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0" r:id="rId4"/>
    <p:sldId id="258" r:id="rId5"/>
    <p:sldId id="259" r:id="rId6"/>
    <p:sldId id="257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2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96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32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34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33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7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06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8906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19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10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91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E0CDE-95BC-450B-BFE3-61A07610E510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93D47-53C1-4F55-8919-E6EED803A6D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60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Tání </a:t>
            </a:r>
            <a:r>
              <a:rPr lang="cs-CZ" sz="3600" b="1" smtClean="0"/>
              <a:t>pevné látky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364826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28. 7. 2012 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osmý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Tání pevné látky – teorie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</a:t>
                      </a:r>
                      <a:r>
                        <a:rPr lang="cs-CZ" baseline="0" smtClean="0"/>
                        <a:t>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517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1470025"/>
          </a:xfrm>
        </p:spPr>
        <p:txBody>
          <a:bodyPr/>
          <a:lstStyle/>
          <a:p>
            <a:r>
              <a:rPr lang="cs-CZ" dirty="0" smtClean="0"/>
              <a:t>Tání  pevné látky</a:t>
            </a:r>
            <a:endParaRPr lang="cs-CZ" dirty="0"/>
          </a:p>
        </p:txBody>
      </p:sp>
      <p:grpSp>
        <p:nvGrpSpPr>
          <p:cNvPr id="8" name="Skupina 7"/>
          <p:cNvGrpSpPr/>
          <p:nvPr/>
        </p:nvGrpSpPr>
        <p:grpSpPr>
          <a:xfrm>
            <a:off x="3995936" y="2473732"/>
            <a:ext cx="2270942" cy="523220"/>
            <a:chOff x="3995936" y="2473732"/>
            <a:chExt cx="2270942" cy="523220"/>
          </a:xfrm>
        </p:grpSpPr>
        <p:cxnSp>
          <p:nvCxnSpPr>
            <p:cNvPr id="9" name="Přímá spojnice se šipkou 8"/>
            <p:cNvCxnSpPr/>
            <p:nvPr/>
          </p:nvCxnSpPr>
          <p:spPr>
            <a:xfrm>
              <a:off x="3995936" y="2958624"/>
              <a:ext cx="2270942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ovéPole 20"/>
            <p:cNvSpPr txBox="1"/>
            <p:nvPr/>
          </p:nvSpPr>
          <p:spPr>
            <a:xfrm>
              <a:off x="4621128" y="2473732"/>
              <a:ext cx="7429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tání</a:t>
              </a:r>
              <a:endParaRPr lang="cs-CZ" sz="2800" dirty="0"/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2090414" y="2348880"/>
            <a:ext cx="6081986" cy="1808911"/>
            <a:chOff x="2090414" y="2348880"/>
            <a:chExt cx="6081986" cy="1808911"/>
          </a:xfrm>
        </p:grpSpPr>
        <p:grpSp>
          <p:nvGrpSpPr>
            <p:cNvPr id="3" name="Skupina 2"/>
            <p:cNvGrpSpPr/>
            <p:nvPr/>
          </p:nvGrpSpPr>
          <p:grpSpPr>
            <a:xfrm>
              <a:off x="2090414" y="2420888"/>
              <a:ext cx="1905522" cy="1080120"/>
              <a:chOff x="2090414" y="2420888"/>
              <a:chExt cx="1905522" cy="1080120"/>
            </a:xfrm>
          </p:grpSpPr>
          <p:sp>
            <p:nvSpPr>
              <p:cNvPr id="4" name="Obdélník 3"/>
              <p:cNvSpPr/>
              <p:nvPr/>
            </p:nvSpPr>
            <p:spPr>
              <a:xfrm>
                <a:off x="2090414" y="2420888"/>
                <a:ext cx="1905522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" name="TextovéPole 5"/>
              <p:cNvSpPr txBox="1"/>
              <p:nvPr/>
            </p:nvSpPr>
            <p:spPr>
              <a:xfrm>
                <a:off x="2090414" y="2689756"/>
                <a:ext cx="19055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b="1" dirty="0" smtClean="0"/>
                  <a:t>Pevná látka</a:t>
                </a:r>
                <a:endParaRPr lang="cs-CZ" sz="2800" b="1" dirty="0"/>
              </a:p>
            </p:txBody>
          </p:sp>
        </p:grpSp>
        <p:sp>
          <p:nvSpPr>
            <p:cNvPr id="26" name="TextovéPole 25"/>
            <p:cNvSpPr txBox="1"/>
            <p:nvPr/>
          </p:nvSpPr>
          <p:spPr>
            <a:xfrm>
              <a:off x="2648634" y="3573016"/>
              <a:ext cx="6992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led</a:t>
              </a:r>
              <a:endParaRPr lang="cs-CZ" sz="3200" dirty="0"/>
            </a:p>
          </p:txBody>
        </p:sp>
        <p:grpSp>
          <p:nvGrpSpPr>
            <p:cNvPr id="12" name="Skupina 11"/>
            <p:cNvGrpSpPr/>
            <p:nvPr/>
          </p:nvGrpSpPr>
          <p:grpSpPr>
            <a:xfrm>
              <a:off x="6266878" y="2348880"/>
              <a:ext cx="1905522" cy="1808911"/>
              <a:chOff x="6266878" y="2348880"/>
              <a:chExt cx="1905522" cy="1808911"/>
            </a:xfrm>
          </p:grpSpPr>
          <p:grpSp>
            <p:nvGrpSpPr>
              <p:cNvPr id="5" name="Skupina 4"/>
              <p:cNvGrpSpPr/>
              <p:nvPr/>
            </p:nvGrpSpPr>
            <p:grpSpPr>
              <a:xfrm>
                <a:off x="6266878" y="2348880"/>
                <a:ext cx="1905522" cy="1080120"/>
                <a:chOff x="6266878" y="2348880"/>
                <a:chExt cx="1905522" cy="1080120"/>
              </a:xfrm>
            </p:grpSpPr>
            <p:sp>
              <p:nvSpPr>
                <p:cNvPr id="16" name="Obdélník 15"/>
                <p:cNvSpPr/>
                <p:nvPr/>
              </p:nvSpPr>
              <p:spPr>
                <a:xfrm>
                  <a:off x="6266878" y="2348880"/>
                  <a:ext cx="1905522" cy="108012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7" name="TextovéPole 6"/>
                <p:cNvSpPr txBox="1"/>
                <p:nvPr/>
              </p:nvSpPr>
              <p:spPr>
                <a:xfrm>
                  <a:off x="6450928" y="2564904"/>
                  <a:ext cx="1472134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cs-CZ" sz="2800" b="1" dirty="0" smtClean="0"/>
                    <a:t>Kapalina</a:t>
                  </a:r>
                  <a:endParaRPr lang="cs-CZ" sz="2800" b="1" dirty="0"/>
                </a:p>
              </p:txBody>
            </p:sp>
          </p:grpSp>
          <p:sp>
            <p:nvSpPr>
              <p:cNvPr id="27" name="TextovéPole 26"/>
              <p:cNvSpPr txBox="1"/>
              <p:nvPr/>
            </p:nvSpPr>
            <p:spPr>
              <a:xfrm>
                <a:off x="6671533" y="3573016"/>
                <a:ext cx="99681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3200" dirty="0" smtClean="0"/>
                  <a:t>voda</a:t>
                </a:r>
                <a:endParaRPr lang="cs-CZ" sz="3200" dirty="0"/>
              </a:p>
            </p:txBody>
          </p:sp>
        </p:grpSp>
      </p:grpSp>
      <p:grpSp>
        <p:nvGrpSpPr>
          <p:cNvPr id="11" name="Skupina 10"/>
          <p:cNvGrpSpPr/>
          <p:nvPr/>
        </p:nvGrpSpPr>
        <p:grpSpPr>
          <a:xfrm>
            <a:off x="540859" y="2545740"/>
            <a:ext cx="6208754" cy="2270576"/>
            <a:chOff x="540859" y="2545740"/>
            <a:chExt cx="6208754" cy="2270576"/>
          </a:xfrm>
        </p:grpSpPr>
        <p:grpSp>
          <p:nvGrpSpPr>
            <p:cNvPr id="10" name="Skupina 9"/>
            <p:cNvGrpSpPr/>
            <p:nvPr/>
          </p:nvGrpSpPr>
          <p:grpSpPr>
            <a:xfrm>
              <a:off x="540859" y="2545740"/>
              <a:ext cx="1549555" cy="523220"/>
              <a:chOff x="540859" y="2545740"/>
              <a:chExt cx="1549555" cy="523220"/>
            </a:xfrm>
          </p:grpSpPr>
          <p:cxnSp>
            <p:nvCxnSpPr>
              <p:cNvPr id="14" name="Přímá spojnice se šipkou 13"/>
              <p:cNvCxnSpPr/>
              <p:nvPr/>
            </p:nvCxnSpPr>
            <p:spPr>
              <a:xfrm>
                <a:off x="540859" y="2977788"/>
                <a:ext cx="1549555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ovéPole 22"/>
              <p:cNvSpPr txBox="1"/>
              <p:nvPr/>
            </p:nvSpPr>
            <p:spPr>
              <a:xfrm>
                <a:off x="1264960" y="2545740"/>
                <a:ext cx="42672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Q</a:t>
                </a:r>
                <a:endParaRPr lang="cs-CZ" sz="2800" dirty="0"/>
              </a:p>
            </p:txBody>
          </p:sp>
        </p:grpSp>
        <p:cxnSp>
          <p:nvCxnSpPr>
            <p:cNvPr id="29" name="Přímá spojnice se šipkou 28"/>
            <p:cNvCxnSpPr/>
            <p:nvPr/>
          </p:nvCxnSpPr>
          <p:spPr>
            <a:xfrm>
              <a:off x="2627784" y="4744308"/>
              <a:ext cx="4121829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ovéPole 30"/>
            <p:cNvSpPr txBox="1"/>
            <p:nvPr/>
          </p:nvSpPr>
          <p:spPr>
            <a:xfrm>
              <a:off x="3126814" y="4293096"/>
              <a:ext cx="33964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Dodáváme teplo Q = L</a:t>
              </a:r>
              <a:endParaRPr lang="cs-CZ" sz="2800" dirty="0"/>
            </a:p>
          </p:txBody>
        </p:sp>
      </p:grpSp>
      <p:sp>
        <p:nvSpPr>
          <p:cNvPr id="54" name="TextovéPole 53"/>
          <p:cNvSpPr txBox="1"/>
          <p:nvPr/>
        </p:nvSpPr>
        <p:spPr>
          <a:xfrm>
            <a:off x="899592" y="5229200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Tání je děj, kdy se pevná látka při teplotě tání přeměňuje na kapalinu téže teploty.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8723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Teplota tání - tuhnutí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Závisí druhu látky a jejím složení</a:t>
            </a:r>
          </a:p>
          <a:p>
            <a:r>
              <a:rPr lang="cs-CZ" dirty="0" smtClean="0"/>
              <a:t>Závisí na čistotě látky a dá se změnit (osolený led roztaje dříve než čistý led)</a:t>
            </a:r>
          </a:p>
          <a:p>
            <a:r>
              <a:rPr lang="cs-CZ" dirty="0" smtClean="0"/>
              <a:t>Na atmosférickém tlaku</a:t>
            </a:r>
          </a:p>
          <a:p>
            <a:r>
              <a:rPr lang="cs-CZ" dirty="0" smtClean="0"/>
              <a:t>U krystalických látek je to konkrétní teplota u látek amorfních je to teplotní rozdíl</a:t>
            </a:r>
          </a:p>
          <a:p>
            <a:r>
              <a:rPr lang="cs-CZ" dirty="0" smtClean="0"/>
              <a:t>Při změně skupenství se u krystalických látek objem zvětšuje u amorfních zmenšuje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976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Skupenské teplo tání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43608" y="1844824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Skupenské teplo tání </a:t>
            </a:r>
            <a:r>
              <a:rPr lang="cs-CZ" sz="3200" dirty="0" err="1" smtClean="0">
                <a:solidFill>
                  <a:srgbClr val="FF0000"/>
                </a:solidFill>
              </a:rPr>
              <a:t>L</a:t>
            </a:r>
            <a:r>
              <a:rPr lang="cs-CZ" sz="3200" baseline="-25000" dirty="0" err="1" smtClean="0">
                <a:solidFill>
                  <a:srgbClr val="FF0000"/>
                </a:solidFill>
              </a:rPr>
              <a:t>t</a:t>
            </a:r>
            <a:r>
              <a:rPr lang="cs-CZ" sz="3200" dirty="0" smtClean="0"/>
              <a:t> je teplo které musíme dodat pevné látce při teplotě tání aby se přeměnila v kapalinu téže teploty.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843808" y="3861048"/>
            <a:ext cx="187756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err="1">
                <a:solidFill>
                  <a:srgbClr val="FF0000"/>
                </a:solidFill>
              </a:rPr>
              <a:t>L</a:t>
            </a:r>
            <a:r>
              <a:rPr lang="cs-CZ" sz="4000" baseline="-25000" dirty="0" err="1">
                <a:solidFill>
                  <a:srgbClr val="FF0000"/>
                </a:solidFill>
              </a:rPr>
              <a:t>t</a:t>
            </a:r>
            <a:r>
              <a:rPr lang="cs-CZ" sz="4000" dirty="0">
                <a:solidFill>
                  <a:srgbClr val="FF0000"/>
                </a:solidFill>
              </a:rPr>
              <a:t> = m. </a:t>
            </a:r>
            <a:r>
              <a:rPr lang="cs-CZ" sz="4000" dirty="0" err="1">
                <a:solidFill>
                  <a:srgbClr val="FF0000"/>
                </a:solidFill>
              </a:rPr>
              <a:t>l</a:t>
            </a:r>
            <a:r>
              <a:rPr lang="cs-CZ" sz="4000" baseline="-25000" dirty="0" err="1">
                <a:solidFill>
                  <a:srgbClr val="FF0000"/>
                </a:solidFill>
              </a:rPr>
              <a:t>t</a:t>
            </a:r>
            <a:endParaRPr lang="cs-CZ" sz="40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292080" y="3861048"/>
            <a:ext cx="9669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[ J</a:t>
            </a:r>
            <a:r>
              <a:rPr lang="cs-CZ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>
                <a:solidFill>
                  <a:srgbClr val="FF0000"/>
                </a:solidFill>
              </a:rPr>
              <a:t>]</a:t>
            </a:r>
            <a:endParaRPr lang="cs-CZ" sz="44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949751" y="4869160"/>
            <a:ext cx="36156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m = hmotnost tělesa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949751" y="5724545"/>
            <a:ext cx="5278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l</a:t>
            </a:r>
            <a:r>
              <a:rPr lang="cs-CZ" sz="3200" baseline="-25000" dirty="0" err="1"/>
              <a:t>t</a:t>
            </a:r>
            <a:r>
              <a:rPr lang="cs-CZ" sz="3200" dirty="0" smtClean="0"/>
              <a:t> =měrné skupenské teplo tání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1358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899592" y="332656"/>
            <a:ext cx="763284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Jaké množství tepla dodáme 100g ledu</a:t>
            </a:r>
          </a:p>
          <a:p>
            <a:r>
              <a:rPr lang="cs-CZ" sz="3200" dirty="0" smtClean="0"/>
              <a:t> o teplotě 0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 , aby se přeměnil na vodu </a:t>
            </a:r>
          </a:p>
          <a:p>
            <a:r>
              <a:rPr lang="cs-CZ" sz="3200" dirty="0" smtClean="0"/>
              <a:t>o teplotě 10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 ?</a:t>
            </a:r>
            <a:endParaRPr lang="cs-CZ" sz="3200" dirty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9592" y="1916832"/>
            <a:ext cx="55446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c = 4200J/kg </a:t>
            </a:r>
            <a:r>
              <a:rPr lang="cs-CZ" sz="3200" baseline="30000" dirty="0" err="1" smtClean="0"/>
              <a:t>o</a:t>
            </a:r>
            <a:r>
              <a:rPr lang="cs-CZ" sz="3200" dirty="0" err="1" smtClean="0"/>
              <a:t>C</a:t>
            </a:r>
            <a:r>
              <a:rPr lang="cs-CZ" sz="3200" dirty="0" smtClean="0"/>
              <a:t>  </a:t>
            </a:r>
            <a:r>
              <a:rPr lang="cs-CZ" sz="3200" i="1" dirty="0" err="1" smtClean="0"/>
              <a:t>l</a:t>
            </a:r>
            <a:r>
              <a:rPr lang="cs-CZ" sz="3200" baseline="-25000" dirty="0" err="1" smtClean="0"/>
              <a:t>t</a:t>
            </a:r>
            <a:r>
              <a:rPr lang="cs-CZ" sz="3200" baseline="-25000" dirty="0" smtClean="0"/>
              <a:t> </a:t>
            </a:r>
            <a:r>
              <a:rPr lang="cs-CZ" sz="3200" dirty="0"/>
              <a:t>= 334KJ/kg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9592" y="2492896"/>
            <a:ext cx="301396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m = 100g = 0,1kg</a:t>
            </a:r>
          </a:p>
          <a:p>
            <a:r>
              <a:rPr lang="cs-CZ" sz="3200" dirty="0"/>
              <a:t>t</a:t>
            </a:r>
            <a:r>
              <a:rPr lang="cs-CZ" sz="3200" baseline="-25000" dirty="0"/>
              <a:t>0 </a:t>
            </a:r>
            <a:r>
              <a:rPr lang="cs-CZ" sz="3200" dirty="0"/>
              <a:t>= 0</a:t>
            </a:r>
            <a:r>
              <a:rPr lang="cs-CZ" sz="3200" baseline="30000" dirty="0"/>
              <a:t> </a:t>
            </a:r>
            <a:r>
              <a:rPr lang="cs-CZ" sz="3200" baseline="30000" dirty="0" err="1"/>
              <a:t>o</a:t>
            </a:r>
            <a:r>
              <a:rPr lang="cs-CZ" sz="3200" dirty="0" err="1"/>
              <a:t>C</a:t>
            </a:r>
            <a:endParaRPr lang="cs-CZ" sz="3200" dirty="0"/>
          </a:p>
          <a:p>
            <a:r>
              <a:rPr lang="cs-CZ" sz="3200" dirty="0"/>
              <a:t>t</a:t>
            </a:r>
            <a:r>
              <a:rPr lang="cs-CZ" sz="3200" baseline="-25000" dirty="0"/>
              <a:t>1</a:t>
            </a:r>
            <a:r>
              <a:rPr lang="cs-CZ" sz="3200" dirty="0"/>
              <a:t> = 10</a:t>
            </a:r>
            <a:r>
              <a:rPr lang="cs-CZ" sz="3200" baseline="30000" dirty="0"/>
              <a:t> </a:t>
            </a:r>
            <a:r>
              <a:rPr lang="cs-CZ" sz="3200" baseline="30000" dirty="0" err="1" smtClean="0"/>
              <a:t>o</a:t>
            </a:r>
            <a:r>
              <a:rPr lang="cs-CZ" sz="3200" dirty="0" err="1" smtClean="0"/>
              <a:t>C</a:t>
            </a:r>
            <a:endParaRPr lang="cs-CZ" sz="3200" dirty="0" smtClean="0"/>
          </a:p>
          <a:p>
            <a:r>
              <a:rPr lang="cs-CZ" sz="3200" dirty="0"/>
              <a:t>c = 4200J/kg </a:t>
            </a:r>
            <a:r>
              <a:rPr lang="cs-CZ" sz="3200" baseline="30000" dirty="0" err="1" smtClean="0"/>
              <a:t>o</a:t>
            </a:r>
            <a:r>
              <a:rPr lang="cs-CZ" sz="3200" dirty="0" err="1" smtClean="0"/>
              <a:t>C</a:t>
            </a:r>
            <a:endParaRPr lang="cs-CZ" sz="3200" dirty="0" smtClean="0"/>
          </a:p>
          <a:p>
            <a:r>
              <a:rPr lang="cs-CZ" sz="3200" i="1" dirty="0" err="1"/>
              <a:t>l</a:t>
            </a:r>
            <a:r>
              <a:rPr lang="cs-CZ" sz="3200" baseline="-25000" dirty="0" err="1"/>
              <a:t>t</a:t>
            </a:r>
            <a:r>
              <a:rPr lang="cs-CZ" sz="3200" baseline="-25000" dirty="0"/>
              <a:t> </a:t>
            </a:r>
            <a:r>
              <a:rPr lang="cs-CZ" sz="3200" dirty="0"/>
              <a:t>= 334KJ/kg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899592" y="5013176"/>
            <a:ext cx="716895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Q = L + </a:t>
            </a:r>
            <a:r>
              <a:rPr lang="cs-CZ" sz="3600"/>
              <a:t>Q</a:t>
            </a:r>
            <a:r>
              <a:rPr lang="cs-CZ" sz="3600" baseline="-25000"/>
              <a:t>1</a:t>
            </a:r>
            <a:r>
              <a:rPr lang="cs-CZ" sz="3600"/>
              <a:t> </a:t>
            </a:r>
            <a:r>
              <a:rPr lang="cs-CZ" sz="3600" smtClean="0"/>
              <a:t>= </a:t>
            </a:r>
            <a:r>
              <a:rPr lang="cs-CZ" sz="3600" dirty="0" err="1"/>
              <a:t>m.</a:t>
            </a:r>
            <a:r>
              <a:rPr lang="cs-CZ" sz="3600" i="1" dirty="0" err="1"/>
              <a:t>l</a:t>
            </a:r>
            <a:r>
              <a:rPr lang="cs-CZ" sz="3600" i="1" baseline="-25000" dirty="0" err="1"/>
              <a:t>t</a:t>
            </a:r>
            <a:r>
              <a:rPr lang="cs-CZ" sz="3600" i="1" dirty="0"/>
              <a:t> </a:t>
            </a:r>
            <a:r>
              <a:rPr lang="cs-CZ" sz="3600" dirty="0"/>
              <a:t>+ </a:t>
            </a:r>
            <a:r>
              <a:rPr lang="cs-CZ" sz="3600" dirty="0" err="1"/>
              <a:t>m.c</a:t>
            </a:r>
            <a:r>
              <a:rPr lang="cs-CZ" sz="3600" dirty="0"/>
              <a:t>.(t</a:t>
            </a:r>
            <a:r>
              <a:rPr lang="cs-CZ" sz="3600" baseline="-25000" dirty="0"/>
              <a:t>1</a:t>
            </a:r>
            <a:r>
              <a:rPr lang="cs-CZ" sz="3600" dirty="0"/>
              <a:t> - t</a:t>
            </a:r>
            <a:r>
              <a:rPr lang="cs-CZ" sz="3600" baseline="-25000" dirty="0"/>
              <a:t>0</a:t>
            </a:r>
            <a:r>
              <a:rPr lang="cs-CZ" sz="3600" dirty="0"/>
              <a:t>)</a:t>
            </a:r>
          </a:p>
          <a:p>
            <a:r>
              <a:rPr lang="cs-CZ" sz="3600" dirty="0"/>
              <a:t>Q = 0,1 . 334 000 + 0,1. 4200. (10 – 0</a:t>
            </a:r>
            <a:r>
              <a:rPr lang="cs-CZ" sz="3600" dirty="0" smtClean="0"/>
              <a:t>)</a:t>
            </a:r>
          </a:p>
          <a:p>
            <a:r>
              <a:rPr lang="cs-CZ" sz="3600" dirty="0" smtClean="0"/>
              <a:t>Q = 37600 J</a:t>
            </a:r>
            <a:endParaRPr lang="cs-CZ" sz="3600" dirty="0"/>
          </a:p>
          <a:p>
            <a:endParaRPr lang="cs-CZ" sz="36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5220072" y="3212976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Ledu dodáme teplo 37600J.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6725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kupina 10"/>
          <p:cNvGrpSpPr/>
          <p:nvPr/>
        </p:nvGrpSpPr>
        <p:grpSpPr>
          <a:xfrm>
            <a:off x="3259872" y="2060848"/>
            <a:ext cx="2270942" cy="523220"/>
            <a:chOff x="3995936" y="2348880"/>
            <a:chExt cx="2270942" cy="523220"/>
          </a:xfrm>
        </p:grpSpPr>
        <p:cxnSp>
          <p:nvCxnSpPr>
            <p:cNvPr id="16" name="Přímá spojnice se šipkou 15"/>
            <p:cNvCxnSpPr/>
            <p:nvPr/>
          </p:nvCxnSpPr>
          <p:spPr>
            <a:xfrm flipH="1">
              <a:off x="3995936" y="2852936"/>
              <a:ext cx="2270942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ovéPole 9"/>
            <p:cNvSpPr txBox="1"/>
            <p:nvPr/>
          </p:nvSpPr>
          <p:spPr>
            <a:xfrm>
              <a:off x="4499992" y="2348880"/>
              <a:ext cx="12634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tuhnutí</a:t>
              </a:r>
              <a:endParaRPr lang="cs-CZ" sz="2800" dirty="0"/>
            </a:p>
          </p:txBody>
        </p:sp>
      </p:grpSp>
      <p:grpSp>
        <p:nvGrpSpPr>
          <p:cNvPr id="26" name="Skupina 25"/>
          <p:cNvGrpSpPr/>
          <p:nvPr/>
        </p:nvGrpSpPr>
        <p:grpSpPr>
          <a:xfrm>
            <a:off x="3203848" y="3717032"/>
            <a:ext cx="3407754" cy="523220"/>
            <a:chOff x="3324486" y="3913892"/>
            <a:chExt cx="3407754" cy="523220"/>
          </a:xfrm>
        </p:grpSpPr>
        <p:cxnSp>
          <p:nvCxnSpPr>
            <p:cNvPr id="21" name="Přímá spojnice se šipkou 20"/>
            <p:cNvCxnSpPr/>
            <p:nvPr/>
          </p:nvCxnSpPr>
          <p:spPr>
            <a:xfrm flipH="1">
              <a:off x="3324486" y="4437112"/>
              <a:ext cx="3407754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ovéPole 21"/>
            <p:cNvSpPr txBox="1"/>
            <p:nvPr/>
          </p:nvSpPr>
          <p:spPr>
            <a:xfrm>
              <a:off x="3686341" y="3913892"/>
              <a:ext cx="29738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Odebíráme teplo Q</a:t>
              </a:r>
              <a:endParaRPr lang="cs-CZ" sz="2800" dirty="0"/>
            </a:p>
          </p:txBody>
        </p:sp>
      </p:grpSp>
      <p:sp>
        <p:nvSpPr>
          <p:cNvPr id="24" name="TextovéPole 23"/>
          <p:cNvSpPr txBox="1"/>
          <p:nvPr/>
        </p:nvSpPr>
        <p:spPr>
          <a:xfrm>
            <a:off x="2195736" y="692696"/>
            <a:ext cx="46893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/>
              <a:t>T</a:t>
            </a:r>
            <a:r>
              <a:rPr lang="cs-CZ" sz="4400" dirty="0" smtClean="0"/>
              <a:t>uhnutí pevné látky</a:t>
            </a:r>
            <a:endParaRPr lang="cs-CZ" sz="44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1115616" y="4779149"/>
            <a:ext cx="78272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Tuhnutí je děj, kdy se kapalina při teplotě tuhnutí mění na pevnou látku téže teploty.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5940569"/>
            <a:ext cx="8043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</a:rPr>
              <a:t>Skupenské teplo tání = skupenské teplo tuhnutí</a:t>
            </a:r>
            <a:endParaRPr lang="cs-CZ" sz="3200" dirty="0">
              <a:solidFill>
                <a:srgbClr val="FF0000"/>
              </a:solidFill>
            </a:endParaRPr>
          </a:p>
        </p:txBody>
      </p:sp>
      <p:grpSp>
        <p:nvGrpSpPr>
          <p:cNvPr id="25" name="Skupina 24"/>
          <p:cNvGrpSpPr/>
          <p:nvPr/>
        </p:nvGrpSpPr>
        <p:grpSpPr>
          <a:xfrm>
            <a:off x="5530814" y="1981737"/>
            <a:ext cx="1905522" cy="1808911"/>
            <a:chOff x="5580112" y="1988840"/>
            <a:chExt cx="1905522" cy="1808911"/>
          </a:xfrm>
        </p:grpSpPr>
        <p:grpSp>
          <p:nvGrpSpPr>
            <p:cNvPr id="6" name="Skupina 5"/>
            <p:cNvGrpSpPr/>
            <p:nvPr/>
          </p:nvGrpSpPr>
          <p:grpSpPr>
            <a:xfrm>
              <a:off x="5580112" y="1988840"/>
              <a:ext cx="1905522" cy="1080120"/>
              <a:chOff x="4533306" y="2852936"/>
              <a:chExt cx="1905522" cy="1080120"/>
            </a:xfrm>
          </p:grpSpPr>
          <p:sp>
            <p:nvSpPr>
              <p:cNvPr id="17" name="Obdélník 16"/>
              <p:cNvSpPr/>
              <p:nvPr/>
            </p:nvSpPr>
            <p:spPr>
              <a:xfrm>
                <a:off x="4533306" y="2852936"/>
                <a:ext cx="1905522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8" name="TextovéPole 17"/>
              <p:cNvSpPr txBox="1"/>
              <p:nvPr/>
            </p:nvSpPr>
            <p:spPr>
              <a:xfrm>
                <a:off x="4677322" y="3068960"/>
                <a:ext cx="14721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b="1" dirty="0" smtClean="0"/>
                  <a:t>Kapalina</a:t>
                </a:r>
                <a:endParaRPr lang="cs-CZ" sz="2800" b="1" dirty="0"/>
              </a:p>
            </p:txBody>
          </p:sp>
        </p:grpSp>
        <p:sp>
          <p:nvSpPr>
            <p:cNvPr id="4" name="TextovéPole 3"/>
            <p:cNvSpPr txBox="1"/>
            <p:nvPr/>
          </p:nvSpPr>
          <p:spPr>
            <a:xfrm>
              <a:off x="6084168" y="3212976"/>
              <a:ext cx="99681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voda</a:t>
              </a:r>
              <a:endParaRPr lang="cs-CZ" sz="3200" dirty="0"/>
            </a:p>
          </p:txBody>
        </p:sp>
      </p:grpSp>
      <p:grpSp>
        <p:nvGrpSpPr>
          <p:cNvPr id="23" name="Skupina 22"/>
          <p:cNvGrpSpPr/>
          <p:nvPr/>
        </p:nvGrpSpPr>
        <p:grpSpPr>
          <a:xfrm>
            <a:off x="1354350" y="2043017"/>
            <a:ext cx="1905522" cy="1880919"/>
            <a:chOff x="2090414" y="2060848"/>
            <a:chExt cx="1905522" cy="1880919"/>
          </a:xfrm>
        </p:grpSpPr>
        <p:grpSp>
          <p:nvGrpSpPr>
            <p:cNvPr id="5" name="Skupina 4"/>
            <p:cNvGrpSpPr/>
            <p:nvPr/>
          </p:nvGrpSpPr>
          <p:grpSpPr>
            <a:xfrm>
              <a:off x="2090414" y="2060848"/>
              <a:ext cx="1905522" cy="1080120"/>
              <a:chOff x="1547664" y="2924944"/>
              <a:chExt cx="1905522" cy="1080120"/>
            </a:xfrm>
          </p:grpSpPr>
          <p:sp>
            <p:nvSpPr>
              <p:cNvPr id="19" name="Obdélník 18"/>
              <p:cNvSpPr/>
              <p:nvPr/>
            </p:nvSpPr>
            <p:spPr>
              <a:xfrm>
                <a:off x="1547664" y="2924944"/>
                <a:ext cx="1905522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0" name="TextovéPole 19"/>
              <p:cNvSpPr txBox="1"/>
              <p:nvPr/>
            </p:nvSpPr>
            <p:spPr>
              <a:xfrm>
                <a:off x="1547664" y="3193812"/>
                <a:ext cx="19055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b="1" dirty="0" smtClean="0"/>
                  <a:t>Pevná látka</a:t>
                </a:r>
                <a:endParaRPr lang="cs-CZ" sz="2800" b="1" dirty="0"/>
              </a:p>
            </p:txBody>
          </p:sp>
        </p:grpSp>
        <p:sp>
          <p:nvSpPr>
            <p:cNvPr id="7" name="TextovéPole 6"/>
            <p:cNvSpPr txBox="1"/>
            <p:nvPr/>
          </p:nvSpPr>
          <p:spPr>
            <a:xfrm>
              <a:off x="2648634" y="3356992"/>
              <a:ext cx="69923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dirty="0" smtClean="0"/>
                <a:t>led</a:t>
              </a:r>
              <a:endParaRPr lang="cs-CZ" sz="3200" dirty="0"/>
            </a:p>
          </p:txBody>
        </p:sp>
      </p:grpSp>
      <p:grpSp>
        <p:nvGrpSpPr>
          <p:cNvPr id="31" name="Skupina 30"/>
          <p:cNvGrpSpPr/>
          <p:nvPr/>
        </p:nvGrpSpPr>
        <p:grpSpPr>
          <a:xfrm>
            <a:off x="7436336" y="1988840"/>
            <a:ext cx="1457186" cy="532957"/>
            <a:chOff x="7436336" y="1988840"/>
            <a:chExt cx="1457186" cy="532957"/>
          </a:xfrm>
        </p:grpSpPr>
        <p:cxnSp>
          <p:nvCxnSpPr>
            <p:cNvPr id="13" name="Přímá spojnice se šipkou 12"/>
            <p:cNvCxnSpPr>
              <a:stCxn id="17" idx="3"/>
            </p:cNvCxnSpPr>
            <p:nvPr/>
          </p:nvCxnSpPr>
          <p:spPr>
            <a:xfrm>
              <a:off x="7436336" y="2521797"/>
              <a:ext cx="1457186" cy="0"/>
            </a:xfrm>
            <a:prstGeom prst="straightConnector1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ovéPole 29"/>
            <p:cNvSpPr txBox="1"/>
            <p:nvPr/>
          </p:nvSpPr>
          <p:spPr>
            <a:xfrm>
              <a:off x="7884368" y="1988840"/>
              <a:ext cx="4267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Q</a:t>
              </a:r>
              <a:endParaRPr lang="cs-CZ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4495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95536" y="188640"/>
            <a:ext cx="8172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Jaké množství tepla musíme odebrat 0,5kg vody o teplotě 0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C,aby se přeměnila v led o teplotě    -2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 ? </a:t>
            </a:r>
          </a:p>
          <a:p>
            <a:r>
              <a:rPr lang="cs-CZ" sz="3200" dirty="0" smtClean="0"/>
              <a:t>c</a:t>
            </a:r>
            <a:r>
              <a:rPr lang="cs-CZ" sz="3200" baseline="-25000" dirty="0" smtClean="0"/>
              <a:t>l</a:t>
            </a:r>
            <a:r>
              <a:rPr lang="cs-CZ" sz="3200" dirty="0" smtClean="0"/>
              <a:t> </a:t>
            </a:r>
            <a:r>
              <a:rPr lang="cs-CZ" sz="3200" dirty="0"/>
              <a:t>=2100 </a:t>
            </a:r>
            <a:r>
              <a:rPr lang="cs-CZ" sz="3200" dirty="0" smtClean="0"/>
              <a:t>J/</a:t>
            </a:r>
            <a:r>
              <a:rPr lang="cs-CZ" sz="3200" smtClean="0"/>
              <a:t>kg°C  </a:t>
            </a:r>
            <a:r>
              <a:rPr lang="cs-CZ" sz="3200" i="1" dirty="0" err="1"/>
              <a:t>l</a:t>
            </a:r>
            <a:r>
              <a:rPr lang="cs-CZ" sz="3200" baseline="-25000" dirty="0" err="1"/>
              <a:t>t</a:t>
            </a:r>
            <a:r>
              <a:rPr lang="cs-CZ" sz="3200" baseline="-25000" dirty="0"/>
              <a:t> </a:t>
            </a:r>
            <a:r>
              <a:rPr lang="cs-CZ" sz="3200" dirty="0"/>
              <a:t>= 334KJ/kg</a:t>
            </a:r>
          </a:p>
          <a:p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39552" y="2276872"/>
            <a:ext cx="231505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m = 0,5 kg</a:t>
            </a:r>
          </a:p>
          <a:p>
            <a:r>
              <a:rPr lang="cs-CZ" sz="3200" dirty="0"/>
              <a:t>t</a:t>
            </a:r>
            <a:r>
              <a:rPr lang="cs-CZ" sz="3200" baseline="-25000" dirty="0"/>
              <a:t>1</a:t>
            </a:r>
            <a:r>
              <a:rPr lang="cs-CZ" sz="3200" dirty="0"/>
              <a:t> = </a:t>
            </a:r>
            <a:r>
              <a:rPr lang="cs-CZ" sz="3200" dirty="0" smtClean="0"/>
              <a:t>0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</a:t>
            </a:r>
            <a:endParaRPr lang="cs-CZ" sz="3200" dirty="0"/>
          </a:p>
          <a:p>
            <a:r>
              <a:rPr lang="cs-CZ" sz="3200" dirty="0"/>
              <a:t>t</a:t>
            </a:r>
            <a:r>
              <a:rPr lang="cs-CZ" sz="3200" baseline="-25000" dirty="0"/>
              <a:t>2</a:t>
            </a:r>
            <a:r>
              <a:rPr lang="cs-CZ" sz="3200" dirty="0"/>
              <a:t> = </a:t>
            </a:r>
            <a:r>
              <a:rPr lang="cs-CZ" sz="3200" dirty="0" smtClean="0"/>
              <a:t>-2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</a:t>
            </a:r>
          </a:p>
          <a:p>
            <a:r>
              <a:rPr lang="cs-CZ" sz="3200" dirty="0"/>
              <a:t>c</a:t>
            </a:r>
            <a:r>
              <a:rPr lang="cs-CZ" sz="3200" baseline="-25000" dirty="0"/>
              <a:t>l</a:t>
            </a:r>
            <a:r>
              <a:rPr lang="cs-CZ" sz="3200" dirty="0"/>
              <a:t> =2100 </a:t>
            </a:r>
            <a:r>
              <a:rPr lang="cs-CZ" sz="3200" dirty="0" smtClean="0"/>
              <a:t>J/kg</a:t>
            </a:r>
          </a:p>
          <a:p>
            <a:r>
              <a:rPr lang="cs-CZ" sz="3200" i="1" dirty="0" err="1"/>
              <a:t>l</a:t>
            </a:r>
            <a:r>
              <a:rPr lang="cs-CZ" sz="3200" baseline="-25000" dirty="0" err="1"/>
              <a:t>t</a:t>
            </a:r>
            <a:r>
              <a:rPr lang="cs-CZ" sz="3200" baseline="-25000" dirty="0"/>
              <a:t> </a:t>
            </a:r>
            <a:r>
              <a:rPr lang="cs-CZ" sz="3200" dirty="0"/>
              <a:t>= 334KJ/kg</a:t>
            </a:r>
          </a:p>
          <a:p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4823286"/>
            <a:ext cx="61482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/>
              <a:t>Q = </a:t>
            </a:r>
            <a:r>
              <a:rPr lang="cs-CZ" sz="3200" dirty="0" smtClean="0"/>
              <a:t>- </a:t>
            </a:r>
            <a:r>
              <a:rPr lang="cs-CZ" sz="3200" dirty="0" err="1"/>
              <a:t>L</a:t>
            </a:r>
            <a:r>
              <a:rPr lang="cs-CZ" sz="3200" baseline="-25000" dirty="0" err="1"/>
              <a:t>t</a:t>
            </a:r>
            <a:r>
              <a:rPr lang="cs-CZ" sz="3200" dirty="0"/>
              <a:t> + Q</a:t>
            </a:r>
            <a:r>
              <a:rPr lang="cs-CZ" sz="3200" baseline="-25000" dirty="0"/>
              <a:t>1 </a:t>
            </a:r>
            <a:r>
              <a:rPr lang="cs-CZ" sz="3200" dirty="0" smtClean="0"/>
              <a:t>= -m </a:t>
            </a:r>
            <a:r>
              <a:rPr lang="cs-CZ" sz="3200" dirty="0"/>
              <a:t>. </a:t>
            </a:r>
            <a:r>
              <a:rPr lang="cs-CZ" sz="3200" dirty="0" err="1" smtClean="0"/>
              <a:t>l</a:t>
            </a:r>
            <a:r>
              <a:rPr lang="cs-CZ" sz="3200" baseline="-25000" dirty="0" err="1" smtClean="0"/>
              <a:t>t</a:t>
            </a:r>
            <a:r>
              <a:rPr lang="cs-CZ" sz="3200" baseline="-25000" dirty="0" smtClean="0"/>
              <a:t> +</a:t>
            </a:r>
            <a:r>
              <a:rPr lang="cs-CZ" sz="3200" dirty="0" smtClean="0"/>
              <a:t> m</a:t>
            </a:r>
            <a:r>
              <a:rPr lang="cs-CZ" sz="3200" dirty="0"/>
              <a:t>. c</a:t>
            </a:r>
            <a:r>
              <a:rPr lang="cs-CZ" sz="3200" baseline="-25000" dirty="0"/>
              <a:t>l</a:t>
            </a:r>
            <a:r>
              <a:rPr lang="cs-CZ" sz="3200" dirty="0"/>
              <a:t> . ( t</a:t>
            </a:r>
            <a:r>
              <a:rPr lang="cs-CZ" sz="3200" baseline="-25000" dirty="0"/>
              <a:t>2</a:t>
            </a:r>
            <a:r>
              <a:rPr lang="cs-CZ" sz="3200" dirty="0"/>
              <a:t> – t</a:t>
            </a:r>
            <a:r>
              <a:rPr lang="cs-CZ" sz="3200" baseline="-25000" dirty="0"/>
              <a:t>1</a:t>
            </a:r>
            <a:r>
              <a:rPr lang="cs-CZ" sz="3200" dirty="0"/>
              <a:t>) </a:t>
            </a:r>
            <a:endParaRPr lang="cs-CZ" sz="3200" dirty="0" smtClean="0"/>
          </a:p>
          <a:p>
            <a:r>
              <a:rPr lang="cs-CZ" sz="3200" dirty="0" smtClean="0"/>
              <a:t>Q = -0,5.334000 + </a:t>
            </a:r>
            <a:r>
              <a:rPr lang="cs-CZ" sz="3200" dirty="0"/>
              <a:t>0,5.2100</a:t>
            </a:r>
            <a:r>
              <a:rPr lang="cs-CZ" sz="3200" dirty="0" smtClean="0"/>
              <a:t>.(-2 - 0)</a:t>
            </a:r>
          </a:p>
          <a:p>
            <a:r>
              <a:rPr lang="cs-CZ" sz="3200" dirty="0" smtClean="0"/>
              <a:t>Q = - 169100 J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88025" y="2996952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Vodě musíme odebrat 169 100 J tepla.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24330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382</Words>
  <Application>Microsoft Office PowerPoint</Application>
  <PresentationFormat>Předvádění na obrazovce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Tání pevné látky</vt:lpstr>
      <vt:lpstr>Tání  pevné látky</vt:lpstr>
      <vt:lpstr>Teplota tání - tuhnutí</vt:lpstr>
      <vt:lpstr>Skupenské teplo tání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Tání a tuhnutí pevné látky</dc:title>
  <dc:creator>Uzivatel</dc:creator>
  <cp:lastModifiedBy>Rozkopalová, Vladimíra</cp:lastModifiedBy>
  <cp:revision>29</cp:revision>
  <dcterms:created xsi:type="dcterms:W3CDTF">2012-12-26T06:25:08Z</dcterms:created>
  <dcterms:modified xsi:type="dcterms:W3CDTF">2014-06-11T08:06:35Z</dcterms:modified>
</cp:coreProperties>
</file>