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62" r:id="rId5"/>
    <p:sldId id="261" r:id="rId6"/>
    <p:sldId id="263" r:id="rId7"/>
    <p:sldId id="264" r:id="rId8"/>
    <p:sldId id="26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70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45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54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44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79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11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95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56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933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915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34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F211-7316-4390-89D7-0FD8FD4B7FB9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68650-9BFB-4505-B0AE-0D9E16F48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46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Vypařování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22154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Osmý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Vypařování – teorie </a:t>
                      </a:r>
                      <a:r>
                        <a:rPr lang="cs-CZ" smtClean="0"/>
                        <a:t>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1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cs-CZ" dirty="0" smtClean="0"/>
              <a:t>Vypařování</a:t>
            </a:r>
            <a:endParaRPr lang="cs-CZ" dirty="0"/>
          </a:p>
        </p:txBody>
      </p:sp>
      <p:grpSp>
        <p:nvGrpSpPr>
          <p:cNvPr id="26" name="Skupina 25"/>
          <p:cNvGrpSpPr/>
          <p:nvPr/>
        </p:nvGrpSpPr>
        <p:grpSpPr>
          <a:xfrm>
            <a:off x="3995936" y="2257708"/>
            <a:ext cx="2270942" cy="523220"/>
            <a:chOff x="3995936" y="2257708"/>
            <a:chExt cx="2270942" cy="523220"/>
          </a:xfrm>
        </p:grpSpPr>
        <p:cxnSp>
          <p:nvCxnSpPr>
            <p:cNvPr id="10" name="Přímá spojnice se šipkou 9"/>
            <p:cNvCxnSpPr/>
            <p:nvPr/>
          </p:nvCxnSpPr>
          <p:spPr>
            <a:xfrm>
              <a:off x="3995936" y="2681045"/>
              <a:ext cx="2270942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ovéPole 11"/>
            <p:cNvSpPr txBox="1"/>
            <p:nvPr/>
          </p:nvSpPr>
          <p:spPr>
            <a:xfrm>
              <a:off x="4355976" y="2257708"/>
              <a:ext cx="17771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vypařování</a:t>
              </a:r>
              <a:endParaRPr lang="cs-CZ" sz="2800" dirty="0"/>
            </a:p>
          </p:txBody>
        </p:sp>
      </p:grpSp>
      <p:grpSp>
        <p:nvGrpSpPr>
          <p:cNvPr id="7" name="Skupina 6"/>
          <p:cNvGrpSpPr/>
          <p:nvPr/>
        </p:nvGrpSpPr>
        <p:grpSpPr>
          <a:xfrm>
            <a:off x="683568" y="2276872"/>
            <a:ext cx="1406846" cy="461665"/>
            <a:chOff x="683568" y="2276872"/>
            <a:chExt cx="1406846" cy="461665"/>
          </a:xfrm>
        </p:grpSpPr>
        <p:cxnSp>
          <p:nvCxnSpPr>
            <p:cNvPr id="11" name="Přímá spojnice se šipkou 10"/>
            <p:cNvCxnSpPr/>
            <p:nvPr/>
          </p:nvCxnSpPr>
          <p:spPr>
            <a:xfrm>
              <a:off x="683568" y="2689756"/>
              <a:ext cx="140684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/>
            <p:cNvSpPr txBox="1"/>
            <p:nvPr/>
          </p:nvSpPr>
          <p:spPr>
            <a:xfrm>
              <a:off x="1084202" y="2276872"/>
              <a:ext cx="3914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Q</a:t>
              </a:r>
              <a:endParaRPr lang="cs-CZ" sz="2400" dirty="0"/>
            </a:p>
          </p:txBody>
        </p:sp>
      </p:grpSp>
      <p:sp>
        <p:nvSpPr>
          <p:cNvPr id="18" name="TextovéPole 17"/>
          <p:cNvSpPr txBox="1"/>
          <p:nvPr/>
        </p:nvSpPr>
        <p:spPr>
          <a:xfrm>
            <a:off x="539552" y="4860449"/>
            <a:ext cx="793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Vypařování je děj, při kterém se kapalina mění v plyn.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7544" y="5499229"/>
            <a:ext cx="96490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Vypařování kapaliny probíhá za každé teploty, s rostoucí </a:t>
            </a:r>
          </a:p>
          <a:p>
            <a:r>
              <a:rPr lang="cs-CZ" sz="2800" dirty="0" smtClean="0"/>
              <a:t> teplotou kapaliny roste rychlost vypařování.</a:t>
            </a:r>
            <a:endParaRPr lang="cs-CZ" sz="2800" dirty="0"/>
          </a:p>
        </p:txBody>
      </p:sp>
      <p:grpSp>
        <p:nvGrpSpPr>
          <p:cNvPr id="21" name="Skupina 20"/>
          <p:cNvGrpSpPr/>
          <p:nvPr/>
        </p:nvGrpSpPr>
        <p:grpSpPr>
          <a:xfrm>
            <a:off x="2090414" y="2060848"/>
            <a:ext cx="6081986" cy="1747356"/>
            <a:chOff x="2090414" y="2060848"/>
            <a:chExt cx="6081986" cy="1747356"/>
          </a:xfrm>
        </p:grpSpPr>
        <p:sp>
          <p:nvSpPr>
            <p:cNvPr id="8" name="Obdélník 7"/>
            <p:cNvSpPr/>
            <p:nvPr/>
          </p:nvSpPr>
          <p:spPr>
            <a:xfrm>
              <a:off x="6266878" y="2060848"/>
              <a:ext cx="1905522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</a:rPr>
                <a:t>plyn</a:t>
              </a:r>
              <a:endParaRPr lang="cs-CZ" sz="2800" dirty="0">
                <a:solidFill>
                  <a:schemeClr val="tx1"/>
                </a:solidFill>
              </a:endParaRPr>
            </a:p>
          </p:txBody>
        </p:sp>
        <p:grpSp>
          <p:nvGrpSpPr>
            <p:cNvPr id="19" name="Skupina 18"/>
            <p:cNvGrpSpPr/>
            <p:nvPr/>
          </p:nvGrpSpPr>
          <p:grpSpPr>
            <a:xfrm>
              <a:off x="2090414" y="2132856"/>
              <a:ext cx="1905522" cy="1675348"/>
              <a:chOff x="2090414" y="2132856"/>
              <a:chExt cx="1905522" cy="1675348"/>
            </a:xfrm>
          </p:grpSpPr>
          <p:sp>
            <p:nvSpPr>
              <p:cNvPr id="5" name="Obdélník 4"/>
              <p:cNvSpPr/>
              <p:nvPr/>
            </p:nvSpPr>
            <p:spPr>
              <a:xfrm>
                <a:off x="2090414" y="2132856"/>
                <a:ext cx="1905522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</a:rPr>
                  <a:t>kapalina</a:t>
                </a:r>
                <a:endParaRPr lang="cs-CZ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TextovéPole 2"/>
              <p:cNvSpPr txBox="1"/>
              <p:nvPr/>
            </p:nvSpPr>
            <p:spPr>
              <a:xfrm>
                <a:off x="2627784" y="3284984"/>
                <a:ext cx="89306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voda</a:t>
                </a:r>
                <a:endParaRPr lang="cs-CZ" sz="2800" dirty="0"/>
              </a:p>
            </p:txBody>
          </p:sp>
        </p:grpSp>
        <p:sp>
          <p:nvSpPr>
            <p:cNvPr id="4" name="TextovéPole 3"/>
            <p:cNvSpPr txBox="1"/>
            <p:nvPr/>
          </p:nvSpPr>
          <p:spPr>
            <a:xfrm>
              <a:off x="6804248" y="3284984"/>
              <a:ext cx="8345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pára</a:t>
              </a:r>
              <a:endParaRPr lang="cs-CZ" sz="2800" dirty="0"/>
            </a:p>
          </p:txBody>
        </p:sp>
      </p:grpSp>
      <p:grpSp>
        <p:nvGrpSpPr>
          <p:cNvPr id="9" name="Skupina 8"/>
          <p:cNvGrpSpPr/>
          <p:nvPr/>
        </p:nvGrpSpPr>
        <p:grpSpPr>
          <a:xfrm>
            <a:off x="2394387" y="4068361"/>
            <a:ext cx="4121829" cy="584775"/>
            <a:chOff x="2394387" y="4068361"/>
            <a:chExt cx="4121829" cy="584775"/>
          </a:xfrm>
        </p:grpSpPr>
        <p:grpSp>
          <p:nvGrpSpPr>
            <p:cNvPr id="25" name="Skupina 24"/>
            <p:cNvGrpSpPr/>
            <p:nvPr/>
          </p:nvGrpSpPr>
          <p:grpSpPr>
            <a:xfrm>
              <a:off x="2394387" y="4077072"/>
              <a:ext cx="4121829" cy="523220"/>
              <a:chOff x="2394387" y="4273932"/>
              <a:chExt cx="4121829" cy="523220"/>
            </a:xfrm>
          </p:grpSpPr>
          <p:cxnSp>
            <p:nvCxnSpPr>
              <p:cNvPr id="14" name="Přímá spojnice se šipkou 13"/>
              <p:cNvCxnSpPr/>
              <p:nvPr/>
            </p:nvCxnSpPr>
            <p:spPr>
              <a:xfrm>
                <a:off x="2394387" y="4797152"/>
                <a:ext cx="4121829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ovéPole 14"/>
              <p:cNvSpPr txBox="1"/>
              <p:nvPr/>
            </p:nvSpPr>
            <p:spPr>
              <a:xfrm>
                <a:off x="2682419" y="4273932"/>
                <a:ext cx="32457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Dodáváme teplo Q = </a:t>
                </a:r>
                <a:endParaRPr lang="cs-CZ" sz="2800" dirty="0"/>
              </a:p>
            </p:txBody>
          </p:sp>
        </p:grpSp>
        <p:sp>
          <p:nvSpPr>
            <p:cNvPr id="6" name="Obdélník 5"/>
            <p:cNvSpPr/>
            <p:nvPr/>
          </p:nvSpPr>
          <p:spPr>
            <a:xfrm>
              <a:off x="5690599" y="4068361"/>
              <a:ext cx="46557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3200" dirty="0" err="1"/>
                <a:t>L</a:t>
              </a:r>
              <a:r>
                <a:rPr lang="cs-CZ" sz="3200" baseline="-25000" dirty="0" err="1"/>
                <a:t>v</a:t>
              </a:r>
              <a:endParaRPr lang="cs-CZ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5136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20"/>
    </mc:Choice>
    <mc:Fallback xmlns="">
      <p:transition spd="slow" advTm="22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Rychlost vypařování závisí</a:t>
            </a:r>
            <a:r>
              <a:rPr lang="cs-CZ" sz="3600" dirty="0" smtClean="0"/>
              <a:t>: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teplotě kapaliny</a:t>
            </a:r>
          </a:p>
          <a:p>
            <a:r>
              <a:rPr lang="cs-CZ" dirty="0" smtClean="0"/>
              <a:t>Na velikosti povrchu kapaliny</a:t>
            </a:r>
          </a:p>
          <a:p>
            <a:r>
              <a:rPr lang="cs-CZ" dirty="0" smtClean="0"/>
              <a:t>Na chemickém složení kapaliny</a:t>
            </a:r>
          </a:p>
          <a:p>
            <a:r>
              <a:rPr lang="cs-CZ" dirty="0" smtClean="0"/>
              <a:t>Na atmosférickém tlaku nad povrchem kapaliny</a:t>
            </a:r>
          </a:p>
          <a:p>
            <a:r>
              <a:rPr lang="cs-CZ" dirty="0" smtClean="0"/>
              <a:t>Na proudění vzduchu a odváděním par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843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46"/>
    </mc:Choice>
    <mc:Fallback xmlns="">
      <p:transition spd="slow" advTm="274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9073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Objasni co se nejdříve vypaří ,kapka vody, lihu nebo acetonu při stejné teplotě a atmosférickém tlaku ?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2" y="2579420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 se změní podmínky když začne prostorem proudit vzduch ?</a:t>
            </a:r>
          </a:p>
          <a:p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7504" y="4440014"/>
            <a:ext cx="9217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Proč je nám zima když v létě vystoupíme z venkovního bazénu je-li venkovní teplota 32 </a:t>
            </a:r>
            <a:r>
              <a:rPr lang="cs-CZ" sz="3200" baseline="30000" dirty="0" err="1" smtClean="0"/>
              <a:t>o</a:t>
            </a:r>
            <a:r>
              <a:rPr lang="cs-CZ" sz="3200" dirty="0" err="1" smtClean="0"/>
              <a:t>C</a:t>
            </a:r>
            <a:r>
              <a:rPr lang="cs-CZ" sz="3200" dirty="0" smtClean="0"/>
              <a:t>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5592142"/>
            <a:ext cx="8676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B050"/>
                </a:solidFill>
              </a:rPr>
              <a:t>Vlivem vyšší teploty vzduchu , těla se začne voda z povrchu těla odpařovat a odebírá tělu teplo.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7504" y="1844824"/>
            <a:ext cx="89436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00B050"/>
                </a:solidFill>
              </a:rPr>
              <a:t>Nejprve se odpaří aceton , líh, voda – různý bod varu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3789040"/>
            <a:ext cx="74833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00B050"/>
                </a:solidFill>
              </a:rPr>
              <a:t>Děj proběhne rychleji ale pořadí se nezmění</a:t>
            </a:r>
            <a:endParaRPr lang="cs-CZ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72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283968" y="548680"/>
            <a:ext cx="801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Var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1196752"/>
            <a:ext cx="8568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Je děj , při kterém se </a:t>
            </a:r>
            <a:r>
              <a:rPr lang="cs-CZ" sz="2800" dirty="0">
                <a:solidFill>
                  <a:srgbClr val="FF0000"/>
                </a:solidFill>
              </a:rPr>
              <a:t>kapalina</a:t>
            </a:r>
            <a:r>
              <a:rPr lang="cs-CZ" sz="2800" dirty="0"/>
              <a:t> přeměňuje v </a:t>
            </a:r>
            <a:r>
              <a:rPr lang="cs-CZ" sz="2800" dirty="0">
                <a:solidFill>
                  <a:srgbClr val="FF0000"/>
                </a:solidFill>
              </a:rPr>
              <a:t>plyn</a:t>
            </a:r>
            <a:r>
              <a:rPr lang="cs-CZ" sz="2800" dirty="0"/>
              <a:t> nejen na povrchu ale v celém objemu při teplotě varu</a:t>
            </a:r>
          </a:p>
          <a:p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3140968"/>
            <a:ext cx="26642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Voda při tlaku</a:t>
            </a:r>
            <a:endParaRPr lang="cs-CZ" sz="3200" dirty="0"/>
          </a:p>
          <a:p>
            <a:r>
              <a:rPr lang="cs-CZ" sz="2800" dirty="0"/>
              <a:t>101</a:t>
            </a:r>
            <a:r>
              <a:rPr lang="cs-CZ" sz="3200" dirty="0"/>
              <a:t> </a:t>
            </a:r>
            <a:r>
              <a:rPr lang="cs-CZ" sz="3200" dirty="0" err="1" smtClean="0"/>
              <a:t>kPa</a:t>
            </a:r>
            <a:r>
              <a:rPr lang="cs-CZ" sz="3200" dirty="0" smtClean="0"/>
              <a:t> a teplotě</a:t>
            </a:r>
            <a:endParaRPr lang="cs-CZ" sz="3200" dirty="0"/>
          </a:p>
          <a:p>
            <a:r>
              <a:rPr lang="cs-CZ" sz="3200" dirty="0"/>
              <a:t>100</a:t>
            </a:r>
            <a:r>
              <a:rPr lang="cs-CZ" sz="3200" baseline="30000" dirty="0"/>
              <a:t>o</a:t>
            </a:r>
            <a:r>
              <a:rPr lang="cs-CZ" sz="3200" dirty="0"/>
              <a:t>C</a:t>
            </a:r>
          </a:p>
          <a:p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-396551" y="5733256"/>
            <a:ext cx="9540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200" dirty="0">
                <a:solidFill>
                  <a:srgbClr val="FF0000"/>
                </a:solidFill>
              </a:rPr>
              <a:t>Teplota varu </a:t>
            </a:r>
            <a:r>
              <a:rPr lang="cs-CZ" sz="3200" dirty="0"/>
              <a:t>závisí na atmosférickém </a:t>
            </a:r>
            <a:r>
              <a:rPr lang="cs-CZ" sz="3200" dirty="0">
                <a:solidFill>
                  <a:srgbClr val="FF0000"/>
                </a:solidFill>
              </a:rPr>
              <a:t>tlaku</a:t>
            </a:r>
            <a:r>
              <a:rPr lang="cs-CZ" sz="3200" dirty="0"/>
              <a:t> a na </a:t>
            </a:r>
            <a:r>
              <a:rPr lang="cs-CZ" sz="3200" dirty="0">
                <a:solidFill>
                  <a:srgbClr val="FF0000"/>
                </a:solidFill>
              </a:rPr>
              <a:t>druhu</a:t>
            </a:r>
            <a:r>
              <a:rPr lang="cs-CZ" sz="3200" dirty="0"/>
              <a:t> kapaliny</a:t>
            </a:r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977" t="153" r="9977" b="-153"/>
          <a:stretch/>
        </p:blipFill>
        <p:spPr>
          <a:xfrm rot="5400000">
            <a:off x="2729795" y="2270870"/>
            <a:ext cx="3792423" cy="2844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7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Skupenské teplo varu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teplo které musíme dodat kapalině při teplotě varu aby se přeměnila na plyn téže teploty</a:t>
            </a:r>
          </a:p>
          <a:p>
            <a:r>
              <a:rPr lang="cs-CZ" dirty="0" smtClean="0"/>
              <a:t>Označuje se </a:t>
            </a:r>
            <a:r>
              <a:rPr lang="cs-CZ" dirty="0" err="1">
                <a:solidFill>
                  <a:srgbClr val="FF0000"/>
                </a:solidFill>
              </a:rPr>
              <a:t>L</a:t>
            </a:r>
            <a:r>
              <a:rPr lang="cs-CZ" baseline="-25000" dirty="0" err="1">
                <a:solidFill>
                  <a:srgbClr val="FF0000"/>
                </a:solidFill>
              </a:rPr>
              <a:t>v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/>
              <a:t>Jednotka   </a:t>
            </a:r>
            <a:r>
              <a:rPr lang="cs-CZ" dirty="0"/>
              <a:t>J/kg</a:t>
            </a:r>
          </a:p>
          <a:p>
            <a:r>
              <a:rPr lang="cs-CZ" dirty="0" smtClean="0"/>
              <a:t>Závisí na druhu kapaliny</a:t>
            </a:r>
          </a:p>
          <a:p>
            <a:r>
              <a:rPr lang="cs-CZ" dirty="0" smtClean="0"/>
              <a:t>Na tlaku nad povrchem kapaliny</a:t>
            </a:r>
          </a:p>
          <a:p>
            <a:r>
              <a:rPr lang="cs-CZ" dirty="0" err="1">
                <a:solidFill>
                  <a:srgbClr val="FF0000"/>
                </a:solidFill>
              </a:rPr>
              <a:t>L</a:t>
            </a:r>
            <a:r>
              <a:rPr lang="cs-CZ" baseline="-25000" dirty="0" err="1">
                <a:solidFill>
                  <a:srgbClr val="FF0000"/>
                </a:solidFill>
              </a:rPr>
              <a:t>v</a:t>
            </a:r>
            <a:r>
              <a:rPr lang="cs-CZ" baseline="-25000" dirty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 = </a:t>
            </a:r>
            <a:r>
              <a:rPr lang="cs-CZ" i="1" dirty="0" err="1">
                <a:solidFill>
                  <a:srgbClr val="FF0000"/>
                </a:solidFill>
              </a:rPr>
              <a:t>l</a:t>
            </a:r>
            <a:r>
              <a:rPr lang="cs-CZ" baseline="-25000" dirty="0" err="1">
                <a:solidFill>
                  <a:srgbClr val="FF0000"/>
                </a:solidFill>
              </a:rPr>
              <a:t>v</a:t>
            </a:r>
            <a:r>
              <a:rPr lang="cs-CZ" dirty="0">
                <a:solidFill>
                  <a:srgbClr val="FF0000"/>
                </a:solidFill>
              </a:rPr>
              <a:t>. </a:t>
            </a:r>
            <a:r>
              <a:rPr lang="cs-CZ" dirty="0" smtClean="0">
                <a:solidFill>
                  <a:srgbClr val="FF0000"/>
                </a:solidFill>
              </a:rPr>
              <a:t>m</a:t>
            </a:r>
            <a:r>
              <a:rPr lang="cs-CZ" dirty="0" smtClean="0"/>
              <a:t>; </a:t>
            </a:r>
            <a:r>
              <a:rPr lang="cs-CZ" i="1" dirty="0" err="1" smtClean="0"/>
              <a:t>l</a:t>
            </a:r>
            <a:r>
              <a:rPr lang="cs-CZ" baseline="-25000" dirty="0" err="1" smtClean="0"/>
              <a:t>v</a:t>
            </a:r>
            <a:r>
              <a:rPr lang="cs-CZ" baseline="-25000" dirty="0" smtClean="0"/>
              <a:t> </a:t>
            </a:r>
            <a:r>
              <a:rPr lang="cs-CZ" dirty="0" smtClean="0"/>
              <a:t> = měrné skupenské teplo varu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59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1" y="476672"/>
            <a:ext cx="83529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Jaké množství tepla se spotřebuje při vypaření vody 100g o teplotě 100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 ,aby s přeměnila v páru téže teploty? </a:t>
            </a:r>
            <a:r>
              <a:rPr lang="cs-CZ" sz="3200" i="1" dirty="0" err="1"/>
              <a:t>l</a:t>
            </a:r>
            <a:r>
              <a:rPr lang="cs-CZ" sz="3200" baseline="-25000" dirty="0" err="1"/>
              <a:t>v</a:t>
            </a:r>
            <a:r>
              <a:rPr lang="cs-CZ" sz="3200" dirty="0"/>
              <a:t>.= </a:t>
            </a:r>
            <a:r>
              <a:rPr lang="cs-CZ" sz="3200" dirty="0" smtClean="0"/>
              <a:t>2260kJ/kg</a:t>
            </a:r>
            <a:endParaRPr lang="cs-CZ" sz="3200" dirty="0"/>
          </a:p>
          <a:p>
            <a:endParaRPr lang="cs-CZ" sz="3200" dirty="0"/>
          </a:p>
          <a:p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2204864"/>
            <a:ext cx="5178021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m = 100g </a:t>
            </a:r>
            <a:r>
              <a:rPr lang="cs-CZ" sz="3200" dirty="0" smtClean="0"/>
              <a:t> = 0,1kg</a:t>
            </a:r>
            <a:endParaRPr lang="cs-CZ" sz="3200" dirty="0"/>
          </a:p>
          <a:p>
            <a:r>
              <a:rPr lang="cs-CZ" sz="3200" i="1" dirty="0" err="1"/>
              <a:t>l</a:t>
            </a:r>
            <a:r>
              <a:rPr lang="cs-CZ" sz="3200" baseline="-25000" dirty="0" err="1"/>
              <a:t>v</a:t>
            </a:r>
            <a:r>
              <a:rPr lang="cs-CZ" sz="3200" dirty="0"/>
              <a:t>.= </a:t>
            </a:r>
            <a:r>
              <a:rPr lang="cs-CZ" sz="3200" dirty="0" smtClean="0"/>
              <a:t>2260kJ/kg = 2 260 000J/kg</a:t>
            </a:r>
            <a:endParaRPr lang="cs-CZ" sz="3200" dirty="0"/>
          </a:p>
          <a:p>
            <a:r>
              <a:rPr lang="cs-CZ" sz="3200" dirty="0" err="1"/>
              <a:t>L</a:t>
            </a:r>
            <a:r>
              <a:rPr lang="cs-CZ" sz="3200" baseline="-25000" dirty="0" err="1"/>
              <a:t>v</a:t>
            </a:r>
            <a:r>
              <a:rPr lang="cs-CZ" sz="3200" dirty="0"/>
              <a:t> = ?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3717032"/>
            <a:ext cx="50854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L</a:t>
            </a:r>
            <a:r>
              <a:rPr lang="cs-CZ" sz="3200" baseline="-25000" dirty="0" err="1"/>
              <a:t>v</a:t>
            </a:r>
            <a:r>
              <a:rPr lang="cs-CZ" sz="3200" baseline="-25000" dirty="0"/>
              <a:t> </a:t>
            </a:r>
            <a:r>
              <a:rPr lang="cs-CZ" sz="3200" dirty="0"/>
              <a:t> = </a:t>
            </a:r>
            <a:r>
              <a:rPr lang="cs-CZ" sz="3200" i="1" dirty="0" err="1"/>
              <a:t>l</a:t>
            </a:r>
            <a:r>
              <a:rPr lang="cs-CZ" sz="3200" baseline="-25000" dirty="0" err="1"/>
              <a:t>v</a:t>
            </a:r>
            <a:r>
              <a:rPr lang="cs-CZ" sz="3200" dirty="0"/>
              <a:t>. m</a:t>
            </a:r>
          </a:p>
          <a:p>
            <a:r>
              <a:rPr lang="cs-CZ" sz="3200" dirty="0" err="1"/>
              <a:t>L</a:t>
            </a:r>
            <a:r>
              <a:rPr lang="cs-CZ" sz="3200" baseline="-25000" dirty="0" err="1"/>
              <a:t>v</a:t>
            </a:r>
            <a:r>
              <a:rPr lang="cs-CZ" sz="3200" dirty="0"/>
              <a:t> = 0.1. </a:t>
            </a:r>
            <a:r>
              <a:rPr lang="cs-CZ" sz="3200" dirty="0" smtClean="0"/>
              <a:t>2 260 000 </a:t>
            </a:r>
            <a:r>
              <a:rPr lang="cs-CZ" sz="3200" dirty="0"/>
              <a:t>= </a:t>
            </a:r>
            <a:r>
              <a:rPr lang="cs-CZ" sz="3200" dirty="0" smtClean="0"/>
              <a:t>226000 J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5497" y="5157192"/>
            <a:ext cx="6768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Na přeměnu vody v páru se spotřebuje 226.000 </a:t>
            </a:r>
            <a:r>
              <a:rPr lang="cs-CZ" sz="3200" dirty="0"/>
              <a:t>J </a:t>
            </a:r>
            <a:r>
              <a:rPr lang="cs-CZ" sz="3200" dirty="0" smtClean="0"/>
              <a:t>tepla.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4705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116632"/>
            <a:ext cx="85324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Jaké množství tepla musíme dodat 1kg ledu o teplotě 0</a:t>
            </a:r>
            <a:r>
              <a:rPr lang="cs-CZ" sz="2800" baseline="30000" dirty="0" smtClean="0"/>
              <a:t>o</a:t>
            </a:r>
            <a:r>
              <a:rPr lang="cs-CZ" sz="2800" dirty="0" smtClean="0"/>
              <a:t>C , aby se při teplotě varu 100 </a:t>
            </a:r>
            <a:r>
              <a:rPr lang="cs-CZ" sz="2800" baseline="30000" dirty="0" err="1" smtClean="0"/>
              <a:t>o</a:t>
            </a:r>
            <a:r>
              <a:rPr lang="cs-CZ" sz="2800" dirty="0" err="1" smtClean="0"/>
              <a:t>C</a:t>
            </a:r>
            <a:r>
              <a:rPr lang="cs-CZ" sz="2800" dirty="0" smtClean="0"/>
              <a:t> přeměnil v páru téže teploty ?</a:t>
            </a:r>
          </a:p>
          <a:p>
            <a:r>
              <a:rPr lang="cs-CZ" sz="2800" i="1" dirty="0" err="1" smtClean="0"/>
              <a:t>l</a:t>
            </a:r>
            <a:r>
              <a:rPr lang="cs-CZ" sz="2800" baseline="-25000" dirty="0" err="1" smtClean="0"/>
              <a:t>v</a:t>
            </a:r>
            <a:r>
              <a:rPr lang="cs-CZ" sz="2800" dirty="0" smtClean="0"/>
              <a:t> = 2260kJ/kg , </a:t>
            </a:r>
            <a:r>
              <a:rPr lang="cs-CZ" sz="2800" i="1" dirty="0" err="1"/>
              <a:t>l</a:t>
            </a:r>
            <a:r>
              <a:rPr lang="cs-CZ" sz="2800" baseline="-25000" dirty="0" err="1"/>
              <a:t>t</a:t>
            </a:r>
            <a:r>
              <a:rPr lang="cs-CZ" sz="2800" dirty="0" smtClean="0"/>
              <a:t> = 334 </a:t>
            </a:r>
            <a:r>
              <a:rPr lang="cs-CZ" sz="2800" dirty="0" err="1" smtClean="0"/>
              <a:t>kJ</a:t>
            </a:r>
            <a:r>
              <a:rPr lang="cs-CZ" sz="2800" dirty="0" smtClean="0"/>
              <a:t>/ kg , c = 4200 J/kg </a:t>
            </a:r>
            <a:r>
              <a:rPr lang="cs-CZ" sz="2800" baseline="30000" dirty="0" err="1"/>
              <a:t>o</a:t>
            </a:r>
            <a:r>
              <a:rPr lang="cs-CZ" sz="2800" dirty="0" err="1"/>
              <a:t>C</a:t>
            </a:r>
            <a:r>
              <a:rPr lang="cs-CZ" sz="2800" baseline="-25000" dirty="0" smtClean="0"/>
              <a:t> </a:t>
            </a:r>
            <a:endParaRPr lang="cs-CZ" sz="28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2204864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t</a:t>
            </a:r>
            <a:r>
              <a:rPr lang="cs-CZ" sz="2800" baseline="-25000" dirty="0"/>
              <a:t>1</a:t>
            </a:r>
            <a:r>
              <a:rPr lang="cs-CZ" sz="2800" dirty="0"/>
              <a:t> </a:t>
            </a:r>
            <a:r>
              <a:rPr lang="cs-CZ" sz="2800" dirty="0" smtClean="0"/>
              <a:t>= </a:t>
            </a:r>
            <a:r>
              <a:rPr lang="cs-CZ" sz="2800" dirty="0"/>
              <a:t>0</a:t>
            </a:r>
            <a:r>
              <a:rPr lang="cs-CZ" sz="2800" baseline="30000" dirty="0"/>
              <a:t>o</a:t>
            </a:r>
            <a:r>
              <a:rPr lang="cs-CZ" sz="2800" dirty="0"/>
              <a:t>C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2636912"/>
            <a:ext cx="17988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t</a:t>
            </a:r>
            <a:r>
              <a:rPr lang="cs-CZ" sz="2800" baseline="-25000" dirty="0"/>
              <a:t>2</a:t>
            </a:r>
            <a:r>
              <a:rPr lang="cs-CZ" sz="2800" dirty="0"/>
              <a:t> </a:t>
            </a:r>
            <a:r>
              <a:rPr lang="cs-CZ" sz="2800" dirty="0" smtClean="0"/>
              <a:t>= </a:t>
            </a:r>
            <a:r>
              <a:rPr lang="cs-CZ" sz="2800" dirty="0"/>
              <a:t>100 </a:t>
            </a:r>
            <a:r>
              <a:rPr lang="cs-CZ" sz="2800" baseline="30000" dirty="0" err="1"/>
              <a:t>o</a:t>
            </a:r>
            <a:r>
              <a:rPr lang="cs-CZ" sz="2800" dirty="0" err="1"/>
              <a:t>C</a:t>
            </a:r>
            <a:r>
              <a:rPr lang="cs-CZ" sz="2800" dirty="0"/>
              <a:t> </a:t>
            </a:r>
          </a:p>
          <a:p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3568" y="3501008"/>
            <a:ext cx="4639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err="1"/>
              <a:t>l</a:t>
            </a:r>
            <a:r>
              <a:rPr lang="cs-CZ" sz="2800" baseline="-25000" dirty="0" err="1"/>
              <a:t>v</a:t>
            </a:r>
            <a:r>
              <a:rPr lang="cs-CZ" sz="2800" dirty="0"/>
              <a:t>.= </a:t>
            </a:r>
            <a:r>
              <a:rPr lang="cs-CZ" sz="2800" dirty="0" smtClean="0"/>
              <a:t>2260kJ/kg = 2 260 000 J/kg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83568" y="4005064"/>
            <a:ext cx="431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err="1"/>
              <a:t>l</a:t>
            </a:r>
            <a:r>
              <a:rPr lang="cs-CZ" sz="2800" baseline="-25000" dirty="0" err="1"/>
              <a:t>t</a:t>
            </a:r>
            <a:r>
              <a:rPr lang="cs-CZ" sz="2800" baseline="-25000" dirty="0"/>
              <a:t> </a:t>
            </a:r>
            <a:r>
              <a:rPr lang="cs-CZ" sz="2800" dirty="0" smtClean="0"/>
              <a:t>= </a:t>
            </a:r>
            <a:r>
              <a:rPr lang="cs-CZ" sz="2800" dirty="0"/>
              <a:t>334 </a:t>
            </a:r>
            <a:r>
              <a:rPr lang="cs-CZ" sz="2800" dirty="0" err="1"/>
              <a:t>kJ</a:t>
            </a:r>
            <a:r>
              <a:rPr lang="cs-CZ" sz="2800" dirty="0"/>
              <a:t>/ </a:t>
            </a:r>
            <a:r>
              <a:rPr lang="cs-CZ" sz="2800" dirty="0" smtClean="0"/>
              <a:t>kg = 334 000J/ kg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4880" y="3068960"/>
            <a:ext cx="2476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c = 4200 J/kg </a:t>
            </a:r>
            <a:r>
              <a:rPr lang="cs-CZ" sz="2800" baseline="30000" dirty="0" err="1"/>
              <a:t>o</a:t>
            </a:r>
            <a:r>
              <a:rPr lang="cs-CZ" sz="2800" dirty="0" err="1"/>
              <a:t>C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4509120"/>
            <a:ext cx="1018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Q  = ?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83568" y="4941168"/>
            <a:ext cx="23700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Q  = </a:t>
            </a:r>
            <a:r>
              <a:rPr lang="cs-CZ" sz="2800" dirty="0" err="1"/>
              <a:t>L</a:t>
            </a:r>
            <a:r>
              <a:rPr lang="cs-CZ" sz="2800" baseline="-25000" dirty="0" err="1"/>
              <a:t>t</a:t>
            </a:r>
            <a:r>
              <a:rPr lang="cs-CZ" sz="2800" dirty="0"/>
              <a:t> </a:t>
            </a:r>
            <a:r>
              <a:rPr lang="cs-CZ" sz="2800" dirty="0" smtClean="0"/>
              <a:t>+ </a:t>
            </a:r>
            <a:r>
              <a:rPr lang="cs-CZ" sz="2800" dirty="0"/>
              <a:t>Q</a:t>
            </a:r>
            <a:r>
              <a:rPr lang="cs-CZ" sz="2800" baseline="-25000" dirty="0"/>
              <a:t>1</a:t>
            </a:r>
            <a:r>
              <a:rPr lang="cs-CZ" sz="2800" dirty="0"/>
              <a:t> + </a:t>
            </a:r>
            <a:r>
              <a:rPr lang="cs-CZ" sz="2800" dirty="0" err="1" smtClean="0"/>
              <a:t>L</a:t>
            </a:r>
            <a:r>
              <a:rPr lang="cs-CZ" sz="2800" baseline="-25000" dirty="0" err="1" smtClean="0"/>
              <a:t>v</a:t>
            </a:r>
            <a:endParaRPr lang="cs-CZ" sz="2800" dirty="0"/>
          </a:p>
          <a:p>
            <a:r>
              <a:rPr lang="cs-CZ" sz="2800" baseline="-25000" dirty="0" smtClean="0"/>
              <a:t>  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40512" y="5445224"/>
            <a:ext cx="48237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Q = m.  </a:t>
            </a:r>
            <a:r>
              <a:rPr lang="cs-CZ" sz="2800" i="1" dirty="0" err="1"/>
              <a:t>l</a:t>
            </a:r>
            <a:r>
              <a:rPr lang="cs-CZ" sz="2800" baseline="-25000" dirty="0" err="1"/>
              <a:t>t</a:t>
            </a:r>
            <a:r>
              <a:rPr lang="cs-CZ" sz="2800" dirty="0"/>
              <a:t> </a:t>
            </a:r>
            <a:r>
              <a:rPr lang="cs-CZ" sz="2800" dirty="0" smtClean="0"/>
              <a:t> + m. c.(</a:t>
            </a:r>
            <a:r>
              <a:rPr lang="cs-CZ" sz="2800" dirty="0"/>
              <a:t>t</a:t>
            </a:r>
            <a:r>
              <a:rPr lang="cs-CZ" sz="2800" baseline="-25000" dirty="0"/>
              <a:t>2</a:t>
            </a:r>
            <a:r>
              <a:rPr lang="cs-CZ" sz="2800" dirty="0"/>
              <a:t> </a:t>
            </a:r>
            <a:r>
              <a:rPr lang="cs-CZ" sz="2800" dirty="0" smtClean="0"/>
              <a:t>- </a:t>
            </a:r>
            <a:r>
              <a:rPr lang="cs-CZ" sz="2800" dirty="0"/>
              <a:t>t</a:t>
            </a:r>
            <a:r>
              <a:rPr lang="cs-CZ" sz="2800" baseline="-25000" dirty="0"/>
              <a:t>1</a:t>
            </a:r>
            <a:r>
              <a:rPr lang="cs-CZ" sz="2800" dirty="0"/>
              <a:t> </a:t>
            </a:r>
            <a:r>
              <a:rPr lang="cs-CZ" sz="2800" dirty="0" smtClean="0"/>
              <a:t>) + m . </a:t>
            </a:r>
            <a:r>
              <a:rPr lang="cs-CZ" sz="2800" i="1" dirty="0" err="1"/>
              <a:t>l</a:t>
            </a:r>
            <a:r>
              <a:rPr lang="cs-CZ" sz="2800" baseline="-25000" dirty="0" err="1"/>
              <a:t>v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11560" y="1844824"/>
            <a:ext cx="1410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= 1 kg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83568" y="5877272"/>
            <a:ext cx="7585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Q = 1 . 334 000 + 1. 4200. ( 100 – 0 ) + 1 . 2260000 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83568" y="6290156"/>
            <a:ext cx="2571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Q  =  3 014 000 J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563888" y="4777988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Ledu musíme dodat 3,014 MJ tepla.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0507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481</Words>
  <Application>Microsoft Office PowerPoint</Application>
  <PresentationFormat>Předvádění na obrazovce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Vypařování</vt:lpstr>
      <vt:lpstr>Vypařování</vt:lpstr>
      <vt:lpstr>Rychlost vypařování závisí:</vt:lpstr>
      <vt:lpstr>Prezentace aplikace PowerPoint</vt:lpstr>
      <vt:lpstr>Prezentace aplikace PowerPoint</vt:lpstr>
      <vt:lpstr>Skupenské teplo varu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Rozkopalová, Vladimíra</cp:lastModifiedBy>
  <cp:revision>42</cp:revision>
  <dcterms:created xsi:type="dcterms:W3CDTF">2012-12-27T20:41:17Z</dcterms:created>
  <dcterms:modified xsi:type="dcterms:W3CDTF">2014-06-11T09:50:57Z</dcterms:modified>
</cp:coreProperties>
</file>