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18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65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66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30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65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027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52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26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42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25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08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820A0-7CB0-4ADF-8671-7BC0F0572377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7B095-CE6F-4DBA-B363-70D48F393D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95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Hustota látky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360349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Šestý - prima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Hustota </a:t>
                      </a:r>
                      <a:r>
                        <a:rPr lang="cs-CZ" dirty="0" smtClean="0"/>
                        <a:t>látky – teorie</a:t>
                      </a:r>
                      <a:r>
                        <a:rPr lang="cs-CZ" baseline="0" dirty="0" smtClean="0"/>
                        <a:t>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VY_32_INOVACE_26_FVAC11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93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Hustota látky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Určuje hmotnost látky v jednotce objemu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88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Která látka má větší hustotu?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2473732"/>
            <a:ext cx="1131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Dřevo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63888" y="2545740"/>
            <a:ext cx="923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Voda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907704" y="3356992"/>
            <a:ext cx="784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Sklo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860032" y="3625860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Sirup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059803" y="5157192"/>
            <a:ext cx="2304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Jak  to zjistíš  ?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763688" y="1412776"/>
            <a:ext cx="4914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Urči pořadí od nejmenší hustoty.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260225" y="3337828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Olej</a:t>
            </a:r>
            <a:endParaRPr lang="cs-CZ" sz="28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81592" y="4742448"/>
            <a:ext cx="1873005" cy="1404754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411" y="4635518"/>
            <a:ext cx="1912465" cy="1434349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7572407" y="6413266"/>
            <a:ext cx="1347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Olej a voda</a:t>
            </a:r>
            <a:endParaRPr lang="cs-CZ" sz="2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1520" y="6413266"/>
            <a:ext cx="1466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Sirup a voda</a:t>
            </a:r>
            <a:endParaRPr lang="cs-CZ" sz="2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485404" y="22664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644304" y="29249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025393" y="2348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327467" y="33569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398106" y="31531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699792" y="5949280"/>
            <a:ext cx="4248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Porovnáme s hustotou vody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4257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907704" y="692696"/>
            <a:ext cx="5890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Hustotu lze vypočítat podle vzorce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63888" y="1412776"/>
            <a:ext cx="19543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ρ =  </a:t>
            </a:r>
            <a:r>
              <a:rPr lang="cs-CZ" sz="3600" b="1" dirty="0" smtClean="0">
                <a:solidFill>
                  <a:srgbClr val="FF0000"/>
                </a:solidFill>
              </a:rPr>
              <a:t>m : </a:t>
            </a:r>
            <a:r>
              <a:rPr lang="cs-CZ" sz="3600" b="1" dirty="0">
                <a:solidFill>
                  <a:srgbClr val="FF0000"/>
                </a:solidFill>
              </a:rPr>
              <a:t>V</a:t>
            </a:r>
          </a:p>
          <a:p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899592" y="4293096"/>
            <a:ext cx="70471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kapalných látek lze změřit hustoměrem</a:t>
            </a:r>
            <a:endParaRPr lang="cs-CZ" sz="3200" dirty="0"/>
          </a:p>
        </p:txBody>
      </p:sp>
      <p:grpSp>
        <p:nvGrpSpPr>
          <p:cNvPr id="10" name="Skupina 9"/>
          <p:cNvGrpSpPr/>
          <p:nvPr/>
        </p:nvGrpSpPr>
        <p:grpSpPr>
          <a:xfrm>
            <a:off x="971600" y="2204864"/>
            <a:ext cx="3615670" cy="1728192"/>
            <a:chOff x="1187624" y="2780928"/>
            <a:chExt cx="3615670" cy="1728192"/>
          </a:xfrm>
        </p:grpSpPr>
        <p:sp>
          <p:nvSpPr>
            <p:cNvPr id="7" name="TextovéPole 6"/>
            <p:cNvSpPr txBox="1"/>
            <p:nvPr/>
          </p:nvSpPr>
          <p:spPr>
            <a:xfrm>
              <a:off x="1187624" y="3356992"/>
              <a:ext cx="36156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m – hmotnost tělesa</a:t>
              </a:r>
              <a:endParaRPr lang="cs-CZ" sz="3200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187624" y="3924345"/>
              <a:ext cx="30598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V – objem tělesa</a:t>
              </a:r>
              <a:endParaRPr lang="cs-CZ" sz="3200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1187624" y="2780928"/>
              <a:ext cx="313855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/>
                <a:t>ρ</a:t>
              </a:r>
              <a:r>
                <a:rPr lang="cs-CZ" sz="3200" dirty="0" smtClean="0"/>
                <a:t> – hustota tělesa</a:t>
              </a:r>
              <a:endParaRPr lang="cs-CZ" sz="3200" dirty="0"/>
            </a:p>
          </p:txBody>
        </p:sp>
      </p:grpSp>
      <p:sp>
        <p:nvSpPr>
          <p:cNvPr id="11" name="TextovéPole 10"/>
          <p:cNvSpPr txBox="1"/>
          <p:nvPr/>
        </p:nvSpPr>
        <p:spPr>
          <a:xfrm>
            <a:off x="5940152" y="14127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[kg/m</a:t>
            </a:r>
            <a:r>
              <a:rPr lang="cs-CZ" sz="3200" baseline="30000" dirty="0"/>
              <a:t>3</a:t>
            </a:r>
            <a:r>
              <a:rPr lang="cs-CZ" sz="3200" dirty="0"/>
              <a:t>]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5693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476672"/>
            <a:ext cx="8208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Jakou hustotu má těleso ve tvaru kvádru o rozměrech 50cm,2dm,12mm,které má hmotnost 0,6kg ? Vypočítej g/cm</a:t>
            </a:r>
            <a:r>
              <a:rPr lang="cs-CZ" sz="2800" baseline="30000" dirty="0" smtClean="0"/>
              <a:t>3 </a:t>
            </a:r>
            <a:r>
              <a:rPr lang="cs-CZ" sz="2800" dirty="0" smtClean="0"/>
              <a:t> a převeď na kg/m</a:t>
            </a:r>
            <a:r>
              <a:rPr lang="cs-CZ" sz="2800" baseline="30000" dirty="0" smtClean="0"/>
              <a:t>3  </a:t>
            </a:r>
            <a:r>
              <a:rPr lang="cs-CZ" sz="2800" dirty="0" smtClean="0"/>
              <a:t>  .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1916832"/>
            <a:ext cx="26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= 0,6kg = 600g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2492896"/>
            <a:ext cx="1585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 = 50 cm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96952"/>
            <a:ext cx="2523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 = 2dm = 20cm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8799" y="3501008"/>
            <a:ext cx="2938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  = 12mm = 1,2cm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29282" y="4024228"/>
            <a:ext cx="49375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 = </a:t>
            </a:r>
            <a:r>
              <a:rPr lang="cs-CZ" sz="2800" dirty="0" err="1" smtClean="0"/>
              <a:t>a.b.c</a:t>
            </a:r>
            <a:r>
              <a:rPr lang="cs-CZ" sz="2800" dirty="0" smtClean="0"/>
              <a:t>  = 50.20.1,2 = 1200 </a:t>
            </a:r>
            <a:r>
              <a:rPr lang="cs-CZ" sz="2800" dirty="0"/>
              <a:t>cm</a:t>
            </a:r>
            <a:r>
              <a:rPr lang="cs-CZ" sz="2800" baseline="30000" dirty="0"/>
              <a:t>3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29282" y="4509120"/>
            <a:ext cx="15664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ρ =  </a:t>
            </a:r>
            <a:r>
              <a:rPr lang="cs-CZ" sz="2800" dirty="0" smtClean="0"/>
              <a:t>m : </a:t>
            </a:r>
            <a:r>
              <a:rPr lang="cs-CZ" sz="2800" dirty="0"/>
              <a:t>V</a:t>
            </a:r>
          </a:p>
          <a:p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80266" y="4941168"/>
            <a:ext cx="73761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ρ = </a:t>
            </a:r>
            <a:r>
              <a:rPr lang="cs-CZ" sz="2800" dirty="0" smtClean="0"/>
              <a:t>600 : 1200 = 0,5g /</a:t>
            </a:r>
            <a:r>
              <a:rPr lang="cs-CZ" sz="2800" dirty="0"/>
              <a:t>cm</a:t>
            </a:r>
            <a:r>
              <a:rPr lang="cs-CZ" sz="2800" baseline="30000" dirty="0"/>
              <a:t>3</a:t>
            </a:r>
            <a:endParaRPr lang="cs-CZ" sz="2800" dirty="0"/>
          </a:p>
          <a:p>
            <a:endParaRPr lang="cs-CZ" sz="2800" dirty="0"/>
          </a:p>
          <a:p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2151" y="5445224"/>
            <a:ext cx="5506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0,5g /cm</a:t>
            </a:r>
            <a:r>
              <a:rPr lang="cs-CZ" sz="2800" baseline="30000" dirty="0" smtClean="0"/>
              <a:t>3  </a:t>
            </a:r>
            <a:r>
              <a:rPr lang="cs-CZ" sz="2800" dirty="0" smtClean="0"/>
              <a:t>  = 0,5 . 1000 = 500 kg/m</a:t>
            </a:r>
            <a:r>
              <a:rPr lang="cs-CZ" sz="2800" baseline="30000" dirty="0" smtClean="0"/>
              <a:t>3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46420" y="6021288"/>
            <a:ext cx="44524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Těleso má hustotu 500 kg/m</a:t>
            </a:r>
            <a:r>
              <a:rPr lang="cs-CZ" sz="2800" baseline="30000" dirty="0" smtClean="0"/>
              <a:t>3</a:t>
            </a:r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5680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3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83569" y="260648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Jakou hmotnost má železný válec o objemu 2 l je-li jeho hustota 7,8g/</a:t>
            </a:r>
            <a:r>
              <a:rPr lang="cs-CZ" sz="2800" dirty="0"/>
              <a:t>cm</a:t>
            </a:r>
            <a:r>
              <a:rPr lang="cs-CZ" sz="2800" baseline="30000" dirty="0"/>
              <a:t>3</a:t>
            </a:r>
            <a:r>
              <a:rPr lang="cs-CZ" sz="2800" dirty="0"/>
              <a:t>?</a:t>
            </a:r>
          </a:p>
          <a:p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3568" y="1393612"/>
            <a:ext cx="37339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Vypočítej v kilogramech.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27584" y="2060848"/>
            <a:ext cx="2739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 = 2l = 2000cm</a:t>
            </a:r>
            <a:r>
              <a:rPr lang="cs-CZ" sz="2800" baseline="30000" dirty="0" smtClean="0"/>
              <a:t>3 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5576" y="2780928"/>
            <a:ext cx="21915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ρ = </a:t>
            </a:r>
            <a:r>
              <a:rPr lang="cs-CZ" sz="2800" dirty="0"/>
              <a:t>7,8g /cm</a:t>
            </a:r>
            <a:r>
              <a:rPr lang="cs-CZ" sz="2800" baseline="30000" dirty="0"/>
              <a:t>3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27584" y="3501008"/>
            <a:ext cx="1455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m = </a:t>
            </a:r>
            <a:r>
              <a:rPr lang="cs-CZ" sz="2800" dirty="0" smtClean="0"/>
              <a:t>ρ . V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27584" y="4221088"/>
            <a:ext cx="233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 = 7,8 . 2000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27584" y="4869160"/>
            <a:ext cx="3536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=  15600 g  = 15,6 kg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827584" y="5661248"/>
            <a:ext cx="4046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Válec má hmotnost 15,6kg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8884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249</Words>
  <Application>Microsoft Office PowerPoint</Application>
  <PresentationFormat>Předvádění na obrazovce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Hustota látky</vt:lpstr>
      <vt:lpstr>Která látka má větší hustotu?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Hustota látky</dc:title>
  <dc:creator>Uzivatel</dc:creator>
  <cp:lastModifiedBy>Rozkopalová, Vladimíra</cp:lastModifiedBy>
  <cp:revision>20</cp:revision>
  <dcterms:created xsi:type="dcterms:W3CDTF">2013-02-10T07:29:04Z</dcterms:created>
  <dcterms:modified xsi:type="dcterms:W3CDTF">2014-06-11T09:52:34Z</dcterms:modified>
</cp:coreProperties>
</file>