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35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55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1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566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03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19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75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70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99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7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3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DBE54-510E-471E-88A7-BC885978A8C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EB457-EE37-4E2F-A514-0FCCB79F61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26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Archimédův zákon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431487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Sedmý - sekunda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Archimédův </a:t>
                      </a:r>
                      <a:r>
                        <a:rPr lang="cs-CZ" dirty="0" smtClean="0"/>
                        <a:t>zákon – teorie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93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/>
          <a:lstStyle/>
          <a:p>
            <a:r>
              <a:rPr lang="cs-CZ" dirty="0" smtClean="0"/>
              <a:t>Archimédův zákon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Co vlastně objevil Archimédes ?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Co bylo jeho úkolem ?</a:t>
            </a: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www.usd116.org/lhlinka/42006/archimede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7589"/>
            <a:ext cx="2445004" cy="275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physikfuerkids.de/historie/archi/bilder/koen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783" y="260648"/>
            <a:ext cx="274867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39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1052736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Na těleso ponořené do kapaliny působí</a:t>
            </a:r>
          </a:p>
          <a:p>
            <a:endParaRPr lang="cs-CZ" sz="2800" dirty="0" smtClean="0"/>
          </a:p>
          <a:p>
            <a:r>
              <a:rPr lang="cs-CZ" sz="2800" dirty="0" smtClean="0"/>
              <a:t>její velikost se rovná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465620"/>
            <a:ext cx="4105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svisle vzhůru vztlaková síla,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23528" y="2420888"/>
            <a:ext cx="6120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tíze kapaliny o stejném objemu </a:t>
            </a:r>
            <a:r>
              <a:rPr lang="cs-CZ" sz="2800" dirty="0" smtClean="0">
                <a:solidFill>
                  <a:srgbClr val="00B050"/>
                </a:solidFill>
              </a:rPr>
              <a:t>V</a:t>
            </a:r>
            <a:r>
              <a:rPr lang="cs-CZ" sz="2800" dirty="0" smtClean="0">
                <a:solidFill>
                  <a:srgbClr val="FF0000"/>
                </a:solidFill>
              </a:rPr>
              <a:t> jako je ponořená část tělesa.</a:t>
            </a:r>
          </a:p>
          <a:p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084168" y="4005064"/>
            <a:ext cx="2376264" cy="237626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6876256" y="3611984"/>
            <a:ext cx="936104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 flipH="1">
            <a:off x="7426030" y="3068960"/>
            <a:ext cx="674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err="1">
                <a:solidFill>
                  <a:srgbClr val="FF0000"/>
                </a:solidFill>
              </a:rPr>
              <a:t>F</a:t>
            </a:r>
            <a:r>
              <a:rPr lang="cs-CZ" sz="2400" b="1" baseline="-25000" dirty="0" err="1">
                <a:solidFill>
                  <a:srgbClr val="FF0000"/>
                </a:solidFill>
              </a:rPr>
              <a:t>vz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431487" y="4830251"/>
            <a:ext cx="452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F</a:t>
            </a:r>
            <a:r>
              <a:rPr lang="cs-CZ" sz="2400" b="1" baseline="-25000" dirty="0"/>
              <a:t>G</a:t>
            </a:r>
            <a:endParaRPr lang="cs-CZ" sz="2400" b="1" dirty="0"/>
          </a:p>
          <a:p>
            <a:endParaRPr lang="cs-CZ" sz="2400" b="1" dirty="0"/>
          </a:p>
        </p:txBody>
      </p:sp>
      <p:sp>
        <p:nvSpPr>
          <p:cNvPr id="18" name="Obdélník 17"/>
          <p:cNvSpPr/>
          <p:nvPr/>
        </p:nvSpPr>
        <p:spPr>
          <a:xfrm>
            <a:off x="6876256" y="4005064"/>
            <a:ext cx="936104" cy="7590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7344308" y="4221088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V="1">
            <a:off x="7344308" y="3068960"/>
            <a:ext cx="0" cy="11521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755576" y="4811668"/>
            <a:ext cx="11521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err="1">
                <a:solidFill>
                  <a:srgbClr val="FF0000"/>
                </a:solidFill>
              </a:rPr>
              <a:t>F</a:t>
            </a:r>
            <a:r>
              <a:rPr lang="cs-CZ" sz="4800" baseline="-25000" dirty="0" err="1">
                <a:solidFill>
                  <a:srgbClr val="FF0000"/>
                </a:solidFill>
              </a:rPr>
              <a:t>vz</a:t>
            </a:r>
            <a:endParaRPr lang="cs-CZ" sz="4800" dirty="0">
              <a:solidFill>
                <a:srgbClr val="FF0000"/>
              </a:solidFill>
            </a:endParaRPr>
          </a:p>
          <a:p>
            <a:endParaRPr lang="cs-CZ" sz="48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790367" y="4830251"/>
            <a:ext cx="1861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= </a:t>
            </a:r>
            <a:r>
              <a:rPr lang="cs-CZ" sz="4800" dirty="0" smtClean="0">
                <a:solidFill>
                  <a:srgbClr val="00B050"/>
                </a:solidFill>
              </a:rPr>
              <a:t>V</a:t>
            </a:r>
            <a:r>
              <a:rPr lang="cs-CZ" sz="4800" dirty="0" smtClean="0"/>
              <a:t> </a:t>
            </a:r>
            <a:r>
              <a:rPr lang="el-GR" sz="4800" dirty="0" smtClean="0">
                <a:solidFill>
                  <a:srgbClr val="0070C0"/>
                </a:solidFill>
              </a:rPr>
              <a:t>ϱ</a:t>
            </a:r>
            <a:r>
              <a:rPr lang="cs-CZ" sz="4800" dirty="0" smtClean="0"/>
              <a:t> g</a:t>
            </a:r>
            <a:endParaRPr lang="cs-CZ" sz="4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429267" y="4869160"/>
            <a:ext cx="9541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(N)</a:t>
            </a:r>
            <a:endParaRPr lang="cs-CZ" sz="48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355976" y="1412776"/>
            <a:ext cx="6011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>
                <a:solidFill>
                  <a:srgbClr val="FF0000"/>
                </a:solidFill>
              </a:rPr>
              <a:t>F</a:t>
            </a:r>
            <a:r>
              <a:rPr lang="cs-CZ" sz="3200" baseline="-25000" dirty="0" err="1">
                <a:solidFill>
                  <a:srgbClr val="FF0000"/>
                </a:solidFill>
              </a:rPr>
              <a:t>vz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13" grpId="0"/>
      <p:bldP spid="17" grpId="0"/>
      <p:bldP spid="18" grpId="0" animBg="1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084168" y="3678064"/>
            <a:ext cx="2376264" cy="237626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876256" y="4941168"/>
            <a:ext cx="936104" cy="115212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 flipH="1">
            <a:off x="7380312" y="4902259"/>
            <a:ext cx="674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err="1">
                <a:solidFill>
                  <a:srgbClr val="FF0000"/>
                </a:solidFill>
              </a:rPr>
              <a:t>F</a:t>
            </a:r>
            <a:r>
              <a:rPr lang="cs-CZ" sz="2400" b="1" baseline="-25000" dirty="0" err="1">
                <a:solidFill>
                  <a:srgbClr val="FF0000"/>
                </a:solidFill>
              </a:rPr>
              <a:t>vz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431487" y="6054387"/>
            <a:ext cx="452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F</a:t>
            </a:r>
            <a:r>
              <a:rPr lang="cs-CZ" sz="2400" b="1" baseline="-25000" dirty="0"/>
              <a:t>G</a:t>
            </a:r>
            <a:endParaRPr lang="cs-CZ" sz="2400" b="1" dirty="0"/>
          </a:p>
          <a:p>
            <a:endParaRPr lang="cs-CZ" sz="2400" b="1" dirty="0"/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7344308" y="5661248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V="1">
            <a:off x="7344308" y="5085184"/>
            <a:ext cx="0" cy="5760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>
            <a:off x="395536" y="3645024"/>
            <a:ext cx="2376264" cy="237626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1187624" y="3251944"/>
            <a:ext cx="936104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 flipH="1">
            <a:off x="1737398" y="2708920"/>
            <a:ext cx="674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err="1">
                <a:solidFill>
                  <a:srgbClr val="FF0000"/>
                </a:solidFill>
              </a:rPr>
              <a:t>F</a:t>
            </a:r>
            <a:r>
              <a:rPr lang="cs-CZ" sz="2400" b="1" baseline="-25000" dirty="0" err="1">
                <a:solidFill>
                  <a:srgbClr val="FF0000"/>
                </a:solidFill>
              </a:rPr>
              <a:t>vz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742855" y="4470211"/>
            <a:ext cx="452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F</a:t>
            </a:r>
            <a:r>
              <a:rPr lang="cs-CZ" sz="2400" b="1" baseline="-25000" dirty="0"/>
              <a:t>G</a:t>
            </a:r>
            <a:endParaRPr lang="cs-CZ" sz="2400" b="1" dirty="0"/>
          </a:p>
          <a:p>
            <a:endParaRPr lang="cs-CZ" sz="2400" b="1" dirty="0"/>
          </a:p>
        </p:txBody>
      </p:sp>
      <p:sp>
        <p:nvSpPr>
          <p:cNvPr id="15" name="Obdélník 14"/>
          <p:cNvSpPr/>
          <p:nvPr/>
        </p:nvSpPr>
        <p:spPr>
          <a:xfrm>
            <a:off x="1187624" y="3645024"/>
            <a:ext cx="936104" cy="7590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>
            <a:off x="1655676" y="3861048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V="1">
            <a:off x="1655676" y="2708920"/>
            <a:ext cx="0" cy="11521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35496" y="980728"/>
            <a:ext cx="86228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Jak se bude chovat těleso v kapalině když hustota kapaliny</a:t>
            </a:r>
          </a:p>
          <a:p>
            <a:r>
              <a:rPr lang="cs-CZ" sz="2800" dirty="0" smtClean="0"/>
              <a:t> klesne ?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771800" y="1988840"/>
            <a:ext cx="2172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Co se změní 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2960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1" grpId="0" animBg="1"/>
      <p:bldP spid="12" grpId="0" animBg="1"/>
      <p:bldP spid="13" grpId="0"/>
      <p:bldP spid="14" grpId="0"/>
      <p:bldP spid="15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599" y="980728"/>
            <a:ext cx="86228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Jak se bude chovat těleso v kapalině když hustota kapaliny</a:t>
            </a:r>
          </a:p>
          <a:p>
            <a:r>
              <a:rPr lang="cs-CZ" sz="2800" dirty="0" smtClean="0"/>
              <a:t> stoupne 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75674" y="2113692"/>
            <a:ext cx="2172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Co se změní ?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395536" y="3645024"/>
            <a:ext cx="2376264" cy="237626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1187624" y="3251944"/>
            <a:ext cx="936104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 flipH="1">
            <a:off x="1737398" y="2708920"/>
            <a:ext cx="674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err="1">
                <a:solidFill>
                  <a:srgbClr val="FF0000"/>
                </a:solidFill>
              </a:rPr>
              <a:t>F</a:t>
            </a:r>
            <a:r>
              <a:rPr lang="cs-CZ" sz="2400" b="1" baseline="-25000" dirty="0" err="1">
                <a:solidFill>
                  <a:srgbClr val="FF0000"/>
                </a:solidFill>
              </a:rPr>
              <a:t>vz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742855" y="4470211"/>
            <a:ext cx="452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F</a:t>
            </a:r>
            <a:r>
              <a:rPr lang="cs-CZ" sz="2400" b="1" baseline="-25000" dirty="0"/>
              <a:t>G</a:t>
            </a:r>
            <a:endParaRPr lang="cs-CZ" sz="2400" b="1" dirty="0"/>
          </a:p>
          <a:p>
            <a:endParaRPr lang="cs-CZ" sz="2400" b="1" dirty="0"/>
          </a:p>
        </p:txBody>
      </p:sp>
      <p:sp>
        <p:nvSpPr>
          <p:cNvPr id="12" name="Obdélník 11"/>
          <p:cNvSpPr/>
          <p:nvPr/>
        </p:nvSpPr>
        <p:spPr>
          <a:xfrm>
            <a:off x="1187624" y="3645024"/>
            <a:ext cx="936104" cy="7590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3" name="Přímá spojnice se šipkou 12"/>
          <p:cNvCxnSpPr/>
          <p:nvPr/>
        </p:nvCxnSpPr>
        <p:spPr>
          <a:xfrm>
            <a:off x="1655676" y="3861048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V="1">
            <a:off x="1655676" y="2708920"/>
            <a:ext cx="0" cy="11521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5652120" y="3724774"/>
            <a:ext cx="2376264" cy="237626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6444208" y="2924944"/>
            <a:ext cx="936104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 flipH="1">
            <a:off x="6993982" y="2788670"/>
            <a:ext cx="674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err="1">
                <a:solidFill>
                  <a:srgbClr val="FF0000"/>
                </a:solidFill>
              </a:rPr>
              <a:t>F</a:t>
            </a:r>
            <a:r>
              <a:rPr lang="cs-CZ" sz="2400" b="1" baseline="-25000" dirty="0" err="1">
                <a:solidFill>
                  <a:srgbClr val="FF0000"/>
                </a:solidFill>
              </a:rPr>
              <a:t>vz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999439" y="4549961"/>
            <a:ext cx="452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F</a:t>
            </a:r>
            <a:r>
              <a:rPr lang="cs-CZ" sz="2400" b="1" baseline="-25000" dirty="0"/>
              <a:t>G</a:t>
            </a:r>
            <a:endParaRPr lang="cs-CZ" sz="2400" b="1" dirty="0"/>
          </a:p>
          <a:p>
            <a:endParaRPr lang="cs-CZ" sz="2400" b="1" dirty="0"/>
          </a:p>
        </p:txBody>
      </p:sp>
      <p:sp>
        <p:nvSpPr>
          <p:cNvPr id="19" name="Obdélník 18"/>
          <p:cNvSpPr/>
          <p:nvPr/>
        </p:nvSpPr>
        <p:spPr>
          <a:xfrm>
            <a:off x="6444208" y="3724774"/>
            <a:ext cx="936104" cy="37952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6912260" y="3940798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V="1">
            <a:off x="6912260" y="2348880"/>
            <a:ext cx="0" cy="15919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01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 animBg="1"/>
      <p:bldP spid="15" grpId="0" animBg="1"/>
      <p:bldP spid="16" grpId="0" animBg="1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1" y="476672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 velká vztlaková síla působí na těleso o objemu 2 litry a hmotnosti 1 kg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3140968"/>
            <a:ext cx="564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a) Ve vodě o hustotě 1000 </a:t>
            </a:r>
            <a:r>
              <a:rPr lang="cs-CZ" sz="2800" dirty="0" smtClean="0"/>
              <a:t>kg/</a:t>
            </a:r>
            <a:r>
              <a:rPr lang="cs-CZ" sz="2800" dirty="0"/>
              <a:t>m</a:t>
            </a:r>
            <a:r>
              <a:rPr lang="cs-CZ" sz="2800" baseline="30000" dirty="0"/>
              <a:t>3</a:t>
            </a:r>
            <a:endParaRPr lang="cs-CZ" sz="2800" dirty="0"/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1628800"/>
            <a:ext cx="309251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m = 1 kg</a:t>
            </a:r>
          </a:p>
          <a:p>
            <a:r>
              <a:rPr lang="cs-CZ" sz="3200" dirty="0" smtClean="0"/>
              <a:t>g = 10 N/kg</a:t>
            </a:r>
          </a:p>
          <a:p>
            <a:r>
              <a:rPr lang="cs-CZ" sz="3200" dirty="0" smtClean="0"/>
              <a:t>V = 2 l = 0,002 m</a:t>
            </a:r>
            <a:r>
              <a:rPr lang="cs-CZ" sz="3200" baseline="30000" dirty="0" smtClean="0"/>
              <a:t>3</a:t>
            </a:r>
          </a:p>
          <a:p>
            <a:endParaRPr lang="cs-CZ" sz="3200" dirty="0"/>
          </a:p>
          <a:p>
            <a:endParaRPr lang="cs-CZ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431137" y="4797152"/>
            <a:ext cx="50769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b) V lihu o </a:t>
            </a:r>
            <a:r>
              <a:rPr lang="cs-CZ" sz="3200" dirty="0" smtClean="0"/>
              <a:t>hustotě 800kg/</a:t>
            </a:r>
            <a:r>
              <a:rPr lang="cs-CZ" sz="3200" dirty="0"/>
              <a:t>m</a:t>
            </a:r>
            <a:r>
              <a:rPr lang="cs-CZ" sz="3200" baseline="30000" dirty="0"/>
              <a:t>3</a:t>
            </a:r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3717032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F</a:t>
            </a:r>
            <a:r>
              <a:rPr lang="cs-CZ" sz="3200" baseline="-25000" dirty="0" err="1" smtClean="0"/>
              <a:t>vz</a:t>
            </a:r>
            <a:r>
              <a:rPr lang="cs-CZ" sz="3200" baseline="-25000" dirty="0" smtClean="0"/>
              <a:t>  </a:t>
            </a:r>
            <a:r>
              <a:rPr lang="cs-CZ" sz="3200" dirty="0" smtClean="0"/>
              <a:t>= V </a:t>
            </a:r>
            <a:r>
              <a:rPr lang="el-GR" sz="3200" dirty="0" smtClean="0"/>
              <a:t>ϱ</a:t>
            </a:r>
            <a:r>
              <a:rPr lang="cs-CZ" sz="3200" dirty="0" smtClean="0"/>
              <a:t> g = 0,002.1000.10 = 20 N  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7544" y="5373216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F</a:t>
            </a:r>
            <a:r>
              <a:rPr lang="cs-CZ" sz="3200" baseline="-25000" dirty="0" err="1" smtClean="0"/>
              <a:t>vz</a:t>
            </a:r>
            <a:r>
              <a:rPr lang="cs-CZ" sz="3200" baseline="-25000" dirty="0" smtClean="0"/>
              <a:t>  </a:t>
            </a:r>
            <a:r>
              <a:rPr lang="cs-CZ" sz="3200" dirty="0" smtClean="0"/>
              <a:t>= V </a:t>
            </a:r>
            <a:r>
              <a:rPr lang="el-GR" sz="3200" dirty="0" smtClean="0"/>
              <a:t>ϱ</a:t>
            </a:r>
            <a:r>
              <a:rPr lang="cs-CZ" sz="3200" dirty="0" smtClean="0"/>
              <a:t> g = 0,002.800.10 = 16 N  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4293096"/>
            <a:ext cx="7501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Na těleso ve vodě působí vztlaková síla 20N.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95536" y="5940569"/>
            <a:ext cx="7105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Na těleso v lihu působí vztlaková síla 16N.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6551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" grpId="0"/>
      <p:bldP spid="8" grpId="0"/>
      <p:bldP spid="11" grpId="0"/>
      <p:bldP spid="3" grpId="0"/>
      <p:bldP spid="10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223</Words>
  <Application>Microsoft Office PowerPoint</Application>
  <PresentationFormat>Předvádění na obrazovce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Archimédův zákon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Archimédův zákon</dc:title>
  <dc:creator>Uzivatel</dc:creator>
  <cp:lastModifiedBy>Rozkopalová, Vladimíra</cp:lastModifiedBy>
  <cp:revision>27</cp:revision>
  <dcterms:created xsi:type="dcterms:W3CDTF">2013-03-17T07:33:30Z</dcterms:created>
  <dcterms:modified xsi:type="dcterms:W3CDTF">2014-06-11T09:51:34Z</dcterms:modified>
</cp:coreProperties>
</file>