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  <p:sldId id="257" r:id="rId3"/>
    <p:sldId id="256" r:id="rId4"/>
    <p:sldId id="258" r:id="rId5"/>
    <p:sldId id="259" r:id="rId6"/>
    <p:sldId id="260" r:id="rId7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6589B-3185-4EE8-AFC3-AF2BF8999C5F}" type="datetimeFigureOut">
              <a:rPr lang="cs-CZ" smtClean="0"/>
              <a:t>11.6.2014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B9D20D-98C8-4838-8E54-4970F68AA42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332111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6589B-3185-4EE8-AFC3-AF2BF8999C5F}" type="datetimeFigureOut">
              <a:rPr lang="cs-CZ" smtClean="0"/>
              <a:t>11.6.2014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B9D20D-98C8-4838-8E54-4970F68AA42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076712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6589B-3185-4EE8-AFC3-AF2BF8999C5F}" type="datetimeFigureOut">
              <a:rPr lang="cs-CZ" smtClean="0"/>
              <a:t>11.6.2014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B9D20D-98C8-4838-8E54-4970F68AA42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628445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6589B-3185-4EE8-AFC3-AF2BF8999C5F}" type="datetimeFigureOut">
              <a:rPr lang="cs-CZ" smtClean="0"/>
              <a:t>11.6.2014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B9D20D-98C8-4838-8E54-4970F68AA42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041813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6589B-3185-4EE8-AFC3-AF2BF8999C5F}" type="datetimeFigureOut">
              <a:rPr lang="cs-CZ" smtClean="0"/>
              <a:t>11.6.2014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B9D20D-98C8-4838-8E54-4970F68AA42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633693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6589B-3185-4EE8-AFC3-AF2BF8999C5F}" type="datetimeFigureOut">
              <a:rPr lang="cs-CZ" smtClean="0"/>
              <a:t>11.6.2014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B9D20D-98C8-4838-8E54-4970F68AA42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36780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6589B-3185-4EE8-AFC3-AF2BF8999C5F}" type="datetimeFigureOut">
              <a:rPr lang="cs-CZ" smtClean="0"/>
              <a:t>11.6.2014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B9D20D-98C8-4838-8E54-4970F68AA42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16355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6589B-3185-4EE8-AFC3-AF2BF8999C5F}" type="datetimeFigureOut">
              <a:rPr lang="cs-CZ" smtClean="0"/>
              <a:t>11.6.2014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B9D20D-98C8-4838-8E54-4970F68AA42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927654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6589B-3185-4EE8-AFC3-AF2BF8999C5F}" type="datetimeFigureOut">
              <a:rPr lang="cs-CZ" smtClean="0"/>
              <a:t>11.6.2014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B9D20D-98C8-4838-8E54-4970F68AA42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635745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6589B-3185-4EE8-AFC3-AF2BF8999C5F}" type="datetimeFigureOut">
              <a:rPr lang="cs-CZ" smtClean="0"/>
              <a:t>11.6.2014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B9D20D-98C8-4838-8E54-4970F68AA42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479781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6589B-3185-4EE8-AFC3-AF2BF8999C5F}" type="datetimeFigureOut">
              <a:rPr lang="cs-CZ" smtClean="0"/>
              <a:t>11.6.2014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B9D20D-98C8-4838-8E54-4970F68AA42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064031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86589B-3185-4EE8-AFC3-AF2BF8999C5F}" type="datetimeFigureOut">
              <a:rPr lang="cs-CZ" smtClean="0"/>
              <a:t>11.6.2014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B9D20D-98C8-4838-8E54-4970F68AA42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200661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43204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s-CZ" sz="3600" b="1" dirty="0" smtClean="0"/>
              <a:t>Průměrná rychlost</a:t>
            </a:r>
            <a:endParaRPr lang="cs-CZ" sz="3600" b="1" dirty="0"/>
          </a:p>
        </p:txBody>
      </p:sp>
      <p:sp>
        <p:nvSpPr>
          <p:cNvPr id="5" name="Obdélník 4"/>
          <p:cNvSpPr/>
          <p:nvPr/>
        </p:nvSpPr>
        <p:spPr>
          <a:xfrm>
            <a:off x="0" y="6093296"/>
            <a:ext cx="9144000" cy="764704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" name="TextovéPole 5"/>
          <p:cNvSpPr txBox="1"/>
          <p:nvPr/>
        </p:nvSpPr>
        <p:spPr>
          <a:xfrm>
            <a:off x="359532" y="6207695"/>
            <a:ext cx="84249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chemeClr val="bg1"/>
                </a:solidFill>
              </a:rPr>
              <a:t>Gymn</a:t>
            </a:r>
            <a:r>
              <a:rPr lang="cs-CZ" sz="2400" dirty="0" err="1" smtClean="0">
                <a:solidFill>
                  <a:schemeClr val="bg1"/>
                </a:solidFill>
              </a:rPr>
              <a:t>ázium</a:t>
            </a:r>
            <a:r>
              <a:rPr lang="cs-CZ" sz="2400" dirty="0" smtClean="0">
                <a:solidFill>
                  <a:schemeClr val="bg1"/>
                </a:solidFill>
              </a:rPr>
              <a:t> a Jazyková škola s právem státní jazykové zkoušky Zlín</a:t>
            </a:r>
            <a:endParaRPr lang="cs-CZ" sz="2400" dirty="0">
              <a:solidFill>
                <a:schemeClr val="bg1"/>
              </a:solidFill>
            </a:endParaRPr>
          </a:p>
        </p:txBody>
      </p:sp>
      <p:cxnSp>
        <p:nvCxnSpPr>
          <p:cNvPr id="7" name="Přímá spojnice 6"/>
          <p:cNvCxnSpPr/>
          <p:nvPr/>
        </p:nvCxnSpPr>
        <p:spPr>
          <a:xfrm>
            <a:off x="727714" y="2348880"/>
            <a:ext cx="7669126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8" name="Tabulka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51887935"/>
              </p:ext>
            </p:extLst>
          </p:nvPr>
        </p:nvGraphicFramePr>
        <p:xfrm>
          <a:off x="729020" y="2492896"/>
          <a:ext cx="7666515" cy="256540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2465106"/>
                <a:gridCol w="5201409"/>
              </a:tblGrid>
              <a:tr h="3600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Tematická oblast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 Fyzika</a:t>
                      </a:r>
                      <a:endParaRPr lang="cs-CZ" dirty="0"/>
                    </a:p>
                  </a:txBody>
                  <a:tcPr/>
                </a:tc>
              </a:tr>
              <a:tr h="3543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Datum vytvoření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30.7.2012</a:t>
                      </a:r>
                      <a:endParaRPr lang="cs-CZ" dirty="0"/>
                    </a:p>
                  </a:txBody>
                  <a:tcPr/>
                </a:tc>
              </a:tr>
              <a:tr h="3435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b="1" dirty="0" smtClean="0"/>
                        <a:t>Ročník 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Sedmý </a:t>
                      </a:r>
                      <a:r>
                        <a:rPr lang="cs-CZ" smtClean="0"/>
                        <a:t>- sekunda</a:t>
                      </a:r>
                      <a:endParaRPr lang="cs-CZ" dirty="0"/>
                    </a:p>
                  </a:txBody>
                  <a:tcPr/>
                </a:tc>
              </a:tr>
              <a:tr h="332720">
                <a:tc>
                  <a:txBody>
                    <a:bodyPr/>
                    <a:lstStyle/>
                    <a:p>
                      <a:r>
                        <a:rPr lang="cs-CZ" b="1" dirty="0" smtClean="0"/>
                        <a:t>Stručný obsah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Jak se tělesa </a:t>
                      </a:r>
                      <a:r>
                        <a:rPr lang="cs-CZ" dirty="0" smtClean="0"/>
                        <a:t>pohybují - teorie</a:t>
                      </a:r>
                      <a:r>
                        <a:rPr lang="cs-CZ" baseline="0" dirty="0" smtClean="0"/>
                        <a:t> a příklady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Způsob využití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Opakování</a:t>
                      </a:r>
                      <a:r>
                        <a:rPr lang="cs-CZ" baseline="0" dirty="0" smtClean="0"/>
                        <a:t> učiva a procvičení na příkladech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Autor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Mgr. Albert Vacek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Kód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mtClean="0"/>
                        <a:t>VY_32_INOVACE_26_FVAC14</a:t>
                      </a:r>
                      <a:endParaRPr lang="cs-CZ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0364" y="188640"/>
            <a:ext cx="7743825" cy="1438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8274980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323529" y="1321604"/>
            <a:ext cx="87849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dirty="0" smtClean="0"/>
              <a:t>Většina těles  se pohybuje nerovnoměrným pohybem.</a:t>
            </a:r>
            <a:endParaRPr lang="cs-CZ" sz="2800" dirty="0"/>
          </a:p>
        </p:txBody>
      </p:sp>
      <p:sp>
        <p:nvSpPr>
          <p:cNvPr id="3" name="TextovéPole 2"/>
          <p:cNvSpPr txBox="1"/>
          <p:nvPr/>
        </p:nvSpPr>
        <p:spPr>
          <a:xfrm>
            <a:off x="1763688" y="467961"/>
            <a:ext cx="598112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3200" b="1" dirty="0" smtClean="0">
                <a:solidFill>
                  <a:srgbClr val="FF0000"/>
                </a:solidFill>
              </a:rPr>
              <a:t>Jak se tělesa kolem nás pohybují ?</a:t>
            </a:r>
            <a:endParaRPr lang="cs-CZ" sz="3200" b="1" dirty="0">
              <a:solidFill>
                <a:srgbClr val="FF0000"/>
              </a:solidFill>
            </a:endParaRPr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2348880"/>
            <a:ext cx="1785541" cy="34234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1840" y="2132856"/>
            <a:ext cx="3089304" cy="22360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8224" y="2204864"/>
            <a:ext cx="1872208" cy="29331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ovéPole 3"/>
          <p:cNvSpPr txBox="1"/>
          <p:nvPr/>
        </p:nvSpPr>
        <p:spPr>
          <a:xfrm>
            <a:off x="1043608" y="6093296"/>
            <a:ext cx="9088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Kyvadlo</a:t>
            </a:r>
            <a:endParaRPr lang="cs-CZ" dirty="0"/>
          </a:p>
        </p:txBody>
      </p:sp>
      <p:sp>
        <p:nvSpPr>
          <p:cNvPr id="5" name="TextovéPole 4"/>
          <p:cNvSpPr txBox="1"/>
          <p:nvPr/>
        </p:nvSpPr>
        <p:spPr>
          <a:xfrm>
            <a:off x="3995936" y="4509120"/>
            <a:ext cx="12797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Loď na řece</a:t>
            </a:r>
            <a:endParaRPr lang="cs-CZ" dirty="0"/>
          </a:p>
        </p:txBody>
      </p:sp>
      <p:sp>
        <p:nvSpPr>
          <p:cNvPr id="6" name="TextovéPole 5"/>
          <p:cNvSpPr txBox="1"/>
          <p:nvPr/>
        </p:nvSpPr>
        <p:spPr>
          <a:xfrm>
            <a:off x="6588224" y="5373216"/>
            <a:ext cx="18910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Kluk na </a:t>
            </a:r>
            <a:r>
              <a:rPr lang="cs-CZ" dirty="0" err="1" smtClean="0"/>
              <a:t>skeybordu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113703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s-CZ" sz="4000" b="1" dirty="0" smtClean="0">
                <a:solidFill>
                  <a:schemeClr val="hlink"/>
                </a:solidFill>
              </a:rPr>
              <a:t> Průměrná rychlost pohybu tělesa</a:t>
            </a:r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>
          <a:xfrm>
            <a:off x="-10344" y="1556792"/>
            <a:ext cx="8686800" cy="52292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dirty="0" smtClean="0"/>
              <a:t>Počítáme u </a:t>
            </a:r>
            <a:r>
              <a:rPr lang="cs-CZ" dirty="0" smtClean="0">
                <a:solidFill>
                  <a:srgbClr val="FF3300"/>
                </a:solidFill>
              </a:rPr>
              <a:t>nerovnoměrného pohybu</a:t>
            </a:r>
            <a:r>
              <a:rPr lang="cs-CZ" dirty="0" smtClean="0"/>
              <a:t> tělesa</a:t>
            </a:r>
          </a:p>
          <a:p>
            <a:r>
              <a:rPr lang="cs-CZ" dirty="0" smtClean="0"/>
              <a:t>Průměrnou rychlost pohybu </a:t>
            </a:r>
            <a:r>
              <a:rPr lang="cs-CZ" sz="2400" b="1" dirty="0" err="1" smtClean="0">
                <a:solidFill>
                  <a:srgbClr val="FF3300"/>
                </a:solidFill>
              </a:rPr>
              <a:t>Vp</a:t>
            </a:r>
            <a:r>
              <a:rPr lang="cs-CZ" b="1" dirty="0" smtClean="0"/>
              <a:t> </a:t>
            </a:r>
            <a:r>
              <a:rPr lang="cs-CZ" dirty="0" smtClean="0"/>
              <a:t>vypočítáme, když </a:t>
            </a:r>
            <a:r>
              <a:rPr lang="cs-CZ" dirty="0" smtClean="0">
                <a:solidFill>
                  <a:srgbClr val="FF3300"/>
                </a:solidFill>
              </a:rPr>
              <a:t>celkovou</a:t>
            </a:r>
            <a:r>
              <a:rPr lang="cs-CZ" dirty="0" smtClean="0"/>
              <a:t> dráhu </a:t>
            </a:r>
            <a:r>
              <a:rPr lang="cs-CZ" dirty="0" smtClean="0">
                <a:solidFill>
                  <a:srgbClr val="FF3300"/>
                </a:solidFill>
              </a:rPr>
              <a:t>s</a:t>
            </a:r>
            <a:r>
              <a:rPr lang="cs-CZ" dirty="0" smtClean="0"/>
              <a:t> dělíme </a:t>
            </a:r>
            <a:r>
              <a:rPr lang="cs-CZ" dirty="0" smtClean="0">
                <a:solidFill>
                  <a:srgbClr val="FF3300"/>
                </a:solidFill>
              </a:rPr>
              <a:t>celkovou</a:t>
            </a:r>
            <a:r>
              <a:rPr lang="cs-CZ" dirty="0" smtClean="0"/>
              <a:t> dobou pohybu</a:t>
            </a:r>
            <a:r>
              <a:rPr lang="cs-CZ" dirty="0" smtClean="0">
                <a:solidFill>
                  <a:srgbClr val="FF3300"/>
                </a:solidFill>
              </a:rPr>
              <a:t> t.</a:t>
            </a:r>
          </a:p>
          <a:p>
            <a:endParaRPr lang="cs-CZ" dirty="0" smtClean="0"/>
          </a:p>
          <a:p>
            <a:endParaRPr lang="cs-CZ" dirty="0" smtClean="0"/>
          </a:p>
          <a:p>
            <a:endParaRPr lang="cs-CZ" dirty="0" smtClean="0"/>
          </a:p>
          <a:p>
            <a:pPr>
              <a:buFontTx/>
              <a:buNone/>
            </a:pPr>
            <a:endParaRPr lang="cs-CZ" dirty="0" smtClean="0"/>
          </a:p>
          <a:p>
            <a:pPr>
              <a:buFontTx/>
              <a:buNone/>
            </a:pPr>
            <a:r>
              <a:rPr lang="cs-CZ" dirty="0" smtClean="0"/>
              <a:t>                    </a:t>
            </a:r>
            <a:r>
              <a:rPr lang="cs-CZ" dirty="0" smtClean="0">
                <a:solidFill>
                  <a:srgbClr val="FF3300"/>
                </a:solidFill>
              </a:rPr>
              <a:t>celková dráha</a:t>
            </a:r>
            <a:r>
              <a:rPr lang="cs-CZ" dirty="0" smtClean="0"/>
              <a:t>             </a:t>
            </a:r>
            <a:r>
              <a:rPr lang="cs-CZ" dirty="0" smtClean="0">
                <a:solidFill>
                  <a:srgbClr val="FF3300"/>
                </a:solidFill>
              </a:rPr>
              <a:t>s</a:t>
            </a:r>
          </a:p>
          <a:p>
            <a:pPr>
              <a:buFontTx/>
              <a:buNone/>
            </a:pPr>
            <a:r>
              <a:rPr lang="cs-CZ" dirty="0" smtClean="0"/>
              <a:t>                    </a:t>
            </a:r>
            <a:r>
              <a:rPr lang="cs-CZ" dirty="0" smtClean="0">
                <a:solidFill>
                  <a:srgbClr val="FF3300"/>
                </a:solidFill>
              </a:rPr>
              <a:t>celková doba</a:t>
            </a:r>
            <a:r>
              <a:rPr lang="cs-CZ" dirty="0" smtClean="0"/>
              <a:t>               </a:t>
            </a:r>
            <a:r>
              <a:rPr lang="cs-CZ" dirty="0" smtClean="0">
                <a:solidFill>
                  <a:srgbClr val="FF3300"/>
                </a:solidFill>
              </a:rPr>
              <a:t>t</a:t>
            </a:r>
          </a:p>
        </p:txBody>
      </p:sp>
      <p:sp>
        <p:nvSpPr>
          <p:cNvPr id="4" name="Text Box 9"/>
          <p:cNvSpPr txBox="1">
            <a:spLocks noChangeArrowheads="1"/>
          </p:cNvSpPr>
          <p:nvPr/>
        </p:nvSpPr>
        <p:spPr bwMode="auto">
          <a:xfrm>
            <a:off x="1116013" y="5157788"/>
            <a:ext cx="1841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cs-CZ"/>
          </a:p>
        </p:txBody>
      </p:sp>
      <p:sp>
        <p:nvSpPr>
          <p:cNvPr id="5" name="Rectangle 13"/>
          <p:cNvSpPr>
            <a:spLocks noChangeArrowheads="1"/>
          </p:cNvSpPr>
          <p:nvPr/>
        </p:nvSpPr>
        <p:spPr bwMode="auto">
          <a:xfrm>
            <a:off x="900113" y="4221163"/>
            <a:ext cx="1150937" cy="6477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6" name="Line 15"/>
          <p:cNvSpPr>
            <a:spLocks noChangeShapeType="1"/>
          </p:cNvSpPr>
          <p:nvPr/>
        </p:nvSpPr>
        <p:spPr bwMode="auto">
          <a:xfrm>
            <a:off x="755650" y="4941888"/>
            <a:ext cx="69119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/>
          </a:p>
        </p:txBody>
      </p:sp>
      <p:grpSp>
        <p:nvGrpSpPr>
          <p:cNvPr id="7" name="Group 17"/>
          <p:cNvGrpSpPr>
            <a:grpSpLocks/>
          </p:cNvGrpSpPr>
          <p:nvPr/>
        </p:nvGrpSpPr>
        <p:grpSpPr bwMode="auto">
          <a:xfrm>
            <a:off x="1473646" y="5877272"/>
            <a:ext cx="7356475" cy="611187"/>
            <a:chOff x="786" y="3637"/>
            <a:chExt cx="4634" cy="385"/>
          </a:xfrm>
        </p:grpSpPr>
        <p:sp>
          <p:nvSpPr>
            <p:cNvPr id="8" name="Line 8"/>
            <p:cNvSpPr>
              <a:spLocks noChangeShapeType="1"/>
            </p:cNvSpPr>
            <p:nvPr/>
          </p:nvSpPr>
          <p:spPr bwMode="auto">
            <a:xfrm flipH="1">
              <a:off x="1830" y="3838"/>
              <a:ext cx="1770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9" name="Text Box 10"/>
            <p:cNvSpPr txBox="1">
              <a:spLocks noChangeArrowheads="1"/>
            </p:cNvSpPr>
            <p:nvPr/>
          </p:nvSpPr>
          <p:spPr bwMode="auto">
            <a:xfrm>
              <a:off x="786" y="3657"/>
              <a:ext cx="772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b="1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cs-CZ" dirty="0"/>
                <a:t> </a:t>
              </a:r>
              <a:r>
                <a:rPr lang="cs-CZ" sz="3200" dirty="0" err="1">
                  <a:solidFill>
                    <a:srgbClr val="FF3300"/>
                  </a:solidFill>
                </a:rPr>
                <a:t>Vp</a:t>
              </a:r>
              <a:r>
                <a:rPr lang="cs-CZ" sz="3200" dirty="0"/>
                <a:t> =</a:t>
              </a:r>
              <a:r>
                <a:rPr lang="cs-CZ" dirty="0"/>
                <a:t> </a:t>
              </a:r>
            </a:p>
          </p:txBody>
        </p:sp>
        <p:sp>
          <p:nvSpPr>
            <p:cNvPr id="10" name="Line 11"/>
            <p:cNvSpPr>
              <a:spLocks noChangeShapeType="1"/>
            </p:cNvSpPr>
            <p:nvPr/>
          </p:nvSpPr>
          <p:spPr bwMode="auto">
            <a:xfrm>
              <a:off x="4014" y="3838"/>
              <a:ext cx="493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11" name="Text Box 12"/>
            <p:cNvSpPr txBox="1">
              <a:spLocks noChangeArrowheads="1"/>
            </p:cNvSpPr>
            <p:nvPr/>
          </p:nvSpPr>
          <p:spPr bwMode="auto">
            <a:xfrm>
              <a:off x="3651" y="3657"/>
              <a:ext cx="266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b="1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cs-CZ" sz="3200" dirty="0"/>
                <a:t>=</a:t>
              </a:r>
            </a:p>
          </p:txBody>
        </p:sp>
        <p:sp>
          <p:nvSpPr>
            <p:cNvPr id="12" name="Text Box 16"/>
            <p:cNvSpPr txBox="1">
              <a:spLocks noChangeArrowheads="1"/>
            </p:cNvSpPr>
            <p:nvPr/>
          </p:nvSpPr>
          <p:spPr bwMode="auto">
            <a:xfrm>
              <a:off x="4779" y="3637"/>
              <a:ext cx="641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b="1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cs-CZ" sz="2400" dirty="0"/>
                <a:t>(</a:t>
              </a:r>
              <a:r>
                <a:rPr lang="cs-CZ" sz="2800" dirty="0">
                  <a:solidFill>
                    <a:srgbClr val="FF3300"/>
                  </a:solidFill>
                </a:rPr>
                <a:t>m/s</a:t>
              </a:r>
              <a:r>
                <a:rPr lang="cs-CZ" sz="2800" dirty="0"/>
                <a:t>)</a:t>
              </a:r>
              <a:endParaRPr lang="cs-CZ" sz="2400" dirty="0"/>
            </a:p>
          </p:txBody>
        </p:sp>
      </p:grpSp>
    </p:spTree>
    <p:extLst>
      <p:ext uri="{BB962C8B-B14F-4D97-AF65-F5344CB8AC3E}">
        <p14:creationId xmlns:p14="http://schemas.microsoft.com/office/powerpoint/2010/main" val="35894378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5902 -0.00532 L 0.81129 -0.00532 " pathEditMode="relative" rAng="0" ptsTypes="AA">
                                      <p:cBhvr>
                                        <p:cTn id="34" dur="3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3507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5" grpId="0" animBg="1"/>
      <p:bldP spid="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467544" y="620688"/>
            <a:ext cx="813690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dirty="0" smtClean="0"/>
              <a:t>Jakou rychlostí  pluje loď po </a:t>
            </a:r>
            <a:r>
              <a:rPr lang="cs-CZ" sz="2800" dirty="0" err="1" smtClean="0"/>
              <a:t>řece,jestliže</a:t>
            </a:r>
            <a:r>
              <a:rPr lang="cs-CZ" sz="2800" dirty="0" smtClean="0"/>
              <a:t> za 15min urazí vzdálenost 3,6 km ?</a:t>
            </a:r>
            <a:endParaRPr lang="cs-CZ" sz="2800" dirty="0"/>
          </a:p>
        </p:txBody>
      </p:sp>
      <p:sp>
        <p:nvSpPr>
          <p:cNvPr id="3" name="TextovéPole 2"/>
          <p:cNvSpPr txBox="1"/>
          <p:nvPr/>
        </p:nvSpPr>
        <p:spPr>
          <a:xfrm>
            <a:off x="467544" y="2060848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cs-CZ" dirty="0"/>
          </a:p>
        </p:txBody>
      </p:sp>
      <p:sp>
        <p:nvSpPr>
          <p:cNvPr id="4" name="TextovéPole 3"/>
          <p:cNvSpPr txBox="1"/>
          <p:nvPr/>
        </p:nvSpPr>
        <p:spPr>
          <a:xfrm>
            <a:off x="652275" y="2060848"/>
            <a:ext cx="3506281" cy="206210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3200" dirty="0" smtClean="0"/>
              <a:t>s = 3,6 km = 3600m</a:t>
            </a:r>
          </a:p>
          <a:p>
            <a:r>
              <a:rPr lang="cs-CZ" sz="3200" dirty="0" smtClean="0"/>
              <a:t>t = 15min = 900 s</a:t>
            </a:r>
            <a:r>
              <a:rPr lang="cs-CZ" sz="3200" baseline="-25000" dirty="0" smtClean="0"/>
              <a:t> </a:t>
            </a:r>
            <a:r>
              <a:rPr lang="cs-CZ" sz="3200" dirty="0" smtClean="0"/>
              <a:t> </a:t>
            </a:r>
            <a:endParaRPr lang="cs-CZ" sz="3200" dirty="0"/>
          </a:p>
          <a:p>
            <a:r>
              <a:rPr lang="cs-CZ" sz="3200" dirty="0" err="1" smtClean="0"/>
              <a:t>v</a:t>
            </a:r>
            <a:r>
              <a:rPr lang="cs-CZ" sz="3200" baseline="-25000" dirty="0" err="1" smtClean="0"/>
              <a:t>p</a:t>
            </a:r>
            <a:r>
              <a:rPr lang="cs-CZ" sz="3200" baseline="-25000" dirty="0" smtClean="0"/>
              <a:t> </a:t>
            </a:r>
            <a:r>
              <a:rPr lang="cs-CZ" sz="3200" dirty="0" smtClean="0"/>
              <a:t>  =   ? m/s</a:t>
            </a:r>
            <a:endParaRPr lang="cs-CZ" sz="3200" dirty="0"/>
          </a:p>
          <a:p>
            <a:endParaRPr lang="cs-CZ" sz="3200" dirty="0"/>
          </a:p>
        </p:txBody>
      </p:sp>
      <p:sp>
        <p:nvSpPr>
          <p:cNvPr id="5" name="TextovéPole 4"/>
          <p:cNvSpPr txBox="1"/>
          <p:nvPr/>
        </p:nvSpPr>
        <p:spPr>
          <a:xfrm>
            <a:off x="611560" y="3645024"/>
            <a:ext cx="172819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dirty="0" err="1"/>
              <a:t>v</a:t>
            </a:r>
            <a:r>
              <a:rPr lang="cs-CZ" sz="3200" baseline="-25000" dirty="0" err="1"/>
              <a:t>p</a:t>
            </a:r>
            <a:r>
              <a:rPr lang="cs-CZ" sz="3200" dirty="0"/>
              <a:t> </a:t>
            </a:r>
            <a:r>
              <a:rPr lang="cs-CZ" sz="3200" dirty="0" smtClean="0"/>
              <a:t>= s </a:t>
            </a:r>
            <a:r>
              <a:rPr lang="cs-CZ" sz="3200" dirty="0"/>
              <a:t>: t</a:t>
            </a:r>
          </a:p>
          <a:p>
            <a:endParaRPr lang="cs-CZ" sz="3200" dirty="0"/>
          </a:p>
          <a:p>
            <a:endParaRPr lang="cs-CZ" sz="3200" dirty="0"/>
          </a:p>
        </p:txBody>
      </p:sp>
      <p:sp>
        <p:nvSpPr>
          <p:cNvPr id="6" name="TextovéPole 5"/>
          <p:cNvSpPr txBox="1"/>
          <p:nvPr/>
        </p:nvSpPr>
        <p:spPr>
          <a:xfrm>
            <a:off x="611560" y="4077072"/>
            <a:ext cx="2661306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3200" dirty="0" err="1"/>
              <a:t>v</a:t>
            </a:r>
            <a:r>
              <a:rPr lang="cs-CZ" sz="3200" baseline="-25000" dirty="0" err="1"/>
              <a:t>p</a:t>
            </a:r>
            <a:r>
              <a:rPr lang="cs-CZ" sz="3200" dirty="0"/>
              <a:t> </a:t>
            </a:r>
            <a:r>
              <a:rPr lang="cs-CZ" sz="3200" dirty="0" smtClean="0"/>
              <a:t>= 3600 : 900</a:t>
            </a:r>
            <a:endParaRPr lang="cs-CZ" sz="3200" dirty="0"/>
          </a:p>
          <a:p>
            <a:endParaRPr lang="cs-CZ" sz="3200" dirty="0"/>
          </a:p>
        </p:txBody>
      </p:sp>
      <p:sp>
        <p:nvSpPr>
          <p:cNvPr id="7" name="TextovéPole 6"/>
          <p:cNvSpPr txBox="1"/>
          <p:nvPr/>
        </p:nvSpPr>
        <p:spPr>
          <a:xfrm>
            <a:off x="683568" y="4581128"/>
            <a:ext cx="1847172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3200" dirty="0" err="1"/>
              <a:t>v</a:t>
            </a:r>
            <a:r>
              <a:rPr lang="cs-CZ" sz="3200" baseline="-25000" dirty="0" err="1"/>
              <a:t>p</a:t>
            </a:r>
            <a:r>
              <a:rPr lang="cs-CZ" sz="3200" dirty="0"/>
              <a:t> </a:t>
            </a:r>
            <a:r>
              <a:rPr lang="cs-CZ" sz="3200" dirty="0" smtClean="0"/>
              <a:t>= 4 m/s</a:t>
            </a:r>
            <a:endParaRPr lang="cs-CZ" sz="3200" dirty="0"/>
          </a:p>
          <a:p>
            <a:endParaRPr lang="cs-CZ" sz="3200" dirty="0"/>
          </a:p>
        </p:txBody>
      </p:sp>
      <p:sp>
        <p:nvSpPr>
          <p:cNvPr id="8" name="TextovéPole 7"/>
          <p:cNvSpPr txBox="1"/>
          <p:nvPr/>
        </p:nvSpPr>
        <p:spPr>
          <a:xfrm>
            <a:off x="683568" y="5445224"/>
            <a:ext cx="626363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3200" dirty="0" smtClean="0"/>
              <a:t>Loď pluje průměrnou rychlostí 4 m/s</a:t>
            </a:r>
            <a:endParaRPr lang="cs-CZ" sz="3200" dirty="0"/>
          </a:p>
        </p:txBody>
      </p:sp>
      <p:pic>
        <p:nvPicPr>
          <p:cNvPr id="9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99120" y="1700808"/>
            <a:ext cx="3089304" cy="22360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96499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5" grpId="0"/>
      <p:bldP spid="6" grpId="0"/>
      <p:bldP spid="7" grpId="0"/>
      <p:bldP spid="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ovéPole 3"/>
          <p:cNvSpPr txBox="1"/>
          <p:nvPr/>
        </p:nvSpPr>
        <p:spPr>
          <a:xfrm>
            <a:off x="755576" y="836712"/>
            <a:ext cx="813690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dirty="0" smtClean="0"/>
              <a:t>Ze Zlína do Brna </a:t>
            </a:r>
            <a:r>
              <a:rPr lang="cs-CZ" sz="3200" dirty="0"/>
              <a:t>je </a:t>
            </a:r>
            <a:r>
              <a:rPr lang="cs-CZ" sz="3200" dirty="0" smtClean="0"/>
              <a:t>vzdálenost 100 km.</a:t>
            </a:r>
            <a:r>
              <a:rPr lang="cs-CZ" sz="3200" dirty="0"/>
              <a:t> Za jak dlouho dojede </a:t>
            </a:r>
            <a:r>
              <a:rPr lang="cs-CZ" sz="3200" dirty="0" smtClean="0"/>
              <a:t>autobus do Brna  průměrnou rychlostí 72 km/h?</a:t>
            </a:r>
            <a:endParaRPr lang="cs-CZ" sz="3200" dirty="0"/>
          </a:p>
        </p:txBody>
      </p:sp>
      <p:sp>
        <p:nvSpPr>
          <p:cNvPr id="5" name="TextovéPole 4"/>
          <p:cNvSpPr txBox="1"/>
          <p:nvPr/>
        </p:nvSpPr>
        <p:spPr>
          <a:xfrm>
            <a:off x="899592" y="2492896"/>
            <a:ext cx="347101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3200" dirty="0" err="1"/>
              <a:t>v</a:t>
            </a:r>
            <a:r>
              <a:rPr lang="cs-CZ" sz="3200" baseline="-25000" dirty="0" err="1"/>
              <a:t>p</a:t>
            </a:r>
            <a:r>
              <a:rPr lang="cs-CZ" sz="3200" dirty="0"/>
              <a:t> </a:t>
            </a:r>
            <a:r>
              <a:rPr lang="cs-CZ" sz="3200" dirty="0" smtClean="0"/>
              <a:t>= 72 km = 20 m/s</a:t>
            </a:r>
            <a:endParaRPr lang="cs-CZ" sz="3200" dirty="0"/>
          </a:p>
        </p:txBody>
      </p:sp>
      <p:sp>
        <p:nvSpPr>
          <p:cNvPr id="6" name="TextovéPole 5"/>
          <p:cNvSpPr txBox="1"/>
          <p:nvPr/>
        </p:nvSpPr>
        <p:spPr>
          <a:xfrm>
            <a:off x="899592" y="2999854"/>
            <a:ext cx="4229043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3200" dirty="0"/>
              <a:t>s </a:t>
            </a:r>
            <a:r>
              <a:rPr lang="cs-CZ" sz="3200" dirty="0" smtClean="0"/>
              <a:t>= 100 km = 100.000 m </a:t>
            </a:r>
            <a:endParaRPr lang="cs-CZ" sz="3200" dirty="0"/>
          </a:p>
          <a:p>
            <a:endParaRPr lang="cs-CZ" sz="3200" dirty="0"/>
          </a:p>
        </p:txBody>
      </p:sp>
      <p:sp>
        <p:nvSpPr>
          <p:cNvPr id="8" name="TextovéPole 7"/>
          <p:cNvSpPr txBox="1"/>
          <p:nvPr/>
        </p:nvSpPr>
        <p:spPr>
          <a:xfrm>
            <a:off x="899592" y="3501008"/>
            <a:ext cx="904415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3200" dirty="0"/>
              <a:t>t </a:t>
            </a:r>
            <a:r>
              <a:rPr lang="cs-CZ" sz="3200" dirty="0" smtClean="0"/>
              <a:t>= ?</a:t>
            </a:r>
            <a:endParaRPr lang="cs-CZ" sz="3200" dirty="0"/>
          </a:p>
          <a:p>
            <a:endParaRPr lang="cs-CZ" sz="3200" dirty="0"/>
          </a:p>
        </p:txBody>
      </p:sp>
      <p:sp>
        <p:nvSpPr>
          <p:cNvPr id="9" name="TextovéPole 8"/>
          <p:cNvSpPr txBox="1"/>
          <p:nvPr/>
        </p:nvSpPr>
        <p:spPr>
          <a:xfrm>
            <a:off x="899592" y="4005064"/>
            <a:ext cx="1356462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3200" dirty="0"/>
              <a:t>t </a:t>
            </a:r>
            <a:r>
              <a:rPr lang="cs-CZ" sz="3200" dirty="0" smtClean="0"/>
              <a:t>= s : v</a:t>
            </a:r>
            <a:endParaRPr lang="cs-CZ" sz="3200" dirty="0"/>
          </a:p>
          <a:p>
            <a:endParaRPr lang="cs-CZ" sz="3200" dirty="0"/>
          </a:p>
        </p:txBody>
      </p:sp>
      <p:sp>
        <p:nvSpPr>
          <p:cNvPr id="10" name="TextovéPole 9"/>
          <p:cNvSpPr txBox="1"/>
          <p:nvPr/>
        </p:nvSpPr>
        <p:spPr>
          <a:xfrm>
            <a:off x="899592" y="4581128"/>
            <a:ext cx="3038967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dirty="0"/>
              <a:t>t </a:t>
            </a:r>
            <a:r>
              <a:rPr lang="cs-CZ" sz="3200" dirty="0" smtClean="0"/>
              <a:t>= 100.000 : 20 </a:t>
            </a:r>
            <a:endParaRPr lang="cs-CZ" sz="3200" dirty="0"/>
          </a:p>
          <a:p>
            <a:endParaRPr lang="cs-CZ" sz="3200" dirty="0"/>
          </a:p>
        </p:txBody>
      </p:sp>
      <p:sp>
        <p:nvSpPr>
          <p:cNvPr id="11" name="TextovéPole 10"/>
          <p:cNvSpPr txBox="1"/>
          <p:nvPr/>
        </p:nvSpPr>
        <p:spPr>
          <a:xfrm>
            <a:off x="941259" y="5085184"/>
            <a:ext cx="4714752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3200" dirty="0"/>
              <a:t>t </a:t>
            </a:r>
            <a:r>
              <a:rPr lang="cs-CZ" sz="3200" dirty="0" smtClean="0"/>
              <a:t>= 5000 s  =  1 h 23min 20s</a:t>
            </a:r>
            <a:endParaRPr lang="cs-CZ" sz="3200" dirty="0"/>
          </a:p>
          <a:p>
            <a:endParaRPr lang="cs-CZ" sz="3200" dirty="0"/>
          </a:p>
        </p:txBody>
      </p:sp>
      <p:sp>
        <p:nvSpPr>
          <p:cNvPr id="2" name="TextovéPole 1"/>
          <p:cNvSpPr txBox="1"/>
          <p:nvPr/>
        </p:nvSpPr>
        <p:spPr>
          <a:xfrm>
            <a:off x="941259" y="5805264"/>
            <a:ext cx="700903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3200" dirty="0" smtClean="0"/>
              <a:t>Autobus dojede do Brna za 1h 23min 20s</a:t>
            </a:r>
            <a:endParaRPr lang="cs-CZ" sz="3200" dirty="0"/>
          </a:p>
        </p:txBody>
      </p:sp>
    </p:spTree>
    <p:extLst>
      <p:ext uri="{BB962C8B-B14F-4D97-AF65-F5344CB8AC3E}">
        <p14:creationId xmlns:p14="http://schemas.microsoft.com/office/powerpoint/2010/main" val="25861466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8" grpId="0"/>
      <p:bldP spid="9" grpId="0"/>
      <p:bldP spid="10" grpId="0"/>
      <p:bldP spid="11" grpId="0"/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ovéPole 3"/>
          <p:cNvSpPr txBox="1"/>
          <p:nvPr/>
        </p:nvSpPr>
        <p:spPr>
          <a:xfrm>
            <a:off x="539552" y="836712"/>
            <a:ext cx="784887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dirty="0" smtClean="0"/>
              <a:t>Jakou vzdálenost ujel cyklista na kole rychlostí 18 km/ h za 20 min?</a:t>
            </a:r>
            <a:endParaRPr lang="cs-CZ" sz="3200" dirty="0"/>
          </a:p>
        </p:txBody>
      </p:sp>
      <p:sp>
        <p:nvSpPr>
          <p:cNvPr id="5" name="TextovéPole 4"/>
          <p:cNvSpPr txBox="1"/>
          <p:nvPr/>
        </p:nvSpPr>
        <p:spPr>
          <a:xfrm>
            <a:off x="683568" y="2135758"/>
            <a:ext cx="49685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dirty="0" smtClean="0"/>
              <a:t>v = 18 km/ = 5 m/s</a:t>
            </a:r>
            <a:endParaRPr lang="cs-CZ" sz="3200" dirty="0"/>
          </a:p>
        </p:txBody>
      </p:sp>
      <p:sp>
        <p:nvSpPr>
          <p:cNvPr id="6" name="TextovéPole 5"/>
          <p:cNvSpPr txBox="1"/>
          <p:nvPr/>
        </p:nvSpPr>
        <p:spPr>
          <a:xfrm>
            <a:off x="683568" y="2708920"/>
            <a:ext cx="424847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dirty="0" smtClean="0"/>
              <a:t>t = 20 min = 1200 s</a:t>
            </a:r>
            <a:endParaRPr lang="cs-CZ" sz="3200" dirty="0"/>
          </a:p>
        </p:txBody>
      </p:sp>
      <p:sp>
        <p:nvSpPr>
          <p:cNvPr id="7" name="TextovéPole 6"/>
          <p:cNvSpPr txBox="1"/>
          <p:nvPr/>
        </p:nvSpPr>
        <p:spPr>
          <a:xfrm>
            <a:off x="683568" y="3284984"/>
            <a:ext cx="295232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dirty="0" smtClean="0"/>
              <a:t>s = ? km</a:t>
            </a:r>
            <a:endParaRPr lang="cs-CZ" sz="3200" dirty="0"/>
          </a:p>
        </p:txBody>
      </p:sp>
      <p:sp>
        <p:nvSpPr>
          <p:cNvPr id="2" name="TextovéPole 1"/>
          <p:cNvSpPr txBox="1"/>
          <p:nvPr/>
        </p:nvSpPr>
        <p:spPr>
          <a:xfrm>
            <a:off x="683568" y="3933056"/>
            <a:ext cx="154401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3200" dirty="0" smtClean="0"/>
              <a:t>s =  v × t</a:t>
            </a:r>
            <a:endParaRPr lang="cs-CZ" sz="3200" dirty="0"/>
          </a:p>
        </p:txBody>
      </p:sp>
      <p:sp>
        <p:nvSpPr>
          <p:cNvPr id="3" name="TextovéPole 2"/>
          <p:cNvSpPr txBox="1"/>
          <p:nvPr/>
        </p:nvSpPr>
        <p:spPr>
          <a:xfrm>
            <a:off x="683568" y="4437112"/>
            <a:ext cx="226215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3200" dirty="0" smtClean="0"/>
              <a:t>s  = 5 × 1200</a:t>
            </a:r>
            <a:endParaRPr lang="cs-CZ" sz="3200" dirty="0"/>
          </a:p>
        </p:txBody>
      </p:sp>
      <p:sp>
        <p:nvSpPr>
          <p:cNvPr id="8" name="TextovéPole 7"/>
          <p:cNvSpPr txBox="1"/>
          <p:nvPr/>
        </p:nvSpPr>
        <p:spPr>
          <a:xfrm>
            <a:off x="683568" y="5085184"/>
            <a:ext cx="319831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3200" dirty="0"/>
              <a:t>s</a:t>
            </a:r>
            <a:r>
              <a:rPr lang="cs-CZ" sz="3200" dirty="0" smtClean="0"/>
              <a:t> = 6000 m = 6 km</a:t>
            </a:r>
            <a:endParaRPr lang="cs-CZ" sz="3200" dirty="0"/>
          </a:p>
        </p:txBody>
      </p:sp>
      <p:sp>
        <p:nvSpPr>
          <p:cNvPr id="9" name="TextovéPole 8"/>
          <p:cNvSpPr txBox="1"/>
          <p:nvPr/>
        </p:nvSpPr>
        <p:spPr>
          <a:xfrm>
            <a:off x="683568" y="5805264"/>
            <a:ext cx="521989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3200" dirty="0" smtClean="0"/>
              <a:t>Cyklista ujel  </a:t>
            </a:r>
            <a:r>
              <a:rPr lang="cs-CZ" sz="3200" smtClean="0"/>
              <a:t>vzdálenost  6 </a:t>
            </a:r>
            <a:r>
              <a:rPr lang="cs-CZ" sz="3200" dirty="0" smtClean="0"/>
              <a:t>km.</a:t>
            </a:r>
            <a:endParaRPr lang="cs-CZ" sz="3200" dirty="0"/>
          </a:p>
        </p:txBody>
      </p:sp>
    </p:spTree>
    <p:extLst>
      <p:ext uri="{BB962C8B-B14F-4D97-AF65-F5344CB8AC3E}">
        <p14:creationId xmlns:p14="http://schemas.microsoft.com/office/powerpoint/2010/main" val="4327666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2" grpId="0"/>
      <p:bldP spid="3" grpId="0"/>
      <p:bldP spid="8" grpId="0"/>
      <p:bldP spid="9" grpId="0"/>
    </p:bldLst>
  </p:timing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395</TotalTime>
  <Words>282</Words>
  <Application>Microsoft Office PowerPoint</Application>
  <PresentationFormat>Předvádění na obrazovce (4:3)</PresentationFormat>
  <Paragraphs>57</Paragraphs>
  <Slides>6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6</vt:i4>
      </vt:variant>
    </vt:vector>
  </HeadingPairs>
  <TitlesOfParts>
    <vt:vector size="7" baseType="lpstr">
      <vt:lpstr>Motiv systému Office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Uzivatel</dc:creator>
  <cp:lastModifiedBy>Rozkopalová, Vladimíra</cp:lastModifiedBy>
  <cp:revision>35</cp:revision>
  <dcterms:created xsi:type="dcterms:W3CDTF">2013-01-26T17:28:42Z</dcterms:created>
  <dcterms:modified xsi:type="dcterms:W3CDTF">2014-06-11T09:54:46Z</dcterms:modified>
</cp:coreProperties>
</file>