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F84C-C5C4-471D-8D11-63E28EF510B6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8AAB-C00F-4007-B5D6-D1193F16C2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6487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F84C-C5C4-471D-8D11-63E28EF510B6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8AAB-C00F-4007-B5D6-D1193F16C2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0003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F84C-C5C4-471D-8D11-63E28EF510B6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8AAB-C00F-4007-B5D6-D1193F16C2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850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F84C-C5C4-471D-8D11-63E28EF510B6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8AAB-C00F-4007-B5D6-D1193F16C2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796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F84C-C5C4-471D-8D11-63E28EF510B6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8AAB-C00F-4007-B5D6-D1193F16C2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1059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F84C-C5C4-471D-8D11-63E28EF510B6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8AAB-C00F-4007-B5D6-D1193F16C2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2574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F84C-C5C4-471D-8D11-63E28EF510B6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8AAB-C00F-4007-B5D6-D1193F16C2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4672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F84C-C5C4-471D-8D11-63E28EF510B6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8AAB-C00F-4007-B5D6-D1193F16C2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447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F84C-C5C4-471D-8D11-63E28EF510B6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8AAB-C00F-4007-B5D6-D1193F16C2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9820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F84C-C5C4-471D-8D11-63E28EF510B6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8AAB-C00F-4007-B5D6-D1193F16C2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1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F84C-C5C4-471D-8D11-63E28EF510B6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8AAB-C00F-4007-B5D6-D1193F16C2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1140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7F84C-C5C4-471D-8D11-63E28EF510B6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D8AAB-C00F-4007-B5D6-D1193F16C2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2135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 smtClean="0"/>
              <a:t>Hmotnost tělesa</a:t>
            </a:r>
            <a:endParaRPr lang="cs-CZ" sz="3600" b="1" dirty="0"/>
          </a:p>
        </p:txBody>
      </p:sp>
      <p:sp>
        <p:nvSpPr>
          <p:cNvPr id="5" name="Obdélník 4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444083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Fyzika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30.7.2012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Šestý - prima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Hmotnost tělesa </a:t>
                      </a:r>
                      <a:r>
                        <a:rPr lang="cs-CZ" dirty="0" smtClean="0"/>
                        <a:t>- teorie a příklady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Opakování</a:t>
                      </a:r>
                      <a:r>
                        <a:rPr lang="cs-CZ" baseline="0" dirty="0" smtClean="0"/>
                        <a:t> učiva a procvičení na příkladech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Albert Vacek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VY_32_INOVACE_26_FVAC16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794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1470025"/>
          </a:xfrm>
        </p:spPr>
        <p:txBody>
          <a:bodyPr/>
          <a:lstStyle/>
          <a:p>
            <a:r>
              <a:rPr lang="cs-CZ" dirty="0" smtClean="0"/>
              <a:t>Hmotnost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59632" y="3068960"/>
            <a:ext cx="6400800" cy="1752600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Je základní fyzikální veličina, která slouží k určení množství látky v tělese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619672" y="4581128"/>
            <a:ext cx="59766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Označujeme</a:t>
            </a:r>
            <a:r>
              <a:rPr lang="cs-CZ" sz="2800" dirty="0" smtClean="0"/>
              <a:t> ji  malým písmenem </a:t>
            </a:r>
            <a:r>
              <a:rPr lang="cs-CZ" sz="2800" dirty="0" smtClean="0">
                <a:solidFill>
                  <a:srgbClr val="FF0000"/>
                </a:solidFill>
              </a:rPr>
              <a:t>m    ( z anglického jazyka </a:t>
            </a:r>
            <a:r>
              <a:rPr lang="cs-CZ" sz="2800" dirty="0" err="1" smtClean="0">
                <a:solidFill>
                  <a:srgbClr val="FF0000"/>
                </a:solidFill>
              </a:rPr>
              <a:t>mass</a:t>
            </a:r>
            <a:r>
              <a:rPr lang="cs-CZ" sz="2800" dirty="0" smtClean="0">
                <a:solidFill>
                  <a:srgbClr val="FF0000"/>
                </a:solidFill>
              </a:rPr>
              <a:t> )</a:t>
            </a:r>
            <a:endParaRPr lang="cs-CZ" sz="2800" dirty="0">
              <a:solidFill>
                <a:srgbClr val="FF0000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64702" y="443438"/>
            <a:ext cx="2753712" cy="2065284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580935" y="520855"/>
            <a:ext cx="2787775" cy="1979330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1187624" y="6021288"/>
            <a:ext cx="7201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002060"/>
                </a:solidFill>
              </a:rPr>
              <a:t>Hmotnost tělesa můžeme určit vážením na váze.</a:t>
            </a:r>
            <a:endParaRPr lang="cs-CZ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7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95536" y="620688"/>
            <a:ext cx="73482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Jednotkou hmotnosti je kilogram značka </a:t>
            </a:r>
            <a:r>
              <a:rPr lang="cs-CZ" sz="3200" dirty="0" smtClean="0">
                <a:solidFill>
                  <a:srgbClr val="FF0000"/>
                </a:solidFill>
              </a:rPr>
              <a:t>kg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95537" y="1484784"/>
            <a:ext cx="79928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je roven hmotnosti mezinárodního prototypu kilogramu uloženého v  Mezinárodním úřadu pro míry a váhy v </a:t>
            </a:r>
            <a:r>
              <a:rPr lang="cs-CZ" sz="2800" dirty="0" err="1" smtClean="0"/>
              <a:t>Sèvres</a:t>
            </a:r>
            <a:r>
              <a:rPr lang="cs-CZ" sz="2800" dirty="0" smtClean="0"/>
              <a:t>  </a:t>
            </a:r>
            <a:endParaRPr lang="cs-CZ" sz="2800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7" name="Obrázek 15" descr="kilogram prototyp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3949" y="2924944"/>
            <a:ext cx="2834235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ovéPole 7"/>
          <p:cNvSpPr txBox="1"/>
          <p:nvPr/>
        </p:nvSpPr>
        <p:spPr>
          <a:xfrm>
            <a:off x="971600" y="5445224"/>
            <a:ext cx="216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physics.nist.gov/</a:t>
            </a:r>
            <a:r>
              <a:rPr lang="cs-CZ" i="1" dirty="0" err="1" smtClean="0"/>
              <a:t>cuu</a:t>
            </a:r>
            <a:r>
              <a:rPr lang="cs-CZ" i="1" dirty="0" smtClean="0"/>
              <a:t>/</a:t>
            </a:r>
            <a:r>
              <a:rPr lang="cs-CZ" i="1" dirty="0" err="1" smtClean="0"/>
              <a:t>Units</a:t>
            </a:r>
            <a:r>
              <a:rPr lang="cs-CZ" i="1" dirty="0" smtClean="0"/>
              <a:t>/</a:t>
            </a:r>
            <a:r>
              <a:rPr lang="cs-CZ" b="1" i="1" dirty="0" smtClean="0"/>
              <a:t>kilogram</a:t>
            </a:r>
            <a:r>
              <a:rPr lang="cs-CZ" i="1" dirty="0" smtClean="0"/>
              <a:t>2.html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6416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Převody jednotek hmotnosti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2044824"/>
          </a:xfrm>
        </p:spPr>
        <p:txBody>
          <a:bodyPr/>
          <a:lstStyle/>
          <a:p>
            <a:r>
              <a:rPr lang="cs-CZ" dirty="0" smtClean="0"/>
              <a:t>1kg = 1000g      1g  = 0,001 kg   g – gram</a:t>
            </a:r>
          </a:p>
          <a:p>
            <a:r>
              <a:rPr lang="cs-CZ" dirty="0" smtClean="0"/>
              <a:t>1g   = 1000mg   1mg = 0,001g   mg – miligram</a:t>
            </a:r>
          </a:p>
          <a:p>
            <a:r>
              <a:rPr lang="cs-CZ" dirty="0" smtClean="0"/>
              <a:t>1t  =  1000kg      1kg =  0,001kg   t - tuna</a:t>
            </a:r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539552" y="3933056"/>
            <a:ext cx="81369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B0F0"/>
                </a:solidFill>
              </a:rPr>
              <a:t>Starší převody jednotek stále používané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3200" dirty="0" smtClean="0"/>
              <a:t>1q = 100kg  1kg = 0,01q  q = metrický cent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3200" dirty="0" smtClean="0"/>
              <a:t>1dg = 10g   1kg = 100dg  dg = dekagram</a:t>
            </a:r>
          </a:p>
          <a:p>
            <a:endParaRPr lang="cs-CZ" sz="3200" dirty="0" smtClean="0"/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225159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611560" y="908720"/>
            <a:ext cx="381642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20 kg =             g</a:t>
            </a:r>
          </a:p>
          <a:p>
            <a:r>
              <a:rPr lang="cs-CZ" sz="3600" dirty="0" smtClean="0"/>
              <a:t>40 g  =             kg</a:t>
            </a:r>
          </a:p>
          <a:p>
            <a:r>
              <a:rPr lang="cs-CZ" sz="3600" dirty="0" smtClean="0"/>
              <a:t>5 t    =              kg</a:t>
            </a:r>
          </a:p>
          <a:p>
            <a:r>
              <a:rPr lang="cs-CZ" sz="3600" dirty="0" smtClean="0"/>
              <a:t>10 q =              kg</a:t>
            </a:r>
          </a:p>
          <a:p>
            <a:r>
              <a:rPr lang="cs-CZ" sz="3600" dirty="0" smtClean="0"/>
              <a:t>0,05 kg =         g</a:t>
            </a:r>
          </a:p>
          <a:p>
            <a:r>
              <a:rPr lang="cs-CZ" sz="3600" dirty="0" smtClean="0"/>
              <a:t>20 dg   =         kg</a:t>
            </a:r>
          </a:p>
          <a:p>
            <a:r>
              <a:rPr lang="cs-CZ" sz="3600" dirty="0" smtClean="0"/>
              <a:t>0,25 q  =         kg</a:t>
            </a:r>
          </a:p>
          <a:p>
            <a:r>
              <a:rPr lang="cs-CZ" sz="3600" dirty="0" smtClean="0"/>
              <a:t>120mg  =          g</a:t>
            </a:r>
          </a:p>
          <a:p>
            <a:r>
              <a:rPr lang="cs-CZ" sz="3600" dirty="0" smtClean="0"/>
              <a:t>150 kg =           q</a:t>
            </a:r>
          </a:p>
          <a:p>
            <a:r>
              <a:rPr lang="cs-CZ" sz="3600" dirty="0" smtClean="0"/>
              <a:t>0,02t   =           kg</a:t>
            </a:r>
            <a:endParaRPr lang="cs-CZ" sz="36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788024" y="908720"/>
            <a:ext cx="374441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0,5kg =                g</a:t>
            </a:r>
          </a:p>
          <a:p>
            <a:r>
              <a:rPr lang="cs-CZ" sz="3600" dirty="0" smtClean="0"/>
              <a:t>20t    =                q</a:t>
            </a:r>
          </a:p>
          <a:p>
            <a:r>
              <a:rPr lang="cs-CZ" sz="3600" dirty="0" smtClean="0"/>
              <a:t>1200g =              kg</a:t>
            </a:r>
          </a:p>
          <a:p>
            <a:r>
              <a:rPr lang="cs-CZ" sz="3600" dirty="0" smtClean="0"/>
              <a:t>0,2 q   =                g</a:t>
            </a:r>
          </a:p>
          <a:p>
            <a:r>
              <a:rPr lang="cs-CZ" sz="3600" dirty="0" smtClean="0"/>
              <a:t>800mg  =            dg</a:t>
            </a:r>
          </a:p>
          <a:p>
            <a:r>
              <a:rPr lang="cs-CZ" sz="3600" dirty="0" smtClean="0"/>
              <a:t>O,2kg    =            dg</a:t>
            </a:r>
          </a:p>
          <a:p>
            <a:r>
              <a:rPr lang="cs-CZ" sz="3600" dirty="0" smtClean="0"/>
              <a:t>0,1t        =            kg</a:t>
            </a:r>
          </a:p>
          <a:p>
            <a:r>
              <a:rPr lang="cs-CZ" sz="3600" dirty="0" smtClean="0"/>
              <a:t>2500g    =            dg</a:t>
            </a:r>
          </a:p>
          <a:p>
            <a:r>
              <a:rPr lang="cs-CZ" sz="3600" dirty="0" smtClean="0"/>
              <a:t>25q       =               t</a:t>
            </a:r>
          </a:p>
          <a:p>
            <a:r>
              <a:rPr lang="cs-CZ" sz="3600" dirty="0" smtClean="0"/>
              <a:t>280 kg =                g</a:t>
            </a:r>
            <a:endParaRPr lang="cs-CZ" sz="36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2051720" y="908720"/>
            <a:ext cx="13548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20000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2267744" y="1486525"/>
            <a:ext cx="1002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0,04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2195736" y="1990581"/>
            <a:ext cx="11208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5000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2123728" y="2566645"/>
            <a:ext cx="1769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1000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2533241" y="3142709"/>
            <a:ext cx="1030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50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2339752" y="3646765"/>
            <a:ext cx="12128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0,2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2379731" y="4222829"/>
            <a:ext cx="14001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250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 flipH="1">
            <a:off x="2339752" y="4798893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0,12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2579705" y="5374957"/>
            <a:ext cx="7681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1,5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2695121" y="5879013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20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6900185" y="982469"/>
            <a:ext cx="886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500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6684161" y="1484784"/>
            <a:ext cx="11208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2000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7044201" y="1988840"/>
            <a:ext cx="7681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1,2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6335292" y="2566645"/>
            <a:ext cx="16930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200 000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6882171" y="3142709"/>
            <a:ext cx="1002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0,08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7236296" y="3645024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20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7092280" y="4222829"/>
            <a:ext cx="886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100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7069595" y="4798893"/>
            <a:ext cx="886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250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7383269" y="5302949"/>
            <a:ext cx="7681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2,5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6479308" y="5879013"/>
            <a:ext cx="16930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280 000</a:t>
            </a:r>
            <a:endParaRPr lang="cs-CZ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001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467544" y="548680"/>
            <a:ext cx="82809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Kuchař nakoupil do tašky o hmotnosti 250g,</a:t>
            </a:r>
          </a:p>
          <a:p>
            <a:r>
              <a:rPr lang="cs-CZ" sz="3200" dirty="0" smtClean="0"/>
              <a:t>2kg mouky, 5 prášků do pečiva po 12g,</a:t>
            </a:r>
          </a:p>
          <a:p>
            <a:r>
              <a:rPr lang="cs-CZ" sz="3200" dirty="0" smtClean="0"/>
              <a:t>1kg cukru.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539552" y="2060848"/>
            <a:ext cx="80648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Jaká byla hmotnost nákupu i s taškou  </a:t>
            </a:r>
          </a:p>
          <a:p>
            <a:r>
              <a:rPr lang="cs-CZ" sz="3200" dirty="0" smtClean="0"/>
              <a:t>v kilogramech ?</a:t>
            </a:r>
            <a:endParaRPr lang="cs-CZ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611560" y="3284984"/>
            <a:ext cx="32928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m</a:t>
            </a:r>
            <a:r>
              <a:rPr lang="cs-CZ" sz="2800" baseline="-25000" dirty="0" smtClean="0"/>
              <a:t>1   </a:t>
            </a:r>
            <a:r>
              <a:rPr lang="cs-CZ" sz="2800" dirty="0" smtClean="0"/>
              <a:t> = 250 g = 0,25 kg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11560" y="3789040"/>
            <a:ext cx="15872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m</a:t>
            </a:r>
            <a:r>
              <a:rPr lang="cs-CZ" sz="2800" baseline="-25000" dirty="0"/>
              <a:t>2 </a:t>
            </a:r>
            <a:r>
              <a:rPr lang="cs-CZ" sz="2800" dirty="0" smtClean="0"/>
              <a:t> = 2 kg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611560" y="4797152"/>
            <a:ext cx="31293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m</a:t>
            </a:r>
            <a:r>
              <a:rPr lang="cs-CZ" sz="2800" baseline="-25000" dirty="0" smtClean="0"/>
              <a:t>3</a:t>
            </a:r>
            <a:r>
              <a:rPr lang="cs-CZ" sz="2800" dirty="0" smtClean="0"/>
              <a:t> = 12 g = 0,012 kg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611560" y="5301208"/>
            <a:ext cx="15327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m</a:t>
            </a:r>
            <a:r>
              <a:rPr lang="cs-CZ" sz="2800" baseline="-25000" dirty="0"/>
              <a:t>4</a:t>
            </a:r>
            <a:r>
              <a:rPr lang="cs-CZ" sz="2800" dirty="0" smtClean="0"/>
              <a:t> = 1 kg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11560" y="4293096"/>
            <a:ext cx="9428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N = 5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4418355" y="3284984"/>
            <a:ext cx="346601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m = m</a:t>
            </a:r>
            <a:r>
              <a:rPr lang="cs-CZ" sz="2800" baseline="-25000" dirty="0"/>
              <a:t>1</a:t>
            </a:r>
            <a:r>
              <a:rPr lang="cs-CZ" sz="2800" dirty="0"/>
              <a:t> +m</a:t>
            </a:r>
            <a:r>
              <a:rPr lang="cs-CZ" sz="2800" baseline="-25000" dirty="0"/>
              <a:t>2</a:t>
            </a:r>
            <a:r>
              <a:rPr lang="cs-CZ" sz="2800" dirty="0"/>
              <a:t>+ N m</a:t>
            </a:r>
            <a:r>
              <a:rPr lang="cs-CZ" sz="2800" baseline="-25000" dirty="0"/>
              <a:t>3</a:t>
            </a:r>
            <a:r>
              <a:rPr lang="cs-CZ" sz="2800" dirty="0"/>
              <a:t>+m</a:t>
            </a:r>
            <a:r>
              <a:rPr lang="cs-CZ" sz="2800" baseline="-25000" dirty="0"/>
              <a:t>4</a:t>
            </a:r>
            <a:endParaRPr lang="cs-CZ" sz="2800" dirty="0"/>
          </a:p>
          <a:p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779912" y="4005064"/>
            <a:ext cx="50000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m = 0,25+2+5 0,012 + 1 = 3,31 kg</a:t>
            </a:r>
            <a:endParaRPr lang="cs-CZ" sz="28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611560" y="5877272"/>
            <a:ext cx="981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m = ?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419872" y="5733256"/>
            <a:ext cx="55841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Hmotnost nákupu i taškou je 3,31 kg.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013226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" grpId="0"/>
      <p:bldP spid="3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326</Words>
  <Application>Microsoft Office PowerPoint</Application>
  <PresentationFormat>Předvádění na obrazovce (4:3)</PresentationFormat>
  <Paragraphs>84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Prezentace aplikace PowerPoint</vt:lpstr>
      <vt:lpstr>Hmotnost</vt:lpstr>
      <vt:lpstr>Prezentace aplikace PowerPoint</vt:lpstr>
      <vt:lpstr>Převody jednotek hmotnosti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Hmotnost</dc:title>
  <dc:creator>Uzivatel</dc:creator>
  <cp:lastModifiedBy>Rozkopalová, Vladimíra</cp:lastModifiedBy>
  <cp:revision>27</cp:revision>
  <dcterms:created xsi:type="dcterms:W3CDTF">2012-12-25T09:21:28Z</dcterms:created>
  <dcterms:modified xsi:type="dcterms:W3CDTF">2014-06-11T09:52:15Z</dcterms:modified>
</cp:coreProperties>
</file>