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6510E-E9BD-4D21-BDB8-9E7919812CEB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3CFE5-EBDB-4CD7-8C8B-21E2A39DE5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7552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3CFE5-EBDB-4CD7-8C8B-21E2A39DE570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590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3CFE5-EBDB-4CD7-8C8B-21E2A39DE57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594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3CFE5-EBDB-4CD7-8C8B-21E2A39DE570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544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79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67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57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77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34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15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77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37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70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28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72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DF01-24C8-44F9-84FE-9EB893E79B12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B4A2F-3007-42D9-A250-A8F68BD4E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16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ikihelp.autodesk.com/Inventor_LT/csy/2013/Help/0305-N%C3%A1pov%C4%9Bda305/0471-Sou%C4%8D%C3%A1sti471/0519-Prvky_so519/0521-Tvorba_k521/0526-Prvky_vy52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Objem tělesa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22711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Šestý - prima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Objem </a:t>
                      </a:r>
                      <a:r>
                        <a:rPr lang="cs-CZ" smtClean="0"/>
                        <a:t>tělesa - teorie</a:t>
                      </a:r>
                      <a:r>
                        <a:rPr lang="cs-CZ" baseline="0" smtClean="0"/>
                        <a:t>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4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/>
          <a:lstStyle/>
          <a:p>
            <a:r>
              <a:rPr lang="cs-CZ" dirty="0" smtClean="0"/>
              <a:t>Objem tělesa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484712"/>
            <a:ext cx="6400800" cy="175260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Je odvozená fyzikální veličina ,která vyjadřuje  velikost prostoru vyplněného tělesem .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27" name="Picture 3" descr="http://files.wikihelp.autodesk.com/INVNTOR/2013/CSY/GUID-A403738C-3658-45D5-BA37-A750874DF43C-lo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4200525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457200" y="3679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5029200" y="1220559"/>
            <a:ext cx="31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Každé těleso má </a:t>
            </a:r>
            <a:r>
              <a:rPr lang="cs-CZ" sz="2400" dirty="0" smtClean="0">
                <a:solidFill>
                  <a:srgbClr val="FF0000"/>
                </a:solidFill>
              </a:rPr>
              <a:t>rozměry</a:t>
            </a:r>
            <a:r>
              <a:rPr lang="cs-CZ" sz="2400" dirty="0" smtClean="0"/>
              <a:t> a zaujímá určitý </a:t>
            </a:r>
            <a:r>
              <a:rPr lang="cs-CZ" sz="2400" dirty="0" smtClean="0">
                <a:solidFill>
                  <a:srgbClr val="FF0000"/>
                </a:solidFill>
              </a:rPr>
              <a:t>prostor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4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8458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/>
              <a:t>Označuje se velkým písmenem </a:t>
            </a:r>
            <a:r>
              <a:rPr lang="cs-CZ" sz="3200" dirty="0" smtClean="0">
                <a:solidFill>
                  <a:srgbClr val="FF0000"/>
                </a:solidFill>
              </a:rPr>
              <a:t>V (</a:t>
            </a:r>
            <a:r>
              <a:rPr lang="cs-CZ" sz="3200" dirty="0" err="1" smtClean="0">
                <a:solidFill>
                  <a:srgbClr val="FF0000"/>
                </a:solidFill>
              </a:rPr>
              <a:t>volume</a:t>
            </a:r>
            <a:r>
              <a:rPr lang="cs-CZ" sz="3200" dirty="0" smtClean="0">
                <a:solidFill>
                  <a:srgbClr val="FF0000"/>
                </a:solidFill>
              </a:rPr>
              <a:t>)</a:t>
            </a:r>
            <a:r>
              <a:rPr lang="cs-CZ" sz="3200" dirty="0">
                <a:solidFill>
                  <a:srgbClr val="FF0000"/>
                </a:solidFill>
              </a:rPr>
              <a:t/>
            </a:r>
            <a:br>
              <a:rPr lang="cs-CZ" sz="3200" dirty="0">
                <a:solidFill>
                  <a:srgbClr val="FF0000"/>
                </a:solidFill>
              </a:rPr>
            </a:b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71600" y="2062589"/>
            <a:ext cx="70567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Základní jednotkou je metr krychlový ………. </a:t>
            </a:r>
            <a:r>
              <a:rPr lang="cs-CZ" sz="2800" b="1" dirty="0">
                <a:solidFill>
                  <a:srgbClr val="FF0000"/>
                </a:solidFill>
              </a:rPr>
              <a:t>m</a:t>
            </a:r>
            <a:r>
              <a:rPr lang="cs-CZ" sz="2800" b="1" baseline="30000" dirty="0">
                <a:solidFill>
                  <a:srgbClr val="FF0000"/>
                </a:solidFill>
              </a:rPr>
              <a:t>3</a:t>
            </a:r>
            <a:endParaRPr lang="cs-CZ" sz="28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43608" y="2996952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1m</a:t>
            </a:r>
            <a:r>
              <a:rPr lang="cs-CZ" sz="3200" b="1" baseline="30000" dirty="0">
                <a:solidFill>
                  <a:srgbClr val="FF0000"/>
                </a:solidFill>
              </a:rPr>
              <a:t>3</a:t>
            </a:r>
            <a:r>
              <a:rPr lang="cs-CZ" sz="3200" b="1" dirty="0"/>
              <a:t> </a:t>
            </a:r>
            <a:r>
              <a:rPr lang="cs-CZ" sz="3200" dirty="0"/>
              <a:t>je objem krychle o hraně </a:t>
            </a:r>
            <a:r>
              <a:rPr lang="cs-CZ" sz="3200" dirty="0">
                <a:solidFill>
                  <a:srgbClr val="FF0000"/>
                </a:solidFill>
              </a:rPr>
              <a:t>a = 1m</a:t>
            </a:r>
          </a:p>
          <a:p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15616" y="4149080"/>
            <a:ext cx="63367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Objem krychle  </a:t>
            </a:r>
            <a:r>
              <a:rPr lang="cs-CZ" sz="3200" dirty="0">
                <a:solidFill>
                  <a:srgbClr val="FF0000"/>
                </a:solidFill>
              </a:rPr>
              <a:t>V</a:t>
            </a:r>
            <a:r>
              <a:rPr lang="cs-CZ" sz="3200" dirty="0"/>
              <a:t> se vypočítá :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5301208"/>
            <a:ext cx="69847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V =  a . a . a = 1m . 1m . 1m = 1m</a:t>
            </a:r>
            <a:r>
              <a:rPr lang="cs-CZ" sz="3600" b="1" baseline="30000" dirty="0">
                <a:solidFill>
                  <a:srgbClr val="FF0000"/>
                </a:solidFill>
              </a:rPr>
              <a:t>3</a:t>
            </a:r>
            <a:r>
              <a:rPr lang="cs-CZ" sz="3600" b="1" dirty="0">
                <a:solidFill>
                  <a:srgbClr val="FF0000"/>
                </a:solidFill>
              </a:rPr>
              <a:t> 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8521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rychle 3"/>
          <p:cNvSpPr/>
          <p:nvPr/>
        </p:nvSpPr>
        <p:spPr>
          <a:xfrm>
            <a:off x="431540" y="1338446"/>
            <a:ext cx="4913430" cy="4917788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431540" y="66729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Skupina 26"/>
          <p:cNvGrpSpPr/>
          <p:nvPr/>
        </p:nvGrpSpPr>
        <p:grpSpPr>
          <a:xfrm>
            <a:off x="5344970" y="1338446"/>
            <a:ext cx="1099238" cy="3667503"/>
            <a:chOff x="5364088" y="1340768"/>
            <a:chExt cx="934363" cy="3168352"/>
          </a:xfrm>
        </p:grpSpPr>
        <p:cxnSp>
          <p:nvCxnSpPr>
            <p:cNvPr id="9" name="Přímá spojnice 8"/>
            <p:cNvCxnSpPr/>
            <p:nvPr/>
          </p:nvCxnSpPr>
          <p:spPr>
            <a:xfrm flipH="1">
              <a:off x="5364088" y="1340768"/>
              <a:ext cx="6480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Přímá spojnice se šipkou 2"/>
            <p:cNvCxnSpPr/>
            <p:nvPr/>
          </p:nvCxnSpPr>
          <p:spPr>
            <a:xfrm>
              <a:off x="6012160" y="1340768"/>
              <a:ext cx="0" cy="316835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ovéPole 15"/>
            <p:cNvSpPr txBox="1"/>
            <p:nvPr/>
          </p:nvSpPr>
          <p:spPr>
            <a:xfrm rot="16200000">
              <a:off x="5732271" y="2926685"/>
              <a:ext cx="4860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1m</a:t>
              </a:r>
              <a:endParaRPr lang="cs-CZ" dirty="0"/>
            </a:p>
            <a:p>
              <a:endParaRPr lang="cs-CZ" dirty="0"/>
            </a:p>
          </p:txBody>
        </p:sp>
      </p:grpSp>
      <p:grpSp>
        <p:nvGrpSpPr>
          <p:cNvPr id="25" name="Skupina 24"/>
          <p:cNvGrpSpPr/>
          <p:nvPr/>
        </p:nvGrpSpPr>
        <p:grpSpPr>
          <a:xfrm>
            <a:off x="4074255" y="5005949"/>
            <a:ext cx="2033144" cy="1250285"/>
            <a:chOff x="4283968" y="4509120"/>
            <a:chExt cx="1728192" cy="1080120"/>
          </a:xfrm>
        </p:grpSpPr>
        <p:cxnSp>
          <p:nvCxnSpPr>
            <p:cNvPr id="12" name="Přímá spojnice 11"/>
            <p:cNvCxnSpPr/>
            <p:nvPr/>
          </p:nvCxnSpPr>
          <p:spPr>
            <a:xfrm flipH="1">
              <a:off x="5364088" y="4509120"/>
              <a:ext cx="6480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flipH="1">
              <a:off x="4283968" y="5589240"/>
              <a:ext cx="57606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Přímá spojnice se šipkou 6"/>
            <p:cNvCxnSpPr/>
            <p:nvPr/>
          </p:nvCxnSpPr>
          <p:spPr>
            <a:xfrm flipV="1">
              <a:off x="4860032" y="4509120"/>
              <a:ext cx="1152128" cy="108012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ovéPole 16"/>
            <p:cNvSpPr txBox="1"/>
            <p:nvPr/>
          </p:nvSpPr>
          <p:spPr>
            <a:xfrm rot="19289252">
              <a:off x="5148064" y="4726885"/>
              <a:ext cx="4860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1m</a:t>
              </a:r>
            </a:p>
            <a:p>
              <a:endParaRPr lang="cs-CZ" dirty="0"/>
            </a:p>
          </p:txBody>
        </p:sp>
      </p:grpSp>
      <p:grpSp>
        <p:nvGrpSpPr>
          <p:cNvPr id="26" name="Skupina 25"/>
          <p:cNvGrpSpPr/>
          <p:nvPr/>
        </p:nvGrpSpPr>
        <p:grpSpPr>
          <a:xfrm>
            <a:off x="431540" y="6189530"/>
            <a:ext cx="3642715" cy="981564"/>
            <a:chOff x="1187624" y="5531615"/>
            <a:chExt cx="3096344" cy="847972"/>
          </a:xfrm>
        </p:grpSpPr>
        <p:grpSp>
          <p:nvGrpSpPr>
            <p:cNvPr id="24" name="Skupina 23"/>
            <p:cNvGrpSpPr/>
            <p:nvPr/>
          </p:nvGrpSpPr>
          <p:grpSpPr>
            <a:xfrm>
              <a:off x="1187624" y="5531615"/>
              <a:ext cx="3096344" cy="561681"/>
              <a:chOff x="1187624" y="5531615"/>
              <a:chExt cx="3096344" cy="561681"/>
            </a:xfrm>
          </p:grpSpPr>
          <p:cxnSp>
            <p:nvCxnSpPr>
              <p:cNvPr id="6" name="Přímá spojnice 5"/>
              <p:cNvCxnSpPr/>
              <p:nvPr/>
            </p:nvCxnSpPr>
            <p:spPr>
              <a:xfrm>
                <a:off x="1187624" y="5531615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Přímá spojnice 10"/>
              <p:cNvCxnSpPr/>
              <p:nvPr/>
            </p:nvCxnSpPr>
            <p:spPr>
              <a:xfrm>
                <a:off x="4283968" y="5589240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Přímá spojnice se šipkou 14"/>
              <p:cNvCxnSpPr/>
              <p:nvPr/>
            </p:nvCxnSpPr>
            <p:spPr>
              <a:xfrm>
                <a:off x="1187624" y="6035671"/>
                <a:ext cx="3096344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ovéPole 17"/>
            <p:cNvSpPr txBox="1"/>
            <p:nvPr/>
          </p:nvSpPr>
          <p:spPr>
            <a:xfrm>
              <a:off x="2483768" y="5733256"/>
              <a:ext cx="4860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1m</a:t>
              </a:r>
            </a:p>
            <a:p>
              <a:endParaRPr lang="cs-CZ" dirty="0"/>
            </a:p>
          </p:txBody>
        </p:sp>
      </p:grpSp>
      <p:sp>
        <p:nvSpPr>
          <p:cNvPr id="19" name="TextovéPole 18"/>
          <p:cNvSpPr txBox="1"/>
          <p:nvPr/>
        </p:nvSpPr>
        <p:spPr>
          <a:xfrm>
            <a:off x="1043608" y="476672"/>
            <a:ext cx="69127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V =  a . a . a = 1m . 1m . 1m = 1m</a:t>
            </a:r>
            <a:r>
              <a:rPr lang="cs-CZ" sz="3200" b="1" baseline="30000" dirty="0">
                <a:solidFill>
                  <a:srgbClr val="FF0000"/>
                </a:solidFill>
              </a:rPr>
              <a:t>3</a:t>
            </a:r>
            <a:r>
              <a:rPr lang="cs-CZ" sz="3200" b="1" dirty="0">
                <a:solidFill>
                  <a:srgbClr val="FF0000"/>
                </a:solidFill>
              </a:rPr>
              <a:t> </a:t>
            </a:r>
          </a:p>
          <a:p>
            <a:endParaRPr lang="cs-CZ" dirty="0"/>
          </a:p>
        </p:txBody>
      </p:sp>
      <p:grpSp>
        <p:nvGrpSpPr>
          <p:cNvPr id="28" name="Skupina 27"/>
          <p:cNvGrpSpPr/>
          <p:nvPr/>
        </p:nvGrpSpPr>
        <p:grpSpPr>
          <a:xfrm>
            <a:off x="6444208" y="3249850"/>
            <a:ext cx="686406" cy="899230"/>
            <a:chOff x="6444208" y="3249850"/>
            <a:chExt cx="686406" cy="899230"/>
          </a:xfrm>
        </p:grpSpPr>
        <p:sp>
          <p:nvSpPr>
            <p:cNvPr id="20" name="Krychle 19"/>
            <p:cNvSpPr/>
            <p:nvPr/>
          </p:nvSpPr>
          <p:spPr>
            <a:xfrm>
              <a:off x="6444208" y="3645024"/>
              <a:ext cx="504056" cy="504056"/>
            </a:xfrm>
            <a:prstGeom prst="cub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6444208" y="3249850"/>
              <a:ext cx="68640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1dm</a:t>
              </a:r>
              <a:r>
                <a:rPr lang="cs-CZ" baseline="30000" dirty="0"/>
                <a:t>3</a:t>
              </a:r>
              <a:endParaRPr lang="cs-CZ" dirty="0"/>
            </a:p>
            <a:p>
              <a:endParaRPr lang="cs-CZ" dirty="0"/>
            </a:p>
          </p:txBody>
        </p:sp>
      </p:grpSp>
      <p:grpSp>
        <p:nvGrpSpPr>
          <p:cNvPr id="29" name="Skupina 28"/>
          <p:cNvGrpSpPr/>
          <p:nvPr/>
        </p:nvGrpSpPr>
        <p:grpSpPr>
          <a:xfrm>
            <a:off x="7596336" y="3429000"/>
            <a:ext cx="662361" cy="720080"/>
            <a:chOff x="7596336" y="3429000"/>
            <a:chExt cx="662361" cy="720080"/>
          </a:xfrm>
        </p:grpSpPr>
        <p:sp>
          <p:nvSpPr>
            <p:cNvPr id="21" name="Krychle 20"/>
            <p:cNvSpPr/>
            <p:nvPr/>
          </p:nvSpPr>
          <p:spPr>
            <a:xfrm>
              <a:off x="7740352" y="3897052"/>
              <a:ext cx="216024" cy="252028"/>
            </a:xfrm>
            <a:prstGeom prst="cub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7596336" y="3429000"/>
              <a:ext cx="6623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1cm</a:t>
              </a:r>
              <a:r>
                <a:rPr lang="cs-CZ" baseline="30000" dirty="0"/>
                <a:t>3</a:t>
              </a:r>
              <a:endParaRPr lang="cs-CZ" dirty="0"/>
            </a:p>
            <a:p>
              <a:endParaRPr lang="cs-CZ" dirty="0"/>
            </a:p>
          </p:txBody>
        </p:sp>
      </p:grpSp>
      <p:sp>
        <p:nvSpPr>
          <p:cNvPr id="31" name="Obdélník 30"/>
          <p:cNvSpPr/>
          <p:nvPr/>
        </p:nvSpPr>
        <p:spPr>
          <a:xfrm>
            <a:off x="1691680" y="3801814"/>
            <a:ext cx="1944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5400" dirty="0"/>
              <a:t>1m</a:t>
            </a:r>
            <a:r>
              <a:rPr lang="cs-CZ" sz="5400" baseline="30000" dirty="0"/>
              <a:t>3</a:t>
            </a: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val="72019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570038" y="548680"/>
            <a:ext cx="3938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Převody jednotek objemu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268760"/>
            <a:ext cx="258917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1dm</a:t>
            </a:r>
            <a:r>
              <a:rPr lang="cs-CZ" sz="2800" baseline="30000" dirty="0"/>
              <a:t>3</a:t>
            </a:r>
            <a:r>
              <a:rPr lang="cs-CZ" sz="2800" dirty="0"/>
              <a:t> = </a:t>
            </a:r>
            <a:r>
              <a:rPr lang="cs-CZ" sz="2800" dirty="0" smtClean="0"/>
              <a:t>1l = 1 litr</a:t>
            </a:r>
            <a:endParaRPr lang="cs-CZ" sz="2800" dirty="0"/>
          </a:p>
          <a:p>
            <a:endParaRPr lang="cs-CZ" dirty="0"/>
          </a:p>
        </p:txBody>
      </p:sp>
      <p:sp>
        <p:nvSpPr>
          <p:cNvPr id="7" name="Krychle 6"/>
          <p:cNvSpPr/>
          <p:nvPr/>
        </p:nvSpPr>
        <p:spPr>
          <a:xfrm>
            <a:off x="1509976" y="2708922"/>
            <a:ext cx="1883027" cy="1878429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15" name="Přímá spojnice 14"/>
          <p:cNvCxnSpPr/>
          <p:nvPr/>
        </p:nvCxnSpPr>
        <p:spPr>
          <a:xfrm flipH="1">
            <a:off x="2915310" y="4544088"/>
            <a:ext cx="1" cy="469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/>
          <p:nvPr/>
        </p:nvCxnSpPr>
        <p:spPr>
          <a:xfrm>
            <a:off x="1504906" y="5013176"/>
            <a:ext cx="1394876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/>
          <p:cNvCxnSpPr/>
          <p:nvPr/>
        </p:nvCxnSpPr>
        <p:spPr>
          <a:xfrm flipV="1">
            <a:off x="3469077" y="4074481"/>
            <a:ext cx="474938" cy="50664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Skupina 21"/>
          <p:cNvGrpSpPr/>
          <p:nvPr/>
        </p:nvGrpSpPr>
        <p:grpSpPr>
          <a:xfrm>
            <a:off x="2915310" y="4064329"/>
            <a:ext cx="1028705" cy="516799"/>
            <a:chOff x="2915310" y="4027289"/>
            <a:chExt cx="1028705" cy="516799"/>
          </a:xfrm>
        </p:grpSpPr>
        <p:cxnSp>
          <p:nvCxnSpPr>
            <p:cNvPr id="17" name="Přímá spojnice 16"/>
            <p:cNvCxnSpPr/>
            <p:nvPr/>
          </p:nvCxnSpPr>
          <p:spPr>
            <a:xfrm>
              <a:off x="3357278" y="4077072"/>
              <a:ext cx="55561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Skupina 20"/>
            <p:cNvGrpSpPr/>
            <p:nvPr/>
          </p:nvGrpSpPr>
          <p:grpSpPr>
            <a:xfrm>
              <a:off x="2915310" y="4027289"/>
              <a:ext cx="1028705" cy="516799"/>
              <a:chOff x="2915310" y="4027289"/>
              <a:chExt cx="1040609" cy="553839"/>
            </a:xfrm>
          </p:grpSpPr>
          <p:cxnSp>
            <p:nvCxnSpPr>
              <p:cNvPr id="19" name="Přímá spojnice 18"/>
              <p:cNvCxnSpPr/>
              <p:nvPr/>
            </p:nvCxnSpPr>
            <p:spPr>
              <a:xfrm>
                <a:off x="2915310" y="4581128"/>
                <a:ext cx="5537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ovéPole 34"/>
              <p:cNvSpPr txBox="1"/>
              <p:nvPr/>
            </p:nvSpPr>
            <p:spPr>
              <a:xfrm rot="19079767">
                <a:off x="3250603" y="4027289"/>
                <a:ext cx="7053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1dm</a:t>
                </a:r>
              </a:p>
            </p:txBody>
          </p:sp>
        </p:grpSp>
      </p:grpSp>
      <p:grpSp>
        <p:nvGrpSpPr>
          <p:cNvPr id="8" name="Skupina 7"/>
          <p:cNvGrpSpPr/>
          <p:nvPr/>
        </p:nvGrpSpPr>
        <p:grpSpPr>
          <a:xfrm>
            <a:off x="1509976" y="4587351"/>
            <a:ext cx="1405840" cy="713857"/>
            <a:chOff x="1509976" y="4587351"/>
            <a:chExt cx="1405840" cy="713857"/>
          </a:xfrm>
        </p:grpSpPr>
        <p:cxnSp>
          <p:nvCxnSpPr>
            <p:cNvPr id="9" name="Přímá spojnice 8"/>
            <p:cNvCxnSpPr/>
            <p:nvPr/>
          </p:nvCxnSpPr>
          <p:spPr>
            <a:xfrm flipH="1">
              <a:off x="1509976" y="4587351"/>
              <a:ext cx="5230" cy="4258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ovéPole 35"/>
            <p:cNvSpPr txBox="1"/>
            <p:nvPr/>
          </p:nvSpPr>
          <p:spPr>
            <a:xfrm>
              <a:off x="1972058" y="4699049"/>
              <a:ext cx="943758" cy="602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1dm</a:t>
              </a:r>
            </a:p>
          </p:txBody>
        </p:sp>
      </p:grpSp>
      <p:sp>
        <p:nvSpPr>
          <p:cNvPr id="38" name="TextovéPole 37"/>
          <p:cNvSpPr txBox="1"/>
          <p:nvPr/>
        </p:nvSpPr>
        <p:spPr>
          <a:xfrm>
            <a:off x="5218396" y="1188621"/>
            <a:ext cx="337143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1 cm</a:t>
            </a:r>
            <a:r>
              <a:rPr lang="cs-CZ" sz="2800" baseline="30000" dirty="0"/>
              <a:t>3</a:t>
            </a:r>
            <a:r>
              <a:rPr lang="cs-CZ" sz="2800" dirty="0"/>
              <a:t> = </a:t>
            </a:r>
            <a:r>
              <a:rPr lang="cs-CZ" sz="2800" dirty="0" smtClean="0"/>
              <a:t>1ml = 1mililitr</a:t>
            </a:r>
            <a:endParaRPr lang="cs-CZ" sz="2800" dirty="0"/>
          </a:p>
          <a:p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4644008" y="1988840"/>
            <a:ext cx="452021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Je objem krychle o hraně </a:t>
            </a:r>
            <a:r>
              <a:rPr lang="cs-CZ" sz="2800" dirty="0" smtClean="0"/>
              <a:t>1cm</a:t>
            </a:r>
            <a:endParaRPr lang="cs-CZ" sz="2800" dirty="0"/>
          </a:p>
          <a:p>
            <a:endParaRPr lang="cs-CZ" dirty="0"/>
          </a:p>
        </p:txBody>
      </p:sp>
      <p:sp>
        <p:nvSpPr>
          <p:cNvPr id="46" name="Krychle 45"/>
          <p:cNvSpPr/>
          <p:nvPr/>
        </p:nvSpPr>
        <p:spPr>
          <a:xfrm>
            <a:off x="6732240" y="3155084"/>
            <a:ext cx="792088" cy="760730"/>
          </a:xfrm>
          <a:prstGeom prst="cub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Přímá spojnice 50"/>
          <p:cNvCxnSpPr/>
          <p:nvPr/>
        </p:nvCxnSpPr>
        <p:spPr>
          <a:xfrm>
            <a:off x="4644008" y="1268760"/>
            <a:ext cx="0" cy="4032448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1763688" y="3573016"/>
            <a:ext cx="107753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1dm</a:t>
            </a:r>
            <a:r>
              <a:rPr lang="cs-CZ" sz="3200" baseline="30000" dirty="0"/>
              <a:t>3</a:t>
            </a:r>
            <a:endParaRPr lang="cs-CZ" sz="3200" dirty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6717951" y="3429000"/>
            <a:ext cx="6623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1cm</a:t>
            </a:r>
            <a:r>
              <a:rPr lang="cs-CZ" b="1" baseline="30000" dirty="0"/>
              <a:t>3</a:t>
            </a:r>
            <a:endParaRPr lang="cs-CZ" b="1" dirty="0"/>
          </a:p>
          <a:p>
            <a:endParaRPr lang="cs-CZ" dirty="0"/>
          </a:p>
        </p:txBody>
      </p:sp>
      <p:sp>
        <p:nvSpPr>
          <p:cNvPr id="23" name="Krychle 22"/>
          <p:cNvSpPr/>
          <p:nvPr/>
        </p:nvSpPr>
        <p:spPr>
          <a:xfrm>
            <a:off x="1501895" y="2724355"/>
            <a:ext cx="1883027" cy="1878429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0" y="1920721"/>
            <a:ext cx="4557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Je objem krychle o hraně 1dm</a:t>
            </a:r>
            <a:endParaRPr lang="cs-CZ" sz="2800" dirty="0"/>
          </a:p>
        </p:txBody>
      </p:sp>
      <p:cxnSp>
        <p:nvCxnSpPr>
          <p:cNvPr id="33" name="Přímá spojnice se šipkou 32"/>
          <p:cNvCxnSpPr/>
          <p:nvPr/>
        </p:nvCxnSpPr>
        <p:spPr>
          <a:xfrm>
            <a:off x="3912892" y="2708924"/>
            <a:ext cx="31123" cy="1365557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 rot="16200000">
            <a:off x="3395482" y="3176156"/>
            <a:ext cx="727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1dm</a:t>
            </a:r>
          </a:p>
        </p:txBody>
      </p:sp>
      <p:cxnSp>
        <p:nvCxnSpPr>
          <p:cNvPr id="16" name="Přímá spojnice 15"/>
          <p:cNvCxnSpPr/>
          <p:nvPr/>
        </p:nvCxnSpPr>
        <p:spPr>
          <a:xfrm>
            <a:off x="3368314" y="2708920"/>
            <a:ext cx="555614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763688" y="3575338"/>
            <a:ext cx="107753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1dm</a:t>
            </a:r>
            <a:r>
              <a:rPr lang="cs-CZ" sz="3200" baseline="30000" dirty="0"/>
              <a:t>3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4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8" grpId="0"/>
      <p:bldP spid="45" grpId="0"/>
      <p:bldP spid="46" grpId="0" animBg="1"/>
      <p:bldP spid="2" grpId="0"/>
      <p:bldP spid="3" grpId="0"/>
      <p:bldP spid="23" grpId="0" animBg="1"/>
      <p:bldP spid="6" grpId="0"/>
      <p:bldP spid="34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Převody jednotek objemu</a:t>
            </a:r>
            <a:br>
              <a:rPr lang="cs-CZ" dirty="0"/>
            </a:b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340768"/>
            <a:ext cx="28369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Metrické jednotky</a:t>
            </a:r>
            <a:endParaRPr lang="cs-CZ" sz="28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31529" y="2607295"/>
            <a:ext cx="77617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1m</a:t>
            </a:r>
            <a:r>
              <a:rPr lang="cs-CZ" sz="2800" baseline="30000" dirty="0"/>
              <a:t>3</a:t>
            </a:r>
            <a:endParaRPr lang="cs-CZ" sz="2800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915816" y="2607295"/>
            <a:ext cx="96532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1dm</a:t>
            </a:r>
            <a:r>
              <a:rPr lang="cs-CZ" sz="2800" b="1" baseline="30000" dirty="0"/>
              <a:t>3</a:t>
            </a:r>
            <a:endParaRPr lang="cs-CZ" sz="2800" b="1" dirty="0"/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860032" y="2535287"/>
            <a:ext cx="9284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1cm</a:t>
            </a:r>
            <a:r>
              <a:rPr lang="cs-CZ" sz="2800" b="1" baseline="30000" dirty="0"/>
              <a:t>3</a:t>
            </a:r>
            <a:endParaRPr lang="cs-CZ" sz="2800" b="1" dirty="0"/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16216" y="2527156"/>
            <a:ext cx="106311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1mm</a:t>
            </a:r>
            <a:r>
              <a:rPr lang="cs-CZ" sz="2800" b="1" baseline="30000" dirty="0"/>
              <a:t>3</a:t>
            </a:r>
            <a:endParaRPr lang="cs-CZ" sz="2800" b="1" dirty="0"/>
          </a:p>
          <a:p>
            <a:endParaRPr lang="cs-CZ" dirty="0"/>
          </a:p>
        </p:txBody>
      </p:sp>
      <p:sp>
        <p:nvSpPr>
          <p:cNvPr id="10" name="Šipka ve tvaru U 9"/>
          <p:cNvSpPr/>
          <p:nvPr/>
        </p:nvSpPr>
        <p:spPr>
          <a:xfrm rot="10800000">
            <a:off x="1518142" y="3132836"/>
            <a:ext cx="1656184" cy="22415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1" name="Šipka ve tvaru U 10"/>
          <p:cNvSpPr/>
          <p:nvPr/>
        </p:nvSpPr>
        <p:spPr>
          <a:xfrm rot="10800000">
            <a:off x="3491880" y="3060828"/>
            <a:ext cx="1656184" cy="22415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Šipka ve tvaru U 11"/>
          <p:cNvSpPr/>
          <p:nvPr/>
        </p:nvSpPr>
        <p:spPr>
          <a:xfrm rot="10800000">
            <a:off x="5436096" y="2988821"/>
            <a:ext cx="1656184" cy="22415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907704" y="2060848"/>
            <a:ext cx="960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×1000</a:t>
            </a:r>
            <a:endParaRPr lang="cs-CZ" sz="2400" b="1" dirty="0"/>
          </a:p>
        </p:txBody>
      </p:sp>
      <p:sp>
        <p:nvSpPr>
          <p:cNvPr id="16" name="Obdélník 15"/>
          <p:cNvSpPr/>
          <p:nvPr/>
        </p:nvSpPr>
        <p:spPr>
          <a:xfrm>
            <a:off x="5652120" y="2060848"/>
            <a:ext cx="960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/>
              <a:t>×1000</a:t>
            </a:r>
            <a:endParaRPr lang="cs-CZ" sz="2400" b="1" dirty="0"/>
          </a:p>
        </p:txBody>
      </p:sp>
      <p:sp>
        <p:nvSpPr>
          <p:cNvPr id="17" name="Obdélník 16"/>
          <p:cNvSpPr/>
          <p:nvPr/>
        </p:nvSpPr>
        <p:spPr>
          <a:xfrm>
            <a:off x="3851920" y="2060848"/>
            <a:ext cx="960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/>
              <a:t>×1000</a:t>
            </a:r>
          </a:p>
        </p:txBody>
      </p:sp>
      <p:sp>
        <p:nvSpPr>
          <p:cNvPr id="18" name="Šipka ve tvaru U 17"/>
          <p:cNvSpPr/>
          <p:nvPr/>
        </p:nvSpPr>
        <p:spPr>
          <a:xfrm>
            <a:off x="1518141" y="2463279"/>
            <a:ext cx="1656185" cy="216024"/>
          </a:xfrm>
          <a:prstGeom prst="utur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9" name="Šipka ve tvaru U 18"/>
          <p:cNvSpPr/>
          <p:nvPr/>
        </p:nvSpPr>
        <p:spPr>
          <a:xfrm>
            <a:off x="3492254" y="2463279"/>
            <a:ext cx="1656185" cy="216024"/>
          </a:xfrm>
          <a:prstGeom prst="utur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Šipka ve tvaru U 19"/>
          <p:cNvSpPr/>
          <p:nvPr/>
        </p:nvSpPr>
        <p:spPr>
          <a:xfrm>
            <a:off x="5436095" y="2427275"/>
            <a:ext cx="1656185" cy="216024"/>
          </a:xfrm>
          <a:prstGeom prst="utur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3902719" y="3429000"/>
            <a:ext cx="957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: 1000</a:t>
            </a:r>
            <a:endParaRPr lang="cs-CZ" sz="2400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907704" y="3429000"/>
            <a:ext cx="957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: 1000</a:t>
            </a:r>
            <a:endParaRPr lang="cs-CZ" sz="2400" b="1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5846935" y="3356992"/>
            <a:ext cx="957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: 1000</a:t>
            </a:r>
            <a:endParaRPr lang="cs-CZ" sz="2400" b="1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1043608" y="4005064"/>
            <a:ext cx="68980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1m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r>
              <a:rPr lang="cs-CZ" sz="2400" dirty="0">
                <a:solidFill>
                  <a:srgbClr val="FF0000"/>
                </a:solidFill>
              </a:rPr>
              <a:t> = 1000 dm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r>
              <a:rPr lang="cs-CZ" sz="2400" dirty="0">
                <a:solidFill>
                  <a:srgbClr val="FF0000"/>
                </a:solidFill>
              </a:rPr>
              <a:t> = 1 000 000 cm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r>
              <a:rPr lang="cs-CZ" sz="2400" dirty="0">
                <a:solidFill>
                  <a:srgbClr val="FF0000"/>
                </a:solidFill>
              </a:rPr>
              <a:t> = 1000 000 000 mm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endParaRPr lang="cs-CZ" sz="2400" dirty="0">
              <a:solidFill>
                <a:srgbClr val="FF000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1dm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r>
              <a:rPr lang="cs-CZ" sz="2400" dirty="0">
                <a:solidFill>
                  <a:srgbClr val="FF0000"/>
                </a:solidFill>
              </a:rPr>
              <a:t> = 1000 cm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r>
              <a:rPr lang="cs-CZ" sz="2400" dirty="0">
                <a:solidFill>
                  <a:srgbClr val="FF0000"/>
                </a:solidFill>
              </a:rPr>
              <a:t> = 1000 000mm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endParaRPr lang="cs-CZ" sz="2400" dirty="0">
              <a:solidFill>
                <a:srgbClr val="FF000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1cm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r>
              <a:rPr lang="cs-CZ" sz="2400" dirty="0">
                <a:solidFill>
                  <a:srgbClr val="FF0000"/>
                </a:solidFill>
              </a:rPr>
              <a:t> = 1000 mm</a:t>
            </a:r>
            <a:r>
              <a:rPr lang="cs-CZ" sz="2400" baseline="30000" dirty="0">
                <a:solidFill>
                  <a:srgbClr val="FF0000"/>
                </a:solidFill>
              </a:rPr>
              <a:t>3</a:t>
            </a:r>
            <a:endParaRPr lang="cs-CZ" sz="24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1043608" y="5301208"/>
            <a:ext cx="721543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1dm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 = 0,001m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1cm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 = 0,001 dm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 = 0,000 001 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1mm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 = 0,001 cm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 = 0,000 0001 dm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 = 0,000 000 001 m</a:t>
            </a:r>
            <a:r>
              <a:rPr lang="cs-CZ" sz="2400" baseline="30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374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 animBg="1"/>
      <p:bldP spid="11" grpId="0" animBg="1"/>
      <p:bldP spid="12" grpId="0" animBg="1"/>
      <p:bldP spid="14" grpId="0"/>
      <p:bldP spid="16" grpId="0"/>
      <p:bldP spid="17" grpId="0"/>
      <p:bldP spid="18" grpId="0" animBg="1"/>
      <p:bldP spid="19" grpId="0" animBg="1"/>
      <p:bldP spid="20" grpId="0" animBg="1"/>
      <p:bldP spid="21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u="sng" dirty="0" smtClean="0">
                <a:solidFill>
                  <a:srgbClr val="FF0000"/>
                </a:solidFill>
              </a:rPr>
              <a:t>Převeďte na uvedenou jednotku </a:t>
            </a:r>
            <a:endParaRPr lang="cs-CZ" sz="4000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1"/>
            <a:ext cx="9324528" cy="3629000"/>
          </a:xfrm>
        </p:spPr>
        <p:txBody>
          <a:bodyPr/>
          <a:lstStyle/>
          <a:p>
            <a:r>
              <a:rPr lang="cs-CZ" dirty="0"/>
              <a:t>5 m</a:t>
            </a:r>
            <a:r>
              <a:rPr lang="cs-CZ" baseline="30000" dirty="0"/>
              <a:t>3</a:t>
            </a:r>
            <a:r>
              <a:rPr lang="cs-CZ" dirty="0"/>
              <a:t> =        </a:t>
            </a:r>
            <a:r>
              <a:rPr lang="cs-CZ" dirty="0" smtClean="0"/>
              <a:t>      dm</a:t>
            </a:r>
            <a:r>
              <a:rPr lang="cs-CZ" baseline="30000" dirty="0" smtClean="0"/>
              <a:t>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                   cm</a:t>
            </a:r>
            <a:r>
              <a:rPr lang="cs-CZ" baseline="30000" dirty="0" smtClean="0"/>
              <a:t>3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10 dm</a:t>
            </a:r>
            <a:r>
              <a:rPr lang="cs-CZ" baseline="30000" dirty="0"/>
              <a:t>3</a:t>
            </a:r>
            <a:r>
              <a:rPr lang="cs-CZ" dirty="0"/>
              <a:t> </a:t>
            </a:r>
            <a:r>
              <a:rPr lang="cs-CZ" dirty="0" smtClean="0"/>
              <a:t>=          </a:t>
            </a:r>
            <a:r>
              <a:rPr lang="cs-CZ" dirty="0"/>
              <a:t>m</a:t>
            </a:r>
            <a:r>
              <a:rPr lang="cs-CZ" baseline="30000" dirty="0"/>
              <a:t>3</a:t>
            </a:r>
            <a:r>
              <a:rPr lang="cs-CZ" dirty="0"/>
              <a:t> = </a:t>
            </a:r>
            <a:r>
              <a:rPr lang="cs-CZ" dirty="0" smtClean="0"/>
              <a:t>             cm</a:t>
            </a:r>
            <a:r>
              <a:rPr lang="cs-CZ" baseline="30000" dirty="0" smtClean="0"/>
              <a:t>3 </a:t>
            </a:r>
            <a:r>
              <a:rPr lang="cs-CZ" dirty="0" smtClean="0"/>
              <a:t>=                      mm</a:t>
            </a:r>
            <a:r>
              <a:rPr lang="cs-CZ" baseline="30000" dirty="0" smtClean="0"/>
              <a:t>3</a:t>
            </a:r>
            <a:endParaRPr lang="cs-CZ" dirty="0"/>
          </a:p>
          <a:p>
            <a:r>
              <a:rPr lang="cs-CZ" dirty="0"/>
              <a:t>0,25 m</a:t>
            </a:r>
            <a:r>
              <a:rPr lang="cs-CZ" baseline="30000" dirty="0"/>
              <a:t>3</a:t>
            </a:r>
            <a:r>
              <a:rPr lang="cs-CZ" dirty="0"/>
              <a:t> =    </a:t>
            </a:r>
            <a:r>
              <a:rPr lang="cs-CZ" dirty="0" smtClean="0"/>
              <a:t>    dm</a:t>
            </a:r>
            <a:r>
              <a:rPr lang="cs-CZ" baseline="30000" dirty="0" smtClean="0"/>
              <a:t>3</a:t>
            </a:r>
            <a:r>
              <a:rPr lang="cs-CZ" dirty="0" smtClean="0"/>
              <a:t>=          </a:t>
            </a:r>
            <a:r>
              <a:rPr lang="cs-CZ" dirty="0"/>
              <a:t>l </a:t>
            </a:r>
            <a:r>
              <a:rPr lang="cs-CZ" dirty="0" smtClean="0"/>
              <a:t>=               cm</a:t>
            </a:r>
            <a:r>
              <a:rPr lang="cs-CZ" baseline="30000" dirty="0" smtClean="0"/>
              <a:t>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               </a:t>
            </a:r>
            <a:r>
              <a:rPr lang="cs-CZ" dirty="0"/>
              <a:t>ml</a:t>
            </a:r>
          </a:p>
          <a:p>
            <a:r>
              <a:rPr lang="cs-CZ" dirty="0"/>
              <a:t>0,5 l     </a:t>
            </a:r>
            <a:r>
              <a:rPr lang="cs-CZ" dirty="0" smtClean="0"/>
              <a:t>=        dm</a:t>
            </a:r>
            <a:r>
              <a:rPr lang="cs-CZ" baseline="30000" dirty="0" smtClean="0"/>
              <a:t>3</a:t>
            </a:r>
            <a:r>
              <a:rPr lang="cs-CZ" dirty="0" smtClean="0"/>
              <a:t>   =         ml =        cm</a:t>
            </a:r>
            <a:r>
              <a:rPr lang="cs-CZ" baseline="30000" dirty="0" smtClean="0"/>
              <a:t>3</a:t>
            </a:r>
            <a:endParaRPr lang="cs-CZ" dirty="0"/>
          </a:p>
          <a:p>
            <a:r>
              <a:rPr lang="cs-CZ" dirty="0"/>
              <a:t>500ml   =      </a:t>
            </a:r>
            <a:r>
              <a:rPr lang="cs-CZ" dirty="0" smtClean="0"/>
              <a:t>  cm</a:t>
            </a:r>
            <a:r>
              <a:rPr lang="cs-CZ" baseline="30000" dirty="0" smtClean="0"/>
              <a:t>3</a:t>
            </a:r>
            <a:r>
              <a:rPr lang="cs-CZ" dirty="0" smtClean="0"/>
              <a:t> </a:t>
            </a:r>
            <a:r>
              <a:rPr lang="cs-CZ" dirty="0"/>
              <a:t>=      </a:t>
            </a:r>
            <a:r>
              <a:rPr lang="cs-CZ" dirty="0" smtClean="0"/>
              <a:t>  dm</a:t>
            </a:r>
            <a:r>
              <a:rPr lang="cs-CZ" baseline="30000" dirty="0" smtClean="0"/>
              <a:t>3</a:t>
            </a:r>
            <a:r>
              <a:rPr lang="cs-CZ" dirty="0" smtClean="0"/>
              <a:t>  </a:t>
            </a:r>
            <a:r>
              <a:rPr lang="cs-CZ" dirty="0"/>
              <a:t>=         l</a:t>
            </a:r>
          </a:p>
          <a:p>
            <a:r>
              <a:rPr lang="cs-CZ" dirty="0"/>
              <a:t>0,25 dm</a:t>
            </a:r>
            <a:r>
              <a:rPr lang="cs-CZ" baseline="30000" dirty="0"/>
              <a:t>3</a:t>
            </a:r>
            <a:r>
              <a:rPr lang="cs-CZ" dirty="0"/>
              <a:t> = </a:t>
            </a:r>
            <a:r>
              <a:rPr lang="cs-CZ" dirty="0" smtClean="0"/>
              <a:t>        cm</a:t>
            </a:r>
            <a:r>
              <a:rPr lang="cs-CZ" baseline="30000" dirty="0" smtClean="0"/>
              <a:t>3</a:t>
            </a:r>
            <a:r>
              <a:rPr lang="cs-CZ" dirty="0" smtClean="0"/>
              <a:t>=            l =                  m</a:t>
            </a:r>
            <a:r>
              <a:rPr lang="cs-CZ" baseline="30000" dirty="0" smtClean="0"/>
              <a:t>3</a:t>
            </a:r>
            <a:r>
              <a:rPr lang="cs-CZ" dirty="0" smtClean="0"/>
              <a:t>    </a:t>
            </a:r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619672" y="1620089"/>
            <a:ext cx="20409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 5000         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822773" y="1628800"/>
            <a:ext cx="18293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5 000 000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907704" y="2204864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0,01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579625" y="2204864"/>
            <a:ext cx="1784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10 000    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652120" y="2196153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 10 000 000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961963" y="278092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250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3779912" y="2780928"/>
            <a:ext cx="8098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250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7148474" y="2780928"/>
            <a:ext cx="1527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250 000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4844218" y="2780928"/>
            <a:ext cx="1527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250 000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851737" y="3356992"/>
            <a:ext cx="704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0,5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5202323" y="3356992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500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651937" y="3933056"/>
            <a:ext cx="704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0,5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5452137" y="3933056"/>
            <a:ext cx="704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0,5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3762163" y="3356992"/>
            <a:ext cx="8098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500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2177987" y="450912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250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4067944" y="4581128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0,25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482672" y="4572417"/>
            <a:ext cx="1537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0,00025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889955" y="393305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500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8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299</Words>
  <Application>Microsoft Office PowerPoint</Application>
  <PresentationFormat>Předvádění na obrazovce (4:3)</PresentationFormat>
  <Paragraphs>88</Paragraphs>
  <Slides>7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Objem tělesa</vt:lpstr>
      <vt:lpstr>Označuje se velkým písmenem V (volume) </vt:lpstr>
      <vt:lpstr>Prezentace aplikace PowerPoint</vt:lpstr>
      <vt:lpstr>Prezentace aplikace PowerPoint</vt:lpstr>
      <vt:lpstr>Převody jednotek objemu </vt:lpstr>
      <vt:lpstr>Převeďte na uvedenou jednotku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Objem tělesa</dc:title>
  <dc:creator>Uzivatel</dc:creator>
  <cp:lastModifiedBy>Rozkopalová, Vladimíra</cp:lastModifiedBy>
  <cp:revision>36</cp:revision>
  <dcterms:created xsi:type="dcterms:W3CDTF">2012-12-11T04:32:23Z</dcterms:created>
  <dcterms:modified xsi:type="dcterms:W3CDTF">2014-06-11T08:38:20Z</dcterms:modified>
</cp:coreProperties>
</file>