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3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8F1F51-75F8-482F-A698-E84B7724B81D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D4C35-6DC5-450D-9507-A591A70D3B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5493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EB4D700-FCD4-4638-9928-0FE8F535F765}" type="slidenum">
              <a:rPr lang="cs-CZ" b="0" smtClean="0"/>
              <a:pPr eaLnBrk="1" hangingPunct="1"/>
              <a:t>2</a:t>
            </a:fld>
            <a:endParaRPr lang="cs-CZ" b="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2A7F98F-315A-4ABB-BB81-EFC7663E9A18}" type="slidenum">
              <a:rPr lang="cs-CZ" b="0" smtClean="0"/>
              <a:pPr eaLnBrk="1" hangingPunct="1"/>
              <a:t>3</a:t>
            </a:fld>
            <a:endParaRPr lang="cs-CZ" b="0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4B0C42C-B28F-4CA4-A689-493F9D4C9655}" type="slidenum">
              <a:rPr lang="cs-CZ" b="0" smtClean="0"/>
              <a:pPr eaLnBrk="1" hangingPunct="1"/>
              <a:t>4</a:t>
            </a:fld>
            <a:endParaRPr lang="cs-CZ" b="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A946B3C-F670-4353-BA43-D5ECC721B9E9}" type="slidenum">
              <a:rPr lang="cs-CZ" b="0" smtClean="0"/>
              <a:pPr eaLnBrk="1" hangingPunct="1"/>
              <a:t>5</a:t>
            </a:fld>
            <a:endParaRPr lang="cs-CZ" b="0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cs-CZ" smtClean="0"/>
              <a:t>Postupně klikejte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4F4C45E-C504-4EDC-900D-635F374DF128}" type="slidenum">
              <a:rPr lang="cs-CZ" b="0" smtClean="0"/>
              <a:pPr eaLnBrk="1" hangingPunct="1"/>
              <a:t>6</a:t>
            </a:fld>
            <a:endParaRPr lang="cs-CZ" b="0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4DCD2-4C20-491F-BD8D-C12971C472C4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9BFD-20B1-492B-9212-2720C4189F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375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4DCD2-4C20-491F-BD8D-C12971C472C4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9BFD-20B1-492B-9212-2720C4189F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0792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4DCD2-4C20-491F-BD8D-C12971C472C4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9BFD-20B1-492B-9212-2720C4189F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9325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6865B-EB86-45DA-A564-526F6E66A2D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34344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15C0F-2170-4321-B8B3-B0D13E92F8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283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4DCD2-4C20-491F-BD8D-C12971C472C4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9BFD-20B1-492B-9212-2720C4189F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460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4DCD2-4C20-491F-BD8D-C12971C472C4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9BFD-20B1-492B-9212-2720C4189F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7571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4DCD2-4C20-491F-BD8D-C12971C472C4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9BFD-20B1-492B-9212-2720C4189F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2116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4DCD2-4C20-491F-BD8D-C12971C472C4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9BFD-20B1-492B-9212-2720C4189F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90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4DCD2-4C20-491F-BD8D-C12971C472C4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9BFD-20B1-492B-9212-2720C4189F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596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4DCD2-4C20-491F-BD8D-C12971C472C4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9BFD-20B1-492B-9212-2720C4189F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4615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4DCD2-4C20-491F-BD8D-C12971C472C4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9BFD-20B1-492B-9212-2720C4189F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1892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4DCD2-4C20-491F-BD8D-C12971C472C4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99BFD-20B1-492B-9212-2720C4189F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394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4DCD2-4C20-491F-BD8D-C12971C472C4}" type="datetimeFigureOut">
              <a:rPr lang="cs-CZ" smtClean="0"/>
              <a:t>11.6.2014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99BFD-20B1-492B-9212-2720C4189F9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4077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 smtClean="0"/>
              <a:t>Klid a </a:t>
            </a:r>
            <a:r>
              <a:rPr lang="cs-CZ" sz="3600" b="1" smtClean="0"/>
              <a:t>pohyb tělesa</a:t>
            </a:r>
            <a:endParaRPr lang="cs-CZ" sz="3600" b="1" dirty="0"/>
          </a:p>
        </p:txBody>
      </p:sp>
      <p:sp>
        <p:nvSpPr>
          <p:cNvPr id="5" name="Obdélník 4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570616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Fyzika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30.7.2012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Sedmý</a:t>
                      </a:r>
                      <a:r>
                        <a:rPr lang="cs-CZ" baseline="0" dirty="0" smtClean="0"/>
                        <a:t> - sekunda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Klid a pohyb </a:t>
                      </a:r>
                      <a:r>
                        <a:rPr lang="cs-CZ" dirty="0" smtClean="0"/>
                        <a:t>tělesa – teorie</a:t>
                      </a:r>
                      <a:r>
                        <a:rPr lang="cs-CZ" baseline="0" dirty="0" smtClean="0"/>
                        <a:t> a příklady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Opakování</a:t>
                      </a:r>
                      <a:r>
                        <a:rPr lang="cs-CZ" baseline="0" dirty="0" smtClean="0"/>
                        <a:t> učiva a procvičení na příkladech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Albert Vacek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VY_32_INOVACE_26_FVAC18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021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pPr eaLnBrk="1" hangingPunct="1"/>
            <a:r>
              <a:rPr lang="cs-CZ" sz="4800" b="1" dirty="0" smtClean="0">
                <a:solidFill>
                  <a:schemeClr val="hlink"/>
                </a:solidFill>
              </a:rPr>
              <a:t> KLID A POHYB TĚLESA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cs-CZ" b="1" dirty="0" smtClean="0"/>
              <a:t>    Kdy můžeme sledovat pohybový stav tělesa? </a:t>
            </a:r>
          </a:p>
          <a:p>
            <a:pPr eaLnBrk="1" hangingPunct="1"/>
            <a:endParaRPr lang="cs-CZ" dirty="0" smtClean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355976" y="1600201"/>
            <a:ext cx="4788024" cy="44211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b="1" dirty="0" smtClean="0"/>
              <a:t>   Vztažná soustava – tvoří ji </a:t>
            </a:r>
            <a:r>
              <a:rPr lang="cs-CZ" b="1" dirty="0" smtClean="0">
                <a:solidFill>
                  <a:srgbClr val="FF0000"/>
                </a:solidFill>
              </a:rPr>
              <a:t>těleso pozorované </a:t>
            </a:r>
            <a:r>
              <a:rPr lang="cs-CZ" b="1" dirty="0" smtClean="0"/>
              <a:t>a </a:t>
            </a:r>
            <a:r>
              <a:rPr lang="cs-CZ" b="1" dirty="0" smtClean="0">
                <a:solidFill>
                  <a:srgbClr val="00B050"/>
                </a:solidFill>
              </a:rPr>
              <a:t>těleso</a:t>
            </a:r>
            <a:r>
              <a:rPr lang="cs-CZ" b="1" dirty="0" smtClean="0"/>
              <a:t> ke kterému porovnáváme klid a pohyb tělesa (</a:t>
            </a:r>
            <a:r>
              <a:rPr lang="cs-CZ" b="1" dirty="0" smtClean="0">
                <a:solidFill>
                  <a:srgbClr val="FF0000"/>
                </a:solidFill>
              </a:rPr>
              <a:t>míč</a:t>
            </a:r>
            <a:r>
              <a:rPr lang="cs-CZ" b="1" dirty="0" smtClean="0"/>
              <a:t> – </a:t>
            </a:r>
            <a:r>
              <a:rPr lang="cs-CZ" b="1" dirty="0" smtClean="0">
                <a:solidFill>
                  <a:srgbClr val="00B050"/>
                </a:solidFill>
              </a:rPr>
              <a:t>Země</a:t>
            </a:r>
            <a:r>
              <a:rPr lang="cs-CZ" b="1" dirty="0" smtClean="0"/>
              <a:t>)</a:t>
            </a:r>
          </a:p>
        </p:txBody>
      </p:sp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1476375" y="4797425"/>
            <a:ext cx="23034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/>
          </a:p>
        </p:txBody>
      </p:sp>
      <p:pic>
        <p:nvPicPr>
          <p:cNvPr id="3081" name="Picture 9" descr="j02997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4508500"/>
            <a:ext cx="1827212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Line 11"/>
          <p:cNvSpPr>
            <a:spLocks noChangeShapeType="1"/>
          </p:cNvSpPr>
          <p:nvPr/>
        </p:nvSpPr>
        <p:spPr bwMode="auto">
          <a:xfrm>
            <a:off x="755650" y="6021388"/>
            <a:ext cx="77041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39971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98" decel="100000" fill="hold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21 -0.01157 C 0.03732 -0.05764 0.08003 -0.10347 0.12205 -0.12986 C 0.16406 -0.15625 0.19826 -0.16574 0.24705 -0.16921 C 0.29583 -0.17269 0.36684 -0.17014 0.41528 -0.15093 C 0.46371 -0.13171 0.50955 -0.08125 0.53802 -0.05394 C 0.56649 -0.02662 0.57604 -0.00694 0.58576 0.01273 " pathEditMode="relative" rAng="0" ptsTypes="aaaaaA">
                                      <p:cBhvr>
                                        <p:cTn id="25" dur="2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49" y="-6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98" decel="1000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8" grpId="0" build="p"/>
      <p:bldP spid="3079" grpId="0" build="p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 smtClean="0">
                <a:solidFill>
                  <a:srgbClr val="FF3300"/>
                </a:solidFill>
              </a:rPr>
              <a:t>Těleso je v </a:t>
            </a:r>
            <a:r>
              <a:rPr lang="cs-CZ" dirty="0" err="1" smtClean="0">
                <a:solidFill>
                  <a:srgbClr val="FF3300"/>
                </a:solidFill>
              </a:rPr>
              <a:t>klidu,když</a:t>
            </a:r>
            <a:r>
              <a:rPr lang="cs-CZ" dirty="0" smtClean="0">
                <a:solidFill>
                  <a:srgbClr val="FF3300"/>
                </a:solidFill>
              </a:rPr>
              <a:t> :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600200"/>
            <a:ext cx="5724525" cy="4525963"/>
          </a:xfrm>
        </p:spPr>
        <p:txBody>
          <a:bodyPr/>
          <a:lstStyle/>
          <a:p>
            <a:pPr eaLnBrk="1" hangingPunct="1"/>
            <a:r>
              <a:rPr lang="cs-CZ" sz="2800" b="1" dirty="0" smtClean="0"/>
              <a:t>se nepohybuje vzhledem k Zemi</a:t>
            </a:r>
          </a:p>
          <a:p>
            <a:pPr eaLnBrk="1" hangingPunct="1"/>
            <a:r>
              <a:rPr lang="cs-CZ" sz="2800" b="1" dirty="0" smtClean="0"/>
              <a:t>nebo k tělesům, která jsou                s povrchem Země pevně spojena</a:t>
            </a:r>
          </a:p>
        </p:txBody>
      </p:sp>
      <p:sp>
        <p:nvSpPr>
          <p:cNvPr id="78852" name="Oval 4"/>
          <p:cNvSpPr>
            <a:spLocks noChangeArrowheads="1"/>
          </p:cNvSpPr>
          <p:nvPr/>
        </p:nvSpPr>
        <p:spPr bwMode="auto">
          <a:xfrm>
            <a:off x="6659563" y="4437063"/>
            <a:ext cx="647700" cy="647700"/>
          </a:xfrm>
          <a:prstGeom prst="ellipse">
            <a:avLst/>
          </a:prstGeom>
          <a:solidFill>
            <a:srgbClr val="FF3300"/>
          </a:solidFill>
          <a:ln>
            <a:noFill/>
          </a:ln>
          <a:effectLst>
            <a:prstShdw prst="shdw17" dist="17961" dir="13500000">
              <a:srgbClr val="991F00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6156325" y="5516563"/>
            <a:ext cx="1584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b="0">
                <a:solidFill>
                  <a:srgbClr val="FF3300"/>
                </a:solidFill>
              </a:rPr>
              <a:t>     </a:t>
            </a:r>
            <a:r>
              <a:rPr lang="cs-CZ" sz="2400">
                <a:solidFill>
                  <a:srgbClr val="FF3300"/>
                </a:solidFill>
              </a:rPr>
              <a:t>STŮJ!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958975" y="47450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958975" y="4960938"/>
            <a:ext cx="719138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/>
          </a:p>
        </p:txBody>
      </p:sp>
      <p:sp>
        <p:nvSpPr>
          <p:cNvPr id="4104" name="Text Box 10"/>
          <p:cNvSpPr txBox="1">
            <a:spLocks noChangeArrowheads="1"/>
          </p:cNvSpPr>
          <p:nvPr/>
        </p:nvSpPr>
        <p:spPr bwMode="auto">
          <a:xfrm>
            <a:off x="1600200" y="47450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/>
          </a:p>
        </p:txBody>
      </p:sp>
      <p:sp>
        <p:nvSpPr>
          <p:cNvPr id="4105" name="Text Box 13"/>
          <p:cNvSpPr txBox="1">
            <a:spLocks noChangeArrowheads="1"/>
          </p:cNvSpPr>
          <p:nvPr/>
        </p:nvSpPr>
        <p:spPr bwMode="auto">
          <a:xfrm>
            <a:off x="1187450" y="64912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/>
          </a:p>
        </p:txBody>
      </p:sp>
      <p:sp>
        <p:nvSpPr>
          <p:cNvPr id="4106" name="Text Box 14"/>
          <p:cNvSpPr txBox="1">
            <a:spLocks noChangeArrowheads="1"/>
          </p:cNvSpPr>
          <p:nvPr/>
        </p:nvSpPr>
        <p:spPr bwMode="auto">
          <a:xfrm>
            <a:off x="1239838" y="65897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/>
          </a:p>
        </p:txBody>
      </p:sp>
      <p:pic>
        <p:nvPicPr>
          <p:cNvPr id="4107" name="Picture 15" descr="j015776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11863" y="1700213"/>
            <a:ext cx="2089150" cy="2305050"/>
          </a:xfrm>
          <a:noFill/>
        </p:spPr>
      </p:pic>
    </p:spTree>
    <p:extLst>
      <p:ext uri="{BB962C8B-B14F-4D97-AF65-F5344CB8AC3E}">
        <p14:creationId xmlns:p14="http://schemas.microsoft.com/office/powerpoint/2010/main" val="29029160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8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/>
      <p:bldP spid="78851" grpId="0" build="p"/>
      <p:bldP spid="78852" grpId="0" animBg="1"/>
      <p:bldP spid="788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66FF33"/>
                </a:solidFill>
              </a:rPr>
              <a:t>Těleso je v pohybu,když: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835525" cy="4525963"/>
          </a:xfrm>
        </p:spPr>
        <p:txBody>
          <a:bodyPr/>
          <a:lstStyle/>
          <a:p>
            <a:pPr eaLnBrk="1" hangingPunct="1"/>
            <a:r>
              <a:rPr lang="cs-CZ" sz="2800" b="1" smtClean="0"/>
              <a:t>mění-li svou polohu vzhledem k Zemi</a:t>
            </a:r>
          </a:p>
          <a:p>
            <a:pPr eaLnBrk="1" hangingPunct="1"/>
            <a:r>
              <a:rPr lang="cs-CZ" sz="2800" b="1" smtClean="0"/>
              <a:t>nebo k tělesům,která jsou s povrchem Země pevně spojena</a:t>
            </a:r>
          </a:p>
          <a:p>
            <a:pPr eaLnBrk="1" hangingPunct="1"/>
            <a:endParaRPr lang="cs-CZ" sz="2800" smtClean="0"/>
          </a:p>
          <a:p>
            <a:pPr eaLnBrk="1" hangingPunct="1"/>
            <a:endParaRPr lang="cs-CZ" sz="2800" smtClean="0"/>
          </a:p>
        </p:txBody>
      </p:sp>
      <p:sp>
        <p:nvSpPr>
          <p:cNvPr id="79876" name="Oval 4"/>
          <p:cNvSpPr>
            <a:spLocks noChangeArrowheads="1"/>
          </p:cNvSpPr>
          <p:nvPr/>
        </p:nvSpPr>
        <p:spPr bwMode="auto">
          <a:xfrm>
            <a:off x="2124075" y="4221163"/>
            <a:ext cx="647700" cy="649287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7092950" y="5373688"/>
            <a:ext cx="431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/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1908175" y="5013325"/>
            <a:ext cx="12239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>
                <a:solidFill>
                  <a:srgbClr val="66FF33"/>
                </a:solidFill>
              </a:rPr>
              <a:t> START</a:t>
            </a:r>
            <a:endParaRPr lang="cs-CZ" sz="2400">
              <a:solidFill>
                <a:srgbClr val="66FF33"/>
              </a:solidFill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971550" y="6092825"/>
            <a:ext cx="2873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/>
          </a:p>
        </p:txBody>
      </p:sp>
      <p:sp>
        <p:nvSpPr>
          <p:cNvPr id="5128" name="Text Box 11"/>
          <p:cNvSpPr txBox="1">
            <a:spLocks noChangeArrowheads="1"/>
          </p:cNvSpPr>
          <p:nvPr/>
        </p:nvSpPr>
        <p:spPr bwMode="auto">
          <a:xfrm>
            <a:off x="663575" y="618490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cs-CZ"/>
          </a:p>
        </p:txBody>
      </p:sp>
      <p:pic>
        <p:nvPicPr>
          <p:cNvPr id="79884" name="Picture 12" descr="j0215086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43663" y="4005263"/>
            <a:ext cx="1660525" cy="2600325"/>
          </a:xfrm>
          <a:noFill/>
        </p:spPr>
      </p:pic>
    </p:spTree>
    <p:extLst>
      <p:ext uri="{BB962C8B-B14F-4D97-AF65-F5344CB8AC3E}">
        <p14:creationId xmlns:p14="http://schemas.microsoft.com/office/powerpoint/2010/main" val="3253919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9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9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9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33333E-6 L 5.55556E-7 -0.38843 " pathEditMode="relative" ptsTypes="AA">
                                      <p:cBhvr>
                                        <p:cTn id="25" dur="2000" fill="hold"/>
                                        <p:tgtEl>
                                          <p:spTgt spid="798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/>
      <p:bldP spid="79875" grpId="0" build="p"/>
      <p:bldP spid="79876" grpId="0" animBg="1"/>
      <p:bldP spid="798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1" name="Rectangle 5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8229600" cy="1143000"/>
          </a:xfrm>
        </p:spPr>
        <p:txBody>
          <a:bodyPr/>
          <a:lstStyle/>
          <a:p>
            <a:pPr eaLnBrk="1" hangingPunct="1"/>
            <a:r>
              <a:rPr lang="cs-CZ" smtClean="0"/>
              <a:t>Je něco na světě v klidu?</a:t>
            </a:r>
          </a:p>
        </p:txBody>
      </p:sp>
      <p:pic>
        <p:nvPicPr>
          <p:cNvPr id="80940" name="Picture 44" descr="earthrot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67400" y="3933825"/>
            <a:ext cx="2592388" cy="2519363"/>
          </a:xfrm>
          <a:noFill/>
        </p:spPr>
      </p:pic>
      <p:sp>
        <p:nvSpPr>
          <p:cNvPr id="6148" name="Text Box 46"/>
          <p:cNvSpPr txBox="1">
            <a:spLocks noChangeArrowheads="1"/>
          </p:cNvSpPr>
          <p:nvPr/>
        </p:nvSpPr>
        <p:spPr bwMode="auto">
          <a:xfrm>
            <a:off x="468313" y="1700213"/>
            <a:ext cx="8424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cs-CZ"/>
          </a:p>
        </p:txBody>
      </p:sp>
      <p:sp>
        <p:nvSpPr>
          <p:cNvPr id="80943" name="Text Box 47"/>
          <p:cNvSpPr txBox="1">
            <a:spLocks noChangeArrowheads="1"/>
          </p:cNvSpPr>
          <p:nvPr/>
        </p:nvSpPr>
        <p:spPr bwMode="auto">
          <a:xfrm>
            <a:off x="792163" y="1557338"/>
            <a:ext cx="7451725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dirty="0">
                <a:solidFill>
                  <a:srgbClr val="FF3300"/>
                </a:solidFill>
              </a:rPr>
              <a:t>Rozhodnout</a:t>
            </a:r>
            <a:r>
              <a:rPr lang="cs-CZ" dirty="0"/>
              <a:t>, zda se těleso </a:t>
            </a:r>
            <a:r>
              <a:rPr lang="cs-CZ" dirty="0" smtClean="0"/>
              <a:t>pohybuje , nebo </a:t>
            </a:r>
            <a:r>
              <a:rPr lang="cs-CZ" dirty="0"/>
              <a:t>je v </a:t>
            </a:r>
            <a:r>
              <a:rPr lang="cs-CZ" dirty="0" err="1" smtClean="0"/>
              <a:t>klidu,</a:t>
            </a:r>
            <a:r>
              <a:rPr lang="cs-CZ" dirty="0" err="1" smtClean="0">
                <a:solidFill>
                  <a:srgbClr val="FF3300"/>
                </a:solidFill>
              </a:rPr>
              <a:t>můžeme</a:t>
            </a:r>
            <a:r>
              <a:rPr lang="cs-CZ" dirty="0" smtClean="0"/>
              <a:t> </a:t>
            </a:r>
            <a:r>
              <a:rPr lang="cs-CZ" dirty="0"/>
              <a:t>jen </a:t>
            </a:r>
          </a:p>
          <a:p>
            <a:pPr eaLnBrk="1" hangingPunct="1">
              <a:spcBef>
                <a:spcPct val="50000"/>
              </a:spcBef>
            </a:pPr>
            <a:r>
              <a:rPr lang="cs-CZ" dirty="0" err="1" smtClean="0"/>
              <a:t>tehdy,uvedeme-li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3300"/>
                </a:solidFill>
              </a:rPr>
              <a:t>vzhledem </a:t>
            </a:r>
            <a:r>
              <a:rPr lang="cs-CZ" dirty="0">
                <a:solidFill>
                  <a:srgbClr val="FF3300"/>
                </a:solidFill>
              </a:rPr>
              <a:t>ke kterému tělesu</a:t>
            </a:r>
            <a:r>
              <a:rPr lang="cs-CZ" dirty="0"/>
              <a:t> pohyb </a:t>
            </a:r>
            <a:r>
              <a:rPr lang="cs-CZ" dirty="0" smtClean="0"/>
              <a:t>vztahujeme.</a:t>
            </a:r>
            <a:endParaRPr lang="cs-CZ" dirty="0"/>
          </a:p>
        </p:txBody>
      </p:sp>
      <p:sp>
        <p:nvSpPr>
          <p:cNvPr id="80945" name="Text Box 49"/>
          <p:cNvSpPr txBox="1">
            <a:spLocks noChangeArrowheads="1"/>
          </p:cNvSpPr>
          <p:nvPr/>
        </p:nvSpPr>
        <p:spPr bwMode="auto">
          <a:xfrm>
            <a:off x="539750" y="2708275"/>
            <a:ext cx="763270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dirty="0"/>
              <a:t>   Totéž těleso </a:t>
            </a:r>
            <a:r>
              <a:rPr lang="cs-CZ" dirty="0">
                <a:solidFill>
                  <a:srgbClr val="FF3300"/>
                </a:solidFill>
              </a:rPr>
              <a:t>může být</a:t>
            </a:r>
            <a:r>
              <a:rPr lang="cs-CZ" dirty="0"/>
              <a:t> v pohybu vzhledem k jednomu tělesu a </a:t>
            </a:r>
            <a:r>
              <a:rPr lang="cs-CZ" dirty="0" err="1" smtClean="0"/>
              <a:t>sou</a:t>
            </a:r>
            <a:r>
              <a:rPr lang="cs-CZ" dirty="0" smtClean="0"/>
              <a:t>-</a:t>
            </a:r>
            <a:endParaRPr lang="cs-CZ" dirty="0"/>
          </a:p>
          <a:p>
            <a:pPr eaLnBrk="1" hangingPunct="1">
              <a:spcBef>
                <a:spcPct val="50000"/>
              </a:spcBef>
            </a:pPr>
            <a:r>
              <a:rPr lang="cs-CZ" dirty="0"/>
              <a:t>   časně v klidu </a:t>
            </a:r>
            <a:r>
              <a:rPr lang="cs-CZ" dirty="0" smtClean="0"/>
              <a:t>vzhledem </a:t>
            </a:r>
            <a:r>
              <a:rPr lang="cs-CZ" dirty="0"/>
              <a:t>k druhému tělesu.     </a:t>
            </a:r>
          </a:p>
        </p:txBody>
      </p:sp>
      <p:sp>
        <p:nvSpPr>
          <p:cNvPr id="80946" name="Text Box 50"/>
          <p:cNvSpPr txBox="1">
            <a:spLocks noChangeArrowheads="1"/>
          </p:cNvSpPr>
          <p:nvPr/>
        </p:nvSpPr>
        <p:spPr bwMode="auto">
          <a:xfrm>
            <a:off x="827088" y="3933825"/>
            <a:ext cx="1512887" cy="91598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>
                <a:solidFill>
                  <a:srgbClr val="66FF33"/>
                </a:solidFill>
              </a:rPr>
              <a:t>Na světě se všechno pohybuje!</a:t>
            </a:r>
          </a:p>
        </p:txBody>
      </p:sp>
    </p:spTree>
    <p:extLst>
      <p:ext uri="{BB962C8B-B14F-4D97-AF65-F5344CB8AC3E}">
        <p14:creationId xmlns:p14="http://schemas.microsoft.com/office/powerpoint/2010/main" val="24433371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-0.25 0.0  E" pathEditMode="relative" ptsTypes="">
                                      <p:cBhvr>
                                        <p:cTn id="11" dur="3000" spd="-100000" fill="hold"/>
                                        <p:tgtEl>
                                          <p:spTgt spid="809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80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0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2000"/>
                                        <p:tgtEl>
                                          <p:spTgt spid="80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1" grpId="0"/>
      <p:bldP spid="80943" grpId="0"/>
      <p:bldP spid="80945" grpId="0"/>
      <p:bldP spid="809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8229600" cy="1143000"/>
          </a:xfrm>
        </p:spPr>
        <p:txBody>
          <a:bodyPr/>
          <a:lstStyle/>
          <a:p>
            <a:pPr eaLnBrk="1" hangingPunct="1"/>
            <a:r>
              <a:rPr lang="cs-CZ" sz="2800" b="1" u="sng" dirty="0" smtClean="0">
                <a:solidFill>
                  <a:schemeClr val="hlink"/>
                </a:solidFill>
              </a:rPr>
              <a:t>Doplňte tabulku</a:t>
            </a:r>
          </a:p>
        </p:txBody>
      </p:sp>
      <p:graphicFrame>
        <p:nvGraphicFramePr>
          <p:cNvPr id="106544" name="Group 48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613955205"/>
              </p:ext>
            </p:extLst>
          </p:nvPr>
        </p:nvGraphicFramePr>
        <p:xfrm>
          <a:off x="107950" y="1484313"/>
          <a:ext cx="8856663" cy="4968102"/>
        </p:xfrm>
        <a:graphic>
          <a:graphicData uri="http://schemas.openxmlformats.org/drawingml/2006/table">
            <a:tbl>
              <a:tblPr/>
              <a:tblGrid>
                <a:gridCol w="2940050"/>
                <a:gridCol w="2962275"/>
                <a:gridCol w="2954338"/>
              </a:tblGrid>
              <a:tr h="5181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 v klidu vzhledem k: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Je v pohybu vzhledem k: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Sedící cestující v jedoucím vlaku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Cestující jdoucí uličkou  jedoucího vagónu         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Sedící cestující ve stojícím vlaku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Čapka běžícího lyžaře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Obojek běžícího psa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Obojek spícího psa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Sedadlo na jedoucím jízdním kole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Stacionární družice  na oběžné dráze Země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3131840" y="2060848"/>
            <a:ext cx="8402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sz="2000" b="1" dirty="0">
                <a:solidFill>
                  <a:srgbClr val="FF0000"/>
                </a:solidFill>
                <a:latin typeface="Arial" charset="0"/>
              </a:rPr>
              <a:t>vlaku</a:t>
            </a:r>
          </a:p>
          <a:p>
            <a:endParaRPr lang="cs-CZ" sz="20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6228184" y="2073042"/>
            <a:ext cx="7825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sz="2000" b="1" dirty="0">
                <a:solidFill>
                  <a:srgbClr val="FF0000"/>
                </a:solidFill>
                <a:latin typeface="Arial" charset="0"/>
              </a:rPr>
              <a:t>Zemi</a:t>
            </a:r>
          </a:p>
          <a:p>
            <a:endParaRPr lang="cs-CZ" sz="20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6192371" y="2636912"/>
            <a:ext cx="19800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sz="2000" b="1" dirty="0">
                <a:solidFill>
                  <a:srgbClr val="FF0000"/>
                </a:solidFill>
                <a:latin typeface="Arial" charset="0"/>
              </a:rPr>
              <a:t>vagónu a Zemi</a:t>
            </a:r>
          </a:p>
          <a:p>
            <a:endParaRPr lang="cs-CZ" sz="20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3131840" y="3284984"/>
            <a:ext cx="17219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sz="2000" b="1" dirty="0">
                <a:solidFill>
                  <a:srgbClr val="FF0000"/>
                </a:solidFill>
                <a:latin typeface="Arial" charset="0"/>
              </a:rPr>
              <a:t>Zemi a vlaku</a:t>
            </a:r>
          </a:p>
          <a:p>
            <a:endParaRPr lang="cs-CZ" sz="20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3131840" y="3717032"/>
            <a:ext cx="8386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sz="2000" b="1" dirty="0">
                <a:solidFill>
                  <a:srgbClr val="FF0000"/>
                </a:solidFill>
                <a:latin typeface="Arial" charset="0"/>
              </a:rPr>
              <a:t>lyžaři</a:t>
            </a:r>
          </a:p>
          <a:p>
            <a:endParaRPr lang="cs-CZ" sz="20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228184" y="3789040"/>
            <a:ext cx="7825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sz="2000" b="1" dirty="0">
                <a:solidFill>
                  <a:srgbClr val="FF0000"/>
                </a:solidFill>
                <a:latin typeface="Arial" charset="0"/>
              </a:rPr>
              <a:t>Zemi</a:t>
            </a:r>
          </a:p>
          <a:p>
            <a:endParaRPr lang="cs-CZ" sz="20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3131840" y="4293096"/>
            <a:ext cx="8547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sz="2000" b="1" dirty="0">
                <a:solidFill>
                  <a:srgbClr val="FF0000"/>
                </a:solidFill>
                <a:latin typeface="Arial" charset="0"/>
              </a:rPr>
              <a:t>psovi</a:t>
            </a:r>
          </a:p>
          <a:p>
            <a:endParaRPr lang="cs-CZ" sz="20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3131840" y="4797152"/>
            <a:ext cx="8547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sz="2000" b="1" dirty="0">
                <a:solidFill>
                  <a:srgbClr val="FF0000"/>
                </a:solidFill>
                <a:latin typeface="Arial" charset="0"/>
              </a:rPr>
              <a:t>psovi</a:t>
            </a:r>
          </a:p>
          <a:p>
            <a:endParaRPr lang="cs-CZ" sz="20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3131840" y="5385410"/>
            <a:ext cx="7120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sz="2000" b="1" dirty="0">
                <a:solidFill>
                  <a:srgbClr val="FF0000"/>
                </a:solidFill>
                <a:latin typeface="Arial" charset="0"/>
              </a:rPr>
              <a:t>kolu</a:t>
            </a:r>
          </a:p>
          <a:p>
            <a:endParaRPr lang="cs-CZ" sz="20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6228184" y="4365104"/>
            <a:ext cx="7825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sz="2000" b="1" dirty="0">
                <a:solidFill>
                  <a:srgbClr val="FF0000"/>
                </a:solidFill>
                <a:latin typeface="Arial" charset="0"/>
              </a:rPr>
              <a:t>Zemi</a:t>
            </a:r>
          </a:p>
          <a:p>
            <a:endParaRPr lang="cs-CZ" sz="20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6228184" y="5385410"/>
            <a:ext cx="7825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sz="2000" b="1" dirty="0">
                <a:solidFill>
                  <a:srgbClr val="FF0000"/>
                </a:solidFill>
                <a:latin typeface="Arial" charset="0"/>
              </a:rPr>
              <a:t>Zemi</a:t>
            </a:r>
          </a:p>
          <a:p>
            <a:endParaRPr lang="cs-CZ" sz="20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3131840" y="5961474"/>
            <a:ext cx="7825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sz="2000" b="1" dirty="0">
                <a:solidFill>
                  <a:srgbClr val="FF0000"/>
                </a:solidFill>
                <a:latin typeface="Arial" charset="0"/>
              </a:rPr>
              <a:t>Zemi</a:t>
            </a:r>
          </a:p>
          <a:p>
            <a:endParaRPr lang="cs-CZ" sz="20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6228184" y="5949280"/>
            <a:ext cx="11673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cs-CZ" sz="2000" b="1" dirty="0">
                <a:solidFill>
                  <a:srgbClr val="FF0000"/>
                </a:solidFill>
                <a:latin typeface="Arial" charset="0"/>
              </a:rPr>
              <a:t>vesmíru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39704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6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6" grpId="0"/>
      <p:bldP spid="18" grpId="0"/>
      <p:bldP spid="15" grpId="0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260</Words>
  <Application>Microsoft Office PowerPoint</Application>
  <PresentationFormat>Předvádění na obrazovce (4:3)</PresentationFormat>
  <Paragraphs>63</Paragraphs>
  <Slides>6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Prezentace aplikace PowerPoint</vt:lpstr>
      <vt:lpstr> KLID A POHYB TĚLESA</vt:lpstr>
      <vt:lpstr>Těleso je v klidu,když :</vt:lpstr>
      <vt:lpstr>Těleso je v pohybu,když:</vt:lpstr>
      <vt:lpstr>Je něco na světě v klidu?</vt:lpstr>
      <vt:lpstr>Doplňte tabulku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Uzivatel</dc:creator>
  <cp:lastModifiedBy>Rozkopalová, Vladimíra</cp:lastModifiedBy>
  <cp:revision>17</cp:revision>
  <dcterms:created xsi:type="dcterms:W3CDTF">2012-11-27T17:40:22Z</dcterms:created>
  <dcterms:modified xsi:type="dcterms:W3CDTF">2014-06-11T09:52:59Z</dcterms:modified>
</cp:coreProperties>
</file>