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3" r:id="rId2"/>
    <p:sldId id="256" r:id="rId3"/>
    <p:sldId id="257" r:id="rId4"/>
    <p:sldId id="258" r:id="rId5"/>
    <p:sldId id="262" r:id="rId6"/>
    <p:sldId id="259" r:id="rId7"/>
    <p:sldId id="267" r:id="rId8"/>
    <p:sldId id="260" r:id="rId9"/>
    <p:sldId id="266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&#382;lut&#225;%20fle&#353;ka\flaska%20zaloha\z&#225;v.pr&#225;ce\lab.dr&#225;ha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25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cs-CZ"/>
              <a:t>Graf závislosti dráhy na čase</a:t>
            </a:r>
          </a:p>
        </c:rich>
      </c:tx>
      <c:layout>
        <c:manualLayout>
          <c:xMode val="edge"/>
          <c:yMode val="edge"/>
          <c:x val="0.19325863902150525"/>
          <c:y val="3.703717099671222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5730354338959729"/>
          <c:y val="0.2592601969769856"/>
          <c:w val="0.78427052347099224"/>
          <c:h val="0.44444605196054671"/>
        </c:manualLayout>
      </c:layout>
      <c:scatterChart>
        <c:scatterStyle val="smoothMarker"/>
        <c:varyColors val="0"/>
        <c:ser>
          <c:idx val="0"/>
          <c:order val="0"/>
          <c:spPr>
            <a:ln w="25400">
              <a:solidFill>
                <a:srgbClr val="FF0000"/>
              </a:solidFill>
              <a:prstDash val="solid"/>
            </a:ln>
          </c:spPr>
          <c:marker>
            <c:symbol val="none"/>
          </c:marker>
          <c:xVal>
            <c:numRef>
              <c:f>List3!$C$4:$H$4</c:f>
              <c:numCache>
                <c:formatCode>General</c:formatCode>
                <c:ptCount val="6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</c:numCache>
            </c:numRef>
          </c:xVal>
          <c:yVal>
            <c:numRef>
              <c:f>List3!$C$5:$H$5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2517504"/>
        <c:axId val="222523776"/>
      </c:scatterChart>
      <c:valAx>
        <c:axId val="222517504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1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cs-CZ"/>
                  <a:t>čas [s]</a:t>
                </a:r>
              </a:p>
            </c:rich>
          </c:tx>
          <c:layout>
            <c:manualLayout>
              <c:xMode val="edge"/>
              <c:yMode val="edge"/>
              <c:x val="0.48539379103075736"/>
              <c:y val="0.8370400645256963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cs-CZ"/>
          </a:p>
        </c:txPr>
        <c:crossAx val="222523776"/>
        <c:crosses val="autoZero"/>
        <c:crossBetween val="midCat"/>
        <c:majorUnit val="1"/>
      </c:valAx>
      <c:valAx>
        <c:axId val="222523776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1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cs-CZ"/>
                  <a:t>dráha [m]</a:t>
                </a:r>
              </a:p>
            </c:rich>
          </c:tx>
          <c:layout>
            <c:manualLayout>
              <c:xMode val="edge"/>
              <c:yMode val="edge"/>
              <c:x val="3.5955095631907956E-2"/>
              <c:y val="0.3370382560700812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cs-CZ"/>
          </a:p>
        </c:txPr>
        <c:crossAx val="222517504"/>
        <c:crosses val="autoZero"/>
        <c:crossBetween val="midCat"/>
        <c:majorUnit val="1"/>
      </c:valAx>
      <c:spPr>
        <a:solidFill>
          <a:srgbClr val="FFFF00"/>
        </a:solidFill>
        <a:ln w="254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cs-CZ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6A571-C506-47C3-8A18-97981F8A1BA8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57DB5-BC28-4EF1-839F-7C74A8A530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4737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4B120BF-DF27-4A2B-B80A-0C1C47F14F8E}" type="slidenum">
              <a:rPr lang="cs-CZ" b="0" smtClean="0"/>
              <a:pPr eaLnBrk="1" hangingPunct="1"/>
              <a:t>3</a:t>
            </a:fld>
            <a:endParaRPr lang="cs-CZ" b="0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647328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B9C5486-EA20-41AB-97B6-3252929041A2}" type="slidenum">
              <a:rPr lang="cs-CZ" b="0" smtClean="0"/>
              <a:pPr eaLnBrk="1" hangingPunct="1"/>
              <a:t>4</a:t>
            </a:fld>
            <a:endParaRPr lang="cs-CZ" b="0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622859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949EDC9-981F-47A1-95C9-7E4E3691BC2C}" type="slidenum">
              <a:rPr lang="cs-CZ" b="0" smtClean="0"/>
              <a:pPr eaLnBrk="1" hangingPunct="1"/>
              <a:t>6</a:t>
            </a:fld>
            <a:endParaRPr lang="cs-CZ" b="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41805395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F61CD8D-B08D-4A2F-8B62-112EBF4F5119}" type="slidenum">
              <a:rPr lang="cs-CZ" b="0" smtClean="0"/>
              <a:pPr eaLnBrk="1" hangingPunct="1"/>
              <a:t>8</a:t>
            </a:fld>
            <a:endParaRPr lang="cs-CZ" b="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4272576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2428-EBE9-446D-85F9-B0E261752A83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1C9A-044E-4B73-AE04-AC770B07C7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700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2428-EBE9-446D-85F9-B0E261752A83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1C9A-044E-4B73-AE04-AC770B07C7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7703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2428-EBE9-446D-85F9-B0E261752A83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1C9A-044E-4B73-AE04-AC770B07C7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4035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2428-EBE9-446D-85F9-B0E261752A83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1C9A-044E-4B73-AE04-AC770B07C7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8238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2428-EBE9-446D-85F9-B0E261752A83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1C9A-044E-4B73-AE04-AC770B07C7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0407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2428-EBE9-446D-85F9-B0E261752A83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1C9A-044E-4B73-AE04-AC770B07C7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0598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2428-EBE9-446D-85F9-B0E261752A83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1C9A-044E-4B73-AE04-AC770B07C7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7285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2428-EBE9-446D-85F9-B0E261752A83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1C9A-044E-4B73-AE04-AC770B07C7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2494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2428-EBE9-446D-85F9-B0E261752A83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1C9A-044E-4B73-AE04-AC770B07C7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839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2428-EBE9-446D-85F9-B0E261752A83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1C9A-044E-4B73-AE04-AC770B07C7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6529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2428-EBE9-446D-85F9-B0E261752A83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1C9A-044E-4B73-AE04-AC770B07C7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947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22428-EBE9-446D-85F9-B0E261752A83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11C9A-044E-4B73-AE04-AC770B07C7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9940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slide" Target="slide7.xml"/><Relationship Id="rId5" Type="http://schemas.openxmlformats.org/officeDocument/2006/relationships/image" Target="../media/image2.emf"/><Relationship Id="rId4" Type="http://schemas.openxmlformats.org/officeDocument/2006/relationships/oleObject" Target="file:///C:\Users\Uzivatel\Desktop\z&#225;v.pr&#225;ce\lab.dr&#225;ha.xls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 smtClean="0"/>
              <a:t>Rovnoměrný pohyb</a:t>
            </a:r>
            <a:endParaRPr lang="cs-CZ" sz="3600" b="1" dirty="0"/>
          </a:p>
        </p:txBody>
      </p:sp>
      <p:sp>
        <p:nvSpPr>
          <p:cNvPr id="5" name="Obdélník 4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452823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30.7.2012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Sedmý - sekunda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Rovnoměrný </a:t>
                      </a:r>
                      <a:r>
                        <a:rPr lang="cs-CZ" dirty="0" smtClean="0"/>
                        <a:t>pohyb - teorie</a:t>
                      </a:r>
                      <a:r>
                        <a:rPr lang="cs-CZ" baseline="0" dirty="0" smtClean="0"/>
                        <a:t> a příklady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Opakování</a:t>
                      </a:r>
                      <a:r>
                        <a:rPr lang="cs-CZ" baseline="0" dirty="0" smtClean="0"/>
                        <a:t> učiva a procvičení na příkladech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Albert Vacek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VY_32_INOVACE_26_FVAC19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836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470025"/>
          </a:xfrm>
        </p:spPr>
        <p:txBody>
          <a:bodyPr/>
          <a:lstStyle/>
          <a:p>
            <a:r>
              <a:rPr lang="cs-CZ" dirty="0" smtClean="0"/>
              <a:t>Rovnoměrný pohyb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175260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Která tělesa se pohybují rovnoměrným pohybem ?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371600" y="5589240"/>
            <a:ext cx="1658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Ručička u hodin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6084168" y="5733256"/>
            <a:ext cx="2419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Kufr na dopravním pásu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5302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sz="4000" u="sng" dirty="0" smtClean="0">
                <a:solidFill>
                  <a:schemeClr val="hlink"/>
                </a:solidFill>
              </a:rPr>
              <a:t> Rovnoměrný  pohyb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u="sng" smtClean="0"/>
              <a:t>Rovnoměrný pohyb</a:t>
            </a:r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>těleso se pohybuje rovnoměrně,jestliže za </a:t>
            </a:r>
            <a:r>
              <a:rPr lang="cs-CZ" smtClean="0">
                <a:solidFill>
                  <a:srgbClr val="FF3300"/>
                </a:solidFill>
              </a:rPr>
              <a:t>stejné</a:t>
            </a:r>
            <a:r>
              <a:rPr lang="cs-CZ" smtClean="0"/>
              <a:t> doby urazí </a:t>
            </a:r>
            <a:r>
              <a:rPr lang="cs-CZ" smtClean="0">
                <a:solidFill>
                  <a:srgbClr val="FF3300"/>
                </a:solidFill>
              </a:rPr>
              <a:t>stejné</a:t>
            </a:r>
            <a:r>
              <a:rPr lang="cs-CZ" smtClean="0"/>
              <a:t> dráhy</a:t>
            </a:r>
          </a:p>
          <a:p>
            <a:pPr eaLnBrk="1" hangingPunct="1"/>
            <a:endParaRPr lang="cs-CZ" smtClean="0"/>
          </a:p>
        </p:txBody>
      </p:sp>
      <p:sp>
        <p:nvSpPr>
          <p:cNvPr id="11268" name="Text Box 31"/>
          <p:cNvSpPr txBox="1">
            <a:spLocks noChangeArrowheads="1"/>
          </p:cNvSpPr>
          <p:nvPr/>
        </p:nvSpPr>
        <p:spPr bwMode="auto">
          <a:xfrm>
            <a:off x="6496050" y="56816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b="0" u="sng"/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684213" y="4724400"/>
            <a:ext cx="7848600" cy="1441450"/>
            <a:chOff x="431" y="2976"/>
            <a:chExt cx="4944" cy="908"/>
          </a:xfrm>
        </p:grpSpPr>
        <p:grpSp>
          <p:nvGrpSpPr>
            <p:cNvPr id="11272" name="Group 35"/>
            <p:cNvGrpSpPr>
              <a:grpSpLocks/>
            </p:cNvGrpSpPr>
            <p:nvPr/>
          </p:nvGrpSpPr>
          <p:grpSpPr bwMode="auto">
            <a:xfrm>
              <a:off x="431" y="2976"/>
              <a:ext cx="4944" cy="908"/>
              <a:chOff x="431" y="2976"/>
              <a:chExt cx="4944" cy="908"/>
            </a:xfrm>
          </p:grpSpPr>
          <p:sp>
            <p:nvSpPr>
              <p:cNvPr id="11277" name="Line 4"/>
              <p:cNvSpPr>
                <a:spLocks noChangeShapeType="1"/>
              </p:cNvSpPr>
              <p:nvPr/>
            </p:nvSpPr>
            <p:spPr bwMode="auto">
              <a:xfrm>
                <a:off x="431" y="3566"/>
                <a:ext cx="49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11278" name="Group 10"/>
              <p:cNvGrpSpPr>
                <a:grpSpLocks/>
              </p:cNvGrpSpPr>
              <p:nvPr/>
            </p:nvGrpSpPr>
            <p:grpSpPr bwMode="auto">
              <a:xfrm>
                <a:off x="567" y="3203"/>
                <a:ext cx="4173" cy="363"/>
                <a:chOff x="567" y="3521"/>
                <a:chExt cx="4173" cy="272"/>
              </a:xfrm>
            </p:grpSpPr>
            <p:sp>
              <p:nvSpPr>
                <p:cNvPr id="11292" name="Rectangle 5"/>
                <p:cNvSpPr>
                  <a:spLocks noChangeArrowheads="1"/>
                </p:cNvSpPr>
                <p:nvPr/>
              </p:nvSpPr>
              <p:spPr bwMode="auto">
                <a:xfrm>
                  <a:off x="567" y="3521"/>
                  <a:ext cx="408" cy="2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cs-CZ"/>
                </a:p>
              </p:txBody>
            </p:sp>
            <p:sp>
              <p:nvSpPr>
                <p:cNvPr id="11293" name="Rectangle 6"/>
                <p:cNvSpPr>
                  <a:spLocks noChangeArrowheads="1"/>
                </p:cNvSpPr>
                <p:nvPr/>
              </p:nvSpPr>
              <p:spPr bwMode="auto">
                <a:xfrm>
                  <a:off x="1474" y="3521"/>
                  <a:ext cx="453" cy="2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cs-CZ"/>
                </a:p>
              </p:txBody>
            </p:sp>
            <p:sp>
              <p:nvSpPr>
                <p:cNvPr id="11294" name="Rectangle 7"/>
                <p:cNvSpPr>
                  <a:spLocks noChangeArrowheads="1"/>
                </p:cNvSpPr>
                <p:nvPr/>
              </p:nvSpPr>
              <p:spPr bwMode="auto">
                <a:xfrm>
                  <a:off x="2472" y="3521"/>
                  <a:ext cx="453" cy="2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cs-CZ"/>
                </a:p>
              </p:txBody>
            </p:sp>
            <p:sp>
              <p:nvSpPr>
                <p:cNvPr id="11295" name="Rectangle 8"/>
                <p:cNvSpPr>
                  <a:spLocks noChangeArrowheads="1"/>
                </p:cNvSpPr>
                <p:nvPr/>
              </p:nvSpPr>
              <p:spPr bwMode="auto">
                <a:xfrm>
                  <a:off x="3424" y="3521"/>
                  <a:ext cx="409" cy="2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cs-CZ"/>
                </a:p>
              </p:txBody>
            </p:sp>
            <p:sp>
              <p:nvSpPr>
                <p:cNvPr id="11296" name="Rectangle 9"/>
                <p:cNvSpPr>
                  <a:spLocks noChangeArrowheads="1"/>
                </p:cNvSpPr>
                <p:nvPr/>
              </p:nvSpPr>
              <p:spPr bwMode="auto">
                <a:xfrm>
                  <a:off x="4332" y="3521"/>
                  <a:ext cx="408" cy="2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cs-CZ"/>
                </a:p>
              </p:txBody>
            </p:sp>
          </p:grpSp>
          <p:sp>
            <p:nvSpPr>
              <p:cNvPr id="11279" name="Line 11"/>
              <p:cNvSpPr>
                <a:spLocks noChangeShapeType="1"/>
              </p:cNvSpPr>
              <p:nvPr/>
            </p:nvSpPr>
            <p:spPr bwMode="auto">
              <a:xfrm>
                <a:off x="975" y="3566"/>
                <a:ext cx="0" cy="3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280" name="Line 12"/>
              <p:cNvSpPr>
                <a:spLocks noChangeShapeType="1"/>
              </p:cNvSpPr>
              <p:nvPr/>
            </p:nvSpPr>
            <p:spPr bwMode="auto">
              <a:xfrm>
                <a:off x="1927" y="3566"/>
                <a:ext cx="0" cy="3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281" name="Line 13"/>
              <p:cNvSpPr>
                <a:spLocks noChangeShapeType="1"/>
              </p:cNvSpPr>
              <p:nvPr/>
            </p:nvSpPr>
            <p:spPr bwMode="auto">
              <a:xfrm>
                <a:off x="2925" y="3566"/>
                <a:ext cx="0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282" name="Line 14"/>
              <p:cNvSpPr>
                <a:spLocks noChangeShapeType="1"/>
              </p:cNvSpPr>
              <p:nvPr/>
            </p:nvSpPr>
            <p:spPr bwMode="auto">
              <a:xfrm>
                <a:off x="3833" y="3566"/>
                <a:ext cx="0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283" name="Line 15"/>
              <p:cNvSpPr>
                <a:spLocks noChangeShapeType="1"/>
              </p:cNvSpPr>
              <p:nvPr/>
            </p:nvSpPr>
            <p:spPr bwMode="auto">
              <a:xfrm>
                <a:off x="4740" y="3566"/>
                <a:ext cx="0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284" name="Line 16"/>
              <p:cNvSpPr>
                <a:spLocks noChangeShapeType="1"/>
              </p:cNvSpPr>
              <p:nvPr/>
            </p:nvSpPr>
            <p:spPr bwMode="auto">
              <a:xfrm>
                <a:off x="975" y="3838"/>
                <a:ext cx="9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285" name="Line 20"/>
              <p:cNvSpPr>
                <a:spLocks noChangeShapeType="1"/>
              </p:cNvSpPr>
              <p:nvPr/>
            </p:nvSpPr>
            <p:spPr bwMode="auto">
              <a:xfrm>
                <a:off x="1927" y="3838"/>
                <a:ext cx="99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286" name="Line 21"/>
              <p:cNvSpPr>
                <a:spLocks noChangeShapeType="1"/>
              </p:cNvSpPr>
              <p:nvPr/>
            </p:nvSpPr>
            <p:spPr bwMode="auto">
              <a:xfrm>
                <a:off x="2925" y="3838"/>
                <a:ext cx="9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287" name="Line 22"/>
              <p:cNvSpPr>
                <a:spLocks noChangeShapeType="1"/>
              </p:cNvSpPr>
              <p:nvPr/>
            </p:nvSpPr>
            <p:spPr bwMode="auto">
              <a:xfrm>
                <a:off x="3833" y="3838"/>
                <a:ext cx="90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1288" name="Text Box 23"/>
              <p:cNvSpPr txBox="1">
                <a:spLocks noChangeArrowheads="1"/>
              </p:cNvSpPr>
              <p:nvPr/>
            </p:nvSpPr>
            <p:spPr bwMode="auto">
              <a:xfrm>
                <a:off x="1020" y="2976"/>
                <a:ext cx="43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cs-CZ" b="0"/>
                  <a:t>t =1s</a:t>
                </a:r>
              </a:p>
            </p:txBody>
          </p:sp>
          <p:sp>
            <p:nvSpPr>
              <p:cNvPr id="11289" name="Text Box 25"/>
              <p:cNvSpPr txBox="1">
                <a:spLocks noChangeArrowheads="1"/>
              </p:cNvSpPr>
              <p:nvPr/>
            </p:nvSpPr>
            <p:spPr bwMode="auto">
              <a:xfrm>
                <a:off x="2096" y="2976"/>
                <a:ext cx="43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cs-CZ" b="0"/>
                  <a:t>t =1s</a:t>
                </a:r>
              </a:p>
            </p:txBody>
          </p:sp>
          <p:sp>
            <p:nvSpPr>
              <p:cNvPr id="11290" name="Text Box 26"/>
              <p:cNvSpPr txBox="1">
                <a:spLocks noChangeArrowheads="1"/>
              </p:cNvSpPr>
              <p:nvPr/>
            </p:nvSpPr>
            <p:spPr bwMode="auto">
              <a:xfrm>
                <a:off x="3003" y="2989"/>
                <a:ext cx="43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cs-CZ" b="0"/>
                  <a:t>t= 1s</a:t>
                </a:r>
              </a:p>
            </p:txBody>
          </p:sp>
          <p:sp>
            <p:nvSpPr>
              <p:cNvPr id="11291" name="Text Box 27"/>
              <p:cNvSpPr txBox="1">
                <a:spLocks noChangeArrowheads="1"/>
              </p:cNvSpPr>
              <p:nvPr/>
            </p:nvSpPr>
            <p:spPr bwMode="auto">
              <a:xfrm>
                <a:off x="3923" y="2976"/>
                <a:ext cx="43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cs-CZ" b="0"/>
                  <a:t>t =1s</a:t>
                </a:r>
              </a:p>
            </p:txBody>
          </p:sp>
        </p:grpSp>
        <p:sp>
          <p:nvSpPr>
            <p:cNvPr id="11273" name="Text Box 28"/>
            <p:cNvSpPr txBox="1">
              <a:spLocks noChangeArrowheads="1"/>
            </p:cNvSpPr>
            <p:nvPr/>
          </p:nvSpPr>
          <p:spPr bwMode="auto">
            <a:xfrm>
              <a:off x="1325" y="3579"/>
              <a:ext cx="3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cs-CZ" b="0"/>
                <a:t>1m</a:t>
              </a:r>
            </a:p>
          </p:txBody>
        </p:sp>
        <p:sp>
          <p:nvSpPr>
            <p:cNvPr id="11274" name="Text Box 29"/>
            <p:cNvSpPr txBox="1">
              <a:spLocks noChangeArrowheads="1"/>
            </p:cNvSpPr>
            <p:nvPr/>
          </p:nvSpPr>
          <p:spPr bwMode="auto">
            <a:xfrm>
              <a:off x="2232" y="3579"/>
              <a:ext cx="3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cs-CZ" b="0"/>
                <a:t>1m</a:t>
              </a:r>
            </a:p>
          </p:txBody>
        </p:sp>
        <p:sp>
          <p:nvSpPr>
            <p:cNvPr id="11275" name="Text Box 30"/>
            <p:cNvSpPr txBox="1">
              <a:spLocks noChangeArrowheads="1"/>
            </p:cNvSpPr>
            <p:nvPr/>
          </p:nvSpPr>
          <p:spPr bwMode="auto">
            <a:xfrm>
              <a:off x="3276" y="3579"/>
              <a:ext cx="3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cs-CZ" b="0"/>
                <a:t>1m</a:t>
              </a:r>
            </a:p>
          </p:txBody>
        </p:sp>
        <p:sp>
          <p:nvSpPr>
            <p:cNvPr id="11276" name="Text Box 32"/>
            <p:cNvSpPr txBox="1">
              <a:spLocks noChangeArrowheads="1"/>
            </p:cNvSpPr>
            <p:nvPr/>
          </p:nvSpPr>
          <p:spPr bwMode="auto">
            <a:xfrm>
              <a:off x="4092" y="3579"/>
              <a:ext cx="3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cs-CZ" b="0"/>
                <a:t>1m</a:t>
              </a:r>
            </a:p>
          </p:txBody>
        </p:sp>
      </p:grpSp>
      <p:sp>
        <p:nvSpPr>
          <p:cNvPr id="88097" name="Rectangle 33"/>
          <p:cNvSpPr>
            <a:spLocks noChangeArrowheads="1"/>
          </p:cNvSpPr>
          <p:nvPr/>
        </p:nvSpPr>
        <p:spPr bwMode="auto">
          <a:xfrm>
            <a:off x="827088" y="3573463"/>
            <a:ext cx="647700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1271" name="Line 34"/>
          <p:cNvSpPr>
            <a:spLocks noChangeShapeType="1"/>
          </p:cNvSpPr>
          <p:nvPr/>
        </p:nvSpPr>
        <p:spPr bwMode="auto">
          <a:xfrm>
            <a:off x="755650" y="4149725"/>
            <a:ext cx="7632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40078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296E-6 L 0.68507 -2.96296E-6 " pathEditMode="relative" rAng="0" ptsTypes="AA">
                                      <p:cBhvr>
                                        <p:cTn id="11" dur="5000" fill="hold"/>
                                        <p:tgtEl>
                                          <p:spTgt spid="880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/>
      <p:bldP spid="88067" grpId="0" build="p"/>
      <p:bldP spid="8809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u="sng" dirty="0" smtClean="0">
                <a:solidFill>
                  <a:schemeClr val="hlink"/>
                </a:solidFill>
              </a:rPr>
              <a:t> Rychlost rovnoměrného pohybu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dirty="0" smtClean="0"/>
              <a:t>Rychlost rovnoměrného pohybu </a:t>
            </a:r>
            <a:r>
              <a:rPr lang="cs-CZ" smtClean="0"/>
              <a:t>v určíme tak</a:t>
            </a:r>
            <a:r>
              <a:rPr lang="cs-CZ" dirty="0" smtClean="0"/>
              <a:t>, že dráhu </a:t>
            </a:r>
            <a:r>
              <a:rPr lang="cs-CZ" dirty="0" smtClean="0">
                <a:solidFill>
                  <a:srgbClr val="FF3300"/>
                </a:solidFill>
              </a:rPr>
              <a:t>s</a:t>
            </a:r>
            <a:r>
              <a:rPr lang="cs-CZ" dirty="0" smtClean="0"/>
              <a:t> dělíme dobou pohybu </a:t>
            </a:r>
            <a:r>
              <a:rPr lang="cs-CZ" dirty="0" smtClean="0">
                <a:solidFill>
                  <a:srgbClr val="FF3300"/>
                </a:solidFill>
              </a:rPr>
              <a:t>t</a:t>
            </a:r>
            <a:br>
              <a:rPr lang="cs-CZ" dirty="0" smtClean="0">
                <a:solidFill>
                  <a:srgbClr val="FF3300"/>
                </a:solidFill>
              </a:rPr>
            </a:br>
            <a:r>
              <a:rPr lang="cs-CZ" dirty="0" smtClean="0">
                <a:solidFill>
                  <a:srgbClr val="FF3300"/>
                </a:solidFill>
              </a:rPr>
              <a:t>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dirty="0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dirty="0" smtClean="0">
                <a:solidFill>
                  <a:srgbClr val="FF3300"/>
                </a:solidFill>
              </a:rPr>
              <a:t/>
            </a:r>
            <a:br>
              <a:rPr lang="cs-CZ" dirty="0" smtClean="0">
                <a:solidFill>
                  <a:srgbClr val="FF3300"/>
                </a:solidFill>
              </a:rPr>
            </a:br>
            <a:r>
              <a:rPr lang="cs-CZ" dirty="0" smtClean="0">
                <a:solidFill>
                  <a:srgbClr val="FF3300"/>
                </a:solidFill>
              </a:rPr>
              <a:t/>
            </a:r>
            <a:br>
              <a:rPr lang="cs-CZ" dirty="0" smtClean="0">
                <a:solidFill>
                  <a:srgbClr val="FF3300"/>
                </a:solidFill>
              </a:rPr>
            </a:br>
            <a:endParaRPr lang="cs-CZ" dirty="0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dirty="0" smtClean="0">
                <a:solidFill>
                  <a:srgbClr val="FF3300"/>
                </a:solidFill>
              </a:rPr>
              <a:t>                       v = s : t (m/s)</a:t>
            </a:r>
            <a:br>
              <a:rPr lang="cs-CZ" dirty="0" smtClean="0">
                <a:solidFill>
                  <a:srgbClr val="FF3300"/>
                </a:solidFill>
              </a:rPr>
            </a:br>
            <a:r>
              <a:rPr lang="cs-CZ" dirty="0" smtClean="0">
                <a:solidFill>
                  <a:srgbClr val="FF3300"/>
                </a:solidFill>
              </a:rPr>
              <a:t>s - dráhu </a:t>
            </a:r>
            <a:r>
              <a:rPr lang="cs-CZ" dirty="0" smtClean="0"/>
              <a:t>měříme metrem</a:t>
            </a:r>
            <a:r>
              <a:rPr lang="cs-CZ" dirty="0" smtClean="0">
                <a:solidFill>
                  <a:srgbClr val="FF3300"/>
                </a:solidFill>
              </a:rPr>
              <a:t/>
            </a:r>
            <a:br>
              <a:rPr lang="cs-CZ" dirty="0" smtClean="0">
                <a:solidFill>
                  <a:srgbClr val="FF3300"/>
                </a:solidFill>
              </a:rPr>
            </a:br>
            <a:r>
              <a:rPr lang="cs-CZ" dirty="0" smtClean="0">
                <a:solidFill>
                  <a:srgbClr val="FF3300"/>
                </a:solidFill>
              </a:rPr>
              <a:t>t  - čas    </a:t>
            </a:r>
            <a:r>
              <a:rPr lang="cs-CZ" dirty="0" smtClean="0"/>
              <a:t>měříme stopkami</a:t>
            </a:r>
          </a:p>
        </p:txBody>
      </p:sp>
      <p:sp>
        <p:nvSpPr>
          <p:cNvPr id="90120" name="Rectangle 8"/>
          <p:cNvSpPr>
            <a:spLocks noChangeArrowheads="1"/>
          </p:cNvSpPr>
          <p:nvPr/>
        </p:nvSpPr>
        <p:spPr bwMode="auto">
          <a:xfrm>
            <a:off x="755650" y="3357563"/>
            <a:ext cx="10795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317" name="Line 9"/>
          <p:cNvSpPr>
            <a:spLocks noChangeShapeType="1"/>
          </p:cNvSpPr>
          <p:nvPr/>
        </p:nvSpPr>
        <p:spPr bwMode="auto">
          <a:xfrm>
            <a:off x="755650" y="4005263"/>
            <a:ext cx="7272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18" name="Line 10"/>
          <p:cNvSpPr>
            <a:spLocks noChangeShapeType="1"/>
          </p:cNvSpPr>
          <p:nvPr/>
        </p:nvSpPr>
        <p:spPr bwMode="auto">
          <a:xfrm>
            <a:off x="8027988" y="4005263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19" name="Line 11"/>
          <p:cNvSpPr>
            <a:spLocks noChangeShapeType="1"/>
          </p:cNvSpPr>
          <p:nvPr/>
        </p:nvSpPr>
        <p:spPr bwMode="auto">
          <a:xfrm>
            <a:off x="755650" y="3933825"/>
            <a:ext cx="0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20" name="Line 12"/>
          <p:cNvSpPr>
            <a:spLocks noChangeShapeType="1"/>
          </p:cNvSpPr>
          <p:nvPr/>
        </p:nvSpPr>
        <p:spPr bwMode="auto">
          <a:xfrm>
            <a:off x="1835150" y="400526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21" name="Line 13"/>
          <p:cNvSpPr>
            <a:spLocks noChangeShapeType="1"/>
          </p:cNvSpPr>
          <p:nvPr/>
        </p:nvSpPr>
        <p:spPr bwMode="auto">
          <a:xfrm flipV="1">
            <a:off x="1835150" y="4508500"/>
            <a:ext cx="6192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22" name="Text Box 14"/>
          <p:cNvSpPr txBox="1">
            <a:spLocks noChangeArrowheads="1"/>
          </p:cNvSpPr>
          <p:nvPr/>
        </p:nvSpPr>
        <p:spPr bwMode="auto">
          <a:xfrm>
            <a:off x="4479925" y="4143375"/>
            <a:ext cx="785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/>
              <a:t>S </a:t>
            </a:r>
            <a:r>
              <a:rPr lang="cs-CZ" sz="2000"/>
              <a:t>(m</a:t>
            </a:r>
            <a:r>
              <a:rPr lang="cs-CZ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67630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77778E-6 -5.92593E-6 L 0.67725 -5.92593E-6 " pathEditMode="relative" ptsTypes="AA">
                                      <p:cBhvr>
                                        <p:cTn id="34" dur="50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/>
      <p:bldP spid="901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755650" y="3357563"/>
            <a:ext cx="10795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>
            <a:off x="755650" y="4005263"/>
            <a:ext cx="7272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1835150" y="4508500"/>
            <a:ext cx="6192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4479925" y="4143375"/>
            <a:ext cx="785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dirty="0"/>
              <a:t>S </a:t>
            </a:r>
            <a:r>
              <a:rPr lang="cs-CZ" sz="2000" dirty="0"/>
              <a:t>(m</a:t>
            </a:r>
            <a:r>
              <a:rPr lang="cs-CZ" dirty="0"/>
              <a:t>)</a:t>
            </a:r>
          </a:p>
        </p:txBody>
      </p:sp>
      <p:cxnSp>
        <p:nvCxnSpPr>
          <p:cNvPr id="18" name="Přímá spojnice 17"/>
          <p:cNvCxnSpPr/>
          <p:nvPr/>
        </p:nvCxnSpPr>
        <p:spPr>
          <a:xfrm>
            <a:off x="1835150" y="4005263"/>
            <a:ext cx="0" cy="5349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>
            <a:stCxn id="14" idx="1"/>
          </p:cNvCxnSpPr>
          <p:nvPr/>
        </p:nvCxnSpPr>
        <p:spPr>
          <a:xfrm>
            <a:off x="8027988" y="4005264"/>
            <a:ext cx="0" cy="5349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ovéPole 24"/>
          <p:cNvSpPr txBox="1"/>
          <p:nvPr/>
        </p:nvSpPr>
        <p:spPr>
          <a:xfrm>
            <a:off x="971600" y="908720"/>
            <a:ext cx="75243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Změř dobu pohybu tělesa na tabuli stopkami a metrem dráhu , vypočítej rychlost rovnoměrného pohybu tělesa.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4826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14524E-6 L 0.67726 3.14524E-6 " pathEditMode="relative" rAng="0" ptsTypes="AA">
                                      <p:cBhvr>
                                        <p:cTn id="14" dur="8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8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z="4000" u="sng" dirty="0" smtClean="0">
                <a:solidFill>
                  <a:schemeClr val="hlink"/>
                </a:solidFill>
              </a:rPr>
              <a:t> Dráha při rovnoměrném pohybu tělesa</a:t>
            </a:r>
            <a:r>
              <a:rPr lang="cs-CZ" sz="4000" dirty="0" smtClean="0"/>
              <a:t> 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Při rovnoměrném pohybu  tělesa dráha </a:t>
            </a:r>
            <a:r>
              <a:rPr lang="cs-CZ" dirty="0" smtClean="0">
                <a:solidFill>
                  <a:srgbClr val="FF3300"/>
                </a:solidFill>
              </a:rPr>
              <a:t>rovnoměrně</a:t>
            </a:r>
            <a:r>
              <a:rPr lang="cs-CZ" dirty="0" smtClean="0"/>
              <a:t> přibývá s časem</a:t>
            </a:r>
          </a:p>
          <a:p>
            <a:pPr eaLnBrk="1" hangingPunct="1"/>
            <a:r>
              <a:rPr lang="cs-CZ" dirty="0" smtClean="0"/>
              <a:t>Při rovnoměrném pohybu je dráha </a:t>
            </a:r>
            <a:r>
              <a:rPr lang="cs-CZ" dirty="0" smtClean="0">
                <a:solidFill>
                  <a:srgbClr val="FF3300"/>
                </a:solidFill>
              </a:rPr>
              <a:t>přímo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3300"/>
                </a:solidFill>
              </a:rPr>
              <a:t>úměrná</a:t>
            </a:r>
            <a:r>
              <a:rPr lang="cs-CZ" dirty="0" smtClean="0"/>
              <a:t> době pohybu</a:t>
            </a:r>
          </a:p>
          <a:p>
            <a:pPr eaLnBrk="1" hangingPunct="1"/>
            <a:r>
              <a:rPr lang="cs-CZ" dirty="0" smtClean="0"/>
              <a:t>grafem je </a:t>
            </a:r>
            <a:r>
              <a:rPr lang="cs-CZ" dirty="0" smtClean="0">
                <a:solidFill>
                  <a:srgbClr val="FF3300"/>
                </a:solidFill>
              </a:rPr>
              <a:t>přímka</a:t>
            </a:r>
          </a:p>
        </p:txBody>
      </p:sp>
    </p:spTree>
    <p:extLst>
      <p:ext uri="{BB962C8B-B14F-4D97-AF65-F5344CB8AC3E}">
        <p14:creationId xmlns:p14="http://schemas.microsoft.com/office/powerpoint/2010/main" val="2655010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55576" y="1091606"/>
            <a:ext cx="65226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Jak vytvoříme graf závislosti dráhy na čase ?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734908" y="1829120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Nejprve si nakreslíme tabulku naměřených hodnot dráhy a času do které budeme vepisovat naměřené údaje.</a:t>
            </a:r>
            <a:endParaRPr lang="cs-CZ" sz="24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734908" y="3649684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Podle tabulky a naměřených údajů zvolíme vhodné měřítko dílku na grafu a zaznamenáme jednotlivé výsledky do grafu kde nám vzniknou body.</a:t>
            </a:r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734908" y="2632252"/>
            <a:ext cx="79563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Nakreslíme osy grafu označíme počátek a k jednotlivým osám napíšeme veličinu a jednotku (osa x – čas , osa y - dráha ) </a:t>
            </a:r>
            <a:endParaRPr lang="cs-CZ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734908" y="5118283"/>
            <a:ext cx="72214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Jednotlivé body spojíme  a vznikne graf závislosti dráhy na čase - přímka</a:t>
            </a:r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7472705" y="1071503"/>
            <a:ext cx="103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hlinkClick r:id="rId2" action="ppaction://hlinksldjump"/>
              </a:rPr>
              <a:t>Snímek 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5546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406" name="Group 1102"/>
          <p:cNvGraphicFramePr>
            <a:graphicFrameLocks noGrp="1"/>
          </p:cNvGraphicFramePr>
          <p:nvPr/>
        </p:nvGraphicFramePr>
        <p:xfrm>
          <a:off x="2133600" y="-711200"/>
          <a:ext cx="4876800" cy="8290336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793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9401" name="Group 1097"/>
          <p:cNvGraphicFramePr>
            <a:graphicFrameLocks noGrp="1"/>
          </p:cNvGraphicFramePr>
          <p:nvPr/>
        </p:nvGraphicFramePr>
        <p:xfrm>
          <a:off x="2743200" y="-701675"/>
          <a:ext cx="609600" cy="517956"/>
        </p:xfrm>
        <a:graphic>
          <a:graphicData uri="http://schemas.openxmlformats.org/drawingml/2006/table">
            <a:tbl>
              <a:tblPr/>
              <a:tblGrid>
                <a:gridCol w="6096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18" marB="45618"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519" name="Object 14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86241"/>
              </p:ext>
            </p:extLst>
          </p:nvPr>
        </p:nvGraphicFramePr>
        <p:xfrm>
          <a:off x="-540568" y="116632"/>
          <a:ext cx="9144001" cy="633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List" r:id="rId4" imgW="4886200" imgH="3600374" progId="Excel.Sheet.8">
                  <p:link updateAutomatic="1"/>
                </p:oleObj>
              </mc:Choice>
              <mc:Fallback>
                <p:oleObj name="List" r:id="rId4" imgW="4886200" imgH="3600374" progId="Excel.Sheet.8">
                  <p:link updateAutomatic="1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540568" y="116632"/>
                        <a:ext cx="9144001" cy="633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20" name="Control 821"/>
          <p:cNvSpPr>
            <a:spLocks noRot="1" noChangeArrowheads="1" noChangeShapeType="1" noTextEdit="1"/>
          </p:cNvSpPr>
          <p:nvPr/>
        </p:nvSpPr>
        <p:spPr bwMode="auto">
          <a:xfrm>
            <a:off x="2771775" y="-682625"/>
            <a:ext cx="4191000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7884368" y="6488668"/>
            <a:ext cx="103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hlinkClick r:id="rId6" action="ppaction://hlinksldjump"/>
              </a:rPr>
              <a:t>Snímek 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23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2637456"/>
              </p:ext>
            </p:extLst>
          </p:nvPr>
        </p:nvGraphicFramePr>
        <p:xfrm>
          <a:off x="3707904" y="260648"/>
          <a:ext cx="5256584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323528" y="692696"/>
            <a:ext cx="280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Z grafu vypočítej jakou rychlostí se těleso pohybovalo.</a:t>
            </a:r>
            <a:endParaRPr lang="cs-CZ" sz="24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2132856"/>
            <a:ext cx="30385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v = s: t = 2 : 4 = 0,5 m/s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67544" y="35010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cxnSp>
        <p:nvCxnSpPr>
          <p:cNvPr id="7" name="Přímá spojnice 6"/>
          <p:cNvCxnSpPr/>
          <p:nvPr/>
        </p:nvCxnSpPr>
        <p:spPr>
          <a:xfrm flipV="1">
            <a:off x="4572000" y="1196752"/>
            <a:ext cx="2232248" cy="165618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179512" y="2852936"/>
            <a:ext cx="33843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Jak se změní graf když se rychlost zdvojnásobí ?</a:t>
            </a:r>
            <a:endParaRPr lang="cs-CZ" sz="2400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227931" y="4221088"/>
            <a:ext cx="88085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Vyčti z grafu kde se těleso nachází ve 4.sekundě při obou rychlostech.</a:t>
            </a:r>
            <a:endParaRPr lang="cs-CZ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83568" y="5085184"/>
            <a:ext cx="5854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2m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2555776" y="5085184"/>
            <a:ext cx="5854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4m</a:t>
            </a:r>
            <a:endParaRPr lang="cs-CZ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065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/>
      <p:bldP spid="4" grpId="0"/>
      <p:bldP spid="20" grpId="0"/>
      <p:bldP spid="21" grpId="0"/>
      <p:bldP spid="6" grpId="0"/>
      <p:bldP spid="8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302</Words>
  <Application>Microsoft Office PowerPoint</Application>
  <PresentationFormat>Předvádění na obrazovce (4:3)</PresentationFormat>
  <Paragraphs>62</Paragraphs>
  <Slides>9</Slides>
  <Notes>4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Propojení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1" baseType="lpstr">
      <vt:lpstr>Motiv systému Office</vt:lpstr>
      <vt:lpstr>C:\Users\Uzivatel\Desktop\záv.práce\lab.dráha.xls</vt:lpstr>
      <vt:lpstr>Prezentace aplikace PowerPoint</vt:lpstr>
      <vt:lpstr>Rovnoměrný pohyb</vt:lpstr>
      <vt:lpstr> Rovnoměrný  pohyb</vt:lpstr>
      <vt:lpstr> Rychlost rovnoměrného pohybu</vt:lpstr>
      <vt:lpstr>Prezentace aplikace PowerPoint</vt:lpstr>
      <vt:lpstr> Dráha při rovnoměrném pohybu tělesa 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Uzivatel</dc:creator>
  <cp:lastModifiedBy>Rozkopalová, Vladimíra</cp:lastModifiedBy>
  <cp:revision>28</cp:revision>
  <dcterms:created xsi:type="dcterms:W3CDTF">2012-11-27T19:19:46Z</dcterms:created>
  <dcterms:modified xsi:type="dcterms:W3CDTF">2014-06-11T09:55:05Z</dcterms:modified>
</cp:coreProperties>
</file>