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56" r:id="rId3"/>
    <p:sldId id="257" r:id="rId4"/>
    <p:sldId id="259" r:id="rId5"/>
    <p:sldId id="258" r:id="rId6"/>
    <p:sldId id="260" r:id="rId7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G:\DUM\hotDUM\teplota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scatterChart>
        <c:scatterStyle val="smoothMarker"/>
        <c:varyColors val="0"/>
        <c:ser>
          <c:idx val="0"/>
          <c:order val="0"/>
          <c:marker>
            <c:symbol val="none"/>
          </c:marker>
          <c:xVal>
            <c:numRef>
              <c:f>List1!$B$3:$M$3</c:f>
              <c:numCache>
                <c:formatCode>General</c:formatCode>
                <c:ptCount val="12"/>
                <c:pt idx="0">
                  <c:v>2</c:v>
                </c:pt>
                <c:pt idx="1">
                  <c:v>4</c:v>
                </c:pt>
                <c:pt idx="2">
                  <c:v>6</c:v>
                </c:pt>
                <c:pt idx="3">
                  <c:v>8</c:v>
                </c:pt>
                <c:pt idx="4">
                  <c:v>10</c:v>
                </c:pt>
                <c:pt idx="5">
                  <c:v>12</c:v>
                </c:pt>
                <c:pt idx="6">
                  <c:v>14</c:v>
                </c:pt>
                <c:pt idx="7">
                  <c:v>16</c:v>
                </c:pt>
                <c:pt idx="8">
                  <c:v>18</c:v>
                </c:pt>
                <c:pt idx="9">
                  <c:v>20</c:v>
                </c:pt>
                <c:pt idx="10">
                  <c:v>22</c:v>
                </c:pt>
                <c:pt idx="11">
                  <c:v>24</c:v>
                </c:pt>
              </c:numCache>
            </c:numRef>
          </c:xVal>
          <c:yVal>
            <c:numRef>
              <c:f>List1!$B$4:$M$4</c:f>
              <c:numCache>
                <c:formatCode>General</c:formatCode>
                <c:ptCount val="12"/>
                <c:pt idx="0">
                  <c:v>3</c:v>
                </c:pt>
                <c:pt idx="1">
                  <c:v>4</c:v>
                </c:pt>
                <c:pt idx="2">
                  <c:v>2</c:v>
                </c:pt>
                <c:pt idx="3">
                  <c:v>6</c:v>
                </c:pt>
                <c:pt idx="4">
                  <c:v>12</c:v>
                </c:pt>
                <c:pt idx="5">
                  <c:v>18</c:v>
                </c:pt>
                <c:pt idx="6">
                  <c:v>20</c:v>
                </c:pt>
                <c:pt idx="7">
                  <c:v>21</c:v>
                </c:pt>
                <c:pt idx="8">
                  <c:v>18</c:v>
                </c:pt>
                <c:pt idx="9">
                  <c:v>15</c:v>
                </c:pt>
                <c:pt idx="10">
                  <c:v>14</c:v>
                </c:pt>
                <c:pt idx="11">
                  <c:v>10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33711488"/>
        <c:axId val="233758720"/>
      </c:scatterChart>
      <c:valAx>
        <c:axId val="233711488"/>
        <c:scaling>
          <c:orientation val="minMax"/>
        </c:scaling>
        <c:delete val="0"/>
        <c:axPos val="b"/>
        <c:majorGridlines/>
        <c:minorGridlines/>
        <c:title>
          <c:tx>
            <c:rich>
              <a:bodyPr/>
              <a:lstStyle/>
              <a:p>
                <a:pPr>
                  <a:defRPr sz="1600"/>
                </a:pPr>
                <a:r>
                  <a:rPr lang="cs-CZ" sz="1600"/>
                  <a:t>čas </a:t>
                </a:r>
                <a:r>
                  <a:rPr lang="en-US" sz="1600"/>
                  <a:t>[h]</a:t>
                </a:r>
                <a:endParaRPr lang="cs-CZ" sz="1600"/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233758720"/>
        <c:crosses val="autoZero"/>
        <c:crossBetween val="midCat"/>
      </c:valAx>
      <c:valAx>
        <c:axId val="233758720"/>
        <c:scaling>
          <c:orientation val="minMax"/>
        </c:scaling>
        <c:delete val="0"/>
        <c:axPos val="l"/>
        <c:majorGridlines/>
        <c:minorGridlines/>
        <c:title>
          <c:tx>
            <c:rich>
              <a:bodyPr/>
              <a:lstStyle/>
              <a:p>
                <a:pPr>
                  <a:defRPr sz="1400"/>
                </a:pPr>
                <a:r>
                  <a:rPr lang="en-US" sz="1400"/>
                  <a:t>teplota [°C ]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233711488"/>
        <c:crosses val="autoZero"/>
        <c:crossBetween val="midCat"/>
      </c:valAx>
    </c:plotArea>
    <c:plotVisOnly val="1"/>
    <c:dispBlanksAs val="gap"/>
    <c:showDLblsOverMax val="0"/>
  </c:chart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572B69-9A03-484B-981B-6FD1743DFDA7}" type="datetimeFigureOut">
              <a:rPr lang="cs-CZ" smtClean="0"/>
              <a:pPr/>
              <a:t>11.6.2014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BCAC4A-955E-4464-8F88-E1EBE0C4D85D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889885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572B69-9A03-484B-981B-6FD1743DFDA7}" type="datetimeFigureOut">
              <a:rPr lang="cs-CZ" smtClean="0"/>
              <a:pPr/>
              <a:t>11.6.2014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BCAC4A-955E-4464-8F88-E1EBE0C4D85D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181665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572B69-9A03-484B-981B-6FD1743DFDA7}" type="datetimeFigureOut">
              <a:rPr lang="cs-CZ" smtClean="0"/>
              <a:pPr/>
              <a:t>11.6.2014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BCAC4A-955E-4464-8F88-E1EBE0C4D85D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823856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572B69-9A03-484B-981B-6FD1743DFDA7}" type="datetimeFigureOut">
              <a:rPr lang="cs-CZ" smtClean="0"/>
              <a:pPr/>
              <a:t>11.6.2014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BCAC4A-955E-4464-8F88-E1EBE0C4D85D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228426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572B69-9A03-484B-981B-6FD1743DFDA7}" type="datetimeFigureOut">
              <a:rPr lang="cs-CZ" smtClean="0"/>
              <a:pPr/>
              <a:t>11.6.2014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BCAC4A-955E-4464-8F88-E1EBE0C4D85D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562576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572B69-9A03-484B-981B-6FD1743DFDA7}" type="datetimeFigureOut">
              <a:rPr lang="cs-CZ" smtClean="0"/>
              <a:pPr/>
              <a:t>11.6.2014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BCAC4A-955E-4464-8F88-E1EBE0C4D85D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04669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572B69-9A03-484B-981B-6FD1743DFDA7}" type="datetimeFigureOut">
              <a:rPr lang="cs-CZ" smtClean="0"/>
              <a:pPr/>
              <a:t>11.6.2014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BCAC4A-955E-4464-8F88-E1EBE0C4D85D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464955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572B69-9A03-484B-981B-6FD1743DFDA7}" type="datetimeFigureOut">
              <a:rPr lang="cs-CZ" smtClean="0"/>
              <a:pPr/>
              <a:t>11.6.2014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BCAC4A-955E-4464-8F88-E1EBE0C4D85D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253994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572B69-9A03-484B-981B-6FD1743DFDA7}" type="datetimeFigureOut">
              <a:rPr lang="cs-CZ" smtClean="0"/>
              <a:pPr/>
              <a:t>11.6.2014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BCAC4A-955E-4464-8F88-E1EBE0C4D85D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847703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572B69-9A03-484B-981B-6FD1743DFDA7}" type="datetimeFigureOut">
              <a:rPr lang="cs-CZ" smtClean="0"/>
              <a:pPr/>
              <a:t>11.6.2014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BCAC4A-955E-4464-8F88-E1EBE0C4D85D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439017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572B69-9A03-484B-981B-6FD1743DFDA7}" type="datetimeFigureOut">
              <a:rPr lang="cs-CZ" smtClean="0"/>
              <a:pPr/>
              <a:t>11.6.2014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BCAC4A-955E-4464-8F88-E1EBE0C4D85D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63584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572B69-9A03-484B-981B-6FD1743DFDA7}" type="datetimeFigureOut">
              <a:rPr lang="cs-CZ" smtClean="0"/>
              <a:pPr/>
              <a:t>11.6.2014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BCAC4A-955E-4464-8F88-E1EBE0C4D85D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636817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1"/>
          <p:cNvSpPr txBox="1">
            <a:spLocks/>
          </p:cNvSpPr>
          <p:nvPr/>
        </p:nvSpPr>
        <p:spPr>
          <a:xfrm>
            <a:off x="685800" y="1772816"/>
            <a:ext cx="7772400" cy="43204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s-CZ" sz="3600" b="1" smtClean="0"/>
              <a:t>Měření teploty</a:t>
            </a:r>
            <a:endParaRPr lang="cs-CZ" sz="3600" b="1" dirty="0"/>
          </a:p>
        </p:txBody>
      </p:sp>
      <p:sp>
        <p:nvSpPr>
          <p:cNvPr id="5" name="Obdélník 4"/>
          <p:cNvSpPr/>
          <p:nvPr/>
        </p:nvSpPr>
        <p:spPr>
          <a:xfrm>
            <a:off x="0" y="6093296"/>
            <a:ext cx="9144000" cy="764704"/>
          </a:xfrm>
          <a:prstGeom prst="rect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6" name="TextovéPole 5"/>
          <p:cNvSpPr txBox="1"/>
          <p:nvPr/>
        </p:nvSpPr>
        <p:spPr>
          <a:xfrm>
            <a:off x="359532" y="6207695"/>
            <a:ext cx="84249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err="1" smtClean="0">
                <a:solidFill>
                  <a:schemeClr val="bg1"/>
                </a:solidFill>
              </a:rPr>
              <a:t>Gymn</a:t>
            </a:r>
            <a:r>
              <a:rPr lang="cs-CZ" sz="2400" dirty="0" err="1" smtClean="0">
                <a:solidFill>
                  <a:schemeClr val="bg1"/>
                </a:solidFill>
              </a:rPr>
              <a:t>ázium</a:t>
            </a:r>
            <a:r>
              <a:rPr lang="cs-CZ" sz="2400" dirty="0" smtClean="0">
                <a:solidFill>
                  <a:schemeClr val="bg1"/>
                </a:solidFill>
              </a:rPr>
              <a:t> a Jazyková škola s právem státní jazykové zkoušky Zlín</a:t>
            </a:r>
            <a:endParaRPr lang="cs-CZ" sz="2400" dirty="0">
              <a:solidFill>
                <a:schemeClr val="bg1"/>
              </a:solidFill>
            </a:endParaRPr>
          </a:p>
        </p:txBody>
      </p:sp>
      <p:cxnSp>
        <p:nvCxnSpPr>
          <p:cNvPr id="7" name="Přímá spojnice 6"/>
          <p:cNvCxnSpPr/>
          <p:nvPr/>
        </p:nvCxnSpPr>
        <p:spPr>
          <a:xfrm>
            <a:off x="727714" y="2348880"/>
            <a:ext cx="7669126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8" name="Tabulka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23628711"/>
              </p:ext>
            </p:extLst>
          </p:nvPr>
        </p:nvGraphicFramePr>
        <p:xfrm>
          <a:off x="729020" y="2492896"/>
          <a:ext cx="7666515" cy="2565400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2465106"/>
                <a:gridCol w="5201409"/>
              </a:tblGrid>
              <a:tr h="3600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800" b="1" kern="1200" dirty="0" smtClean="0">
                          <a:effectLst/>
                        </a:rPr>
                        <a:t>Tematická oblast</a:t>
                      </a:r>
                      <a:endParaRPr lang="cs-CZ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dirty="0" smtClean="0"/>
                        <a:t> Fyzika</a:t>
                      </a:r>
                      <a:endParaRPr lang="cs-CZ" dirty="0"/>
                    </a:p>
                  </a:txBody>
                  <a:tcPr/>
                </a:tc>
              </a:tr>
              <a:tr h="35432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800" b="1" kern="1200" dirty="0" smtClean="0">
                          <a:effectLst/>
                        </a:rPr>
                        <a:t>Datum vytvoření</a:t>
                      </a:r>
                      <a:endParaRPr lang="cs-CZ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30.7.2012</a:t>
                      </a:r>
                      <a:endParaRPr lang="cs-CZ" dirty="0"/>
                    </a:p>
                  </a:txBody>
                  <a:tcPr/>
                </a:tc>
              </a:tr>
              <a:tr h="34352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b="1" dirty="0" smtClean="0"/>
                        <a:t>Ročník </a:t>
                      </a:r>
                      <a:endParaRPr lang="cs-CZ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dirty="0" smtClean="0"/>
                        <a:t>Šestý - prima</a:t>
                      </a:r>
                      <a:endParaRPr lang="cs-CZ" dirty="0"/>
                    </a:p>
                  </a:txBody>
                  <a:tcPr/>
                </a:tc>
              </a:tr>
              <a:tr h="332720">
                <a:tc>
                  <a:txBody>
                    <a:bodyPr/>
                    <a:lstStyle/>
                    <a:p>
                      <a:r>
                        <a:rPr lang="cs-CZ" b="1" dirty="0" smtClean="0"/>
                        <a:t>Stručný obsah</a:t>
                      </a:r>
                      <a:endParaRPr lang="cs-CZ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Měření </a:t>
                      </a:r>
                      <a:r>
                        <a:rPr lang="cs-CZ" dirty="0" smtClean="0"/>
                        <a:t>teploty - teorie</a:t>
                      </a:r>
                      <a:r>
                        <a:rPr lang="cs-CZ" baseline="0" dirty="0" smtClean="0"/>
                        <a:t> a příklady</a:t>
                      </a:r>
                      <a:endParaRPr lang="cs-CZ" dirty="0"/>
                    </a:p>
                  </a:txBody>
                  <a:tcPr/>
                </a:tc>
              </a:tr>
              <a:tr h="360040">
                <a:tc>
                  <a:txBody>
                    <a:bodyPr/>
                    <a:lstStyle/>
                    <a:p>
                      <a:r>
                        <a:rPr lang="cs-CZ" sz="1800" b="1" kern="1200" dirty="0" smtClean="0">
                          <a:effectLst/>
                        </a:rPr>
                        <a:t>Způsob využití</a:t>
                      </a:r>
                      <a:endParaRPr lang="cs-CZ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dirty="0" smtClean="0"/>
                        <a:t>Opakování</a:t>
                      </a:r>
                      <a:r>
                        <a:rPr lang="cs-CZ" baseline="0" dirty="0" smtClean="0"/>
                        <a:t> učiva a procvičení na příkladech</a:t>
                      </a:r>
                      <a:endParaRPr lang="cs-CZ" dirty="0"/>
                    </a:p>
                  </a:txBody>
                  <a:tcPr/>
                </a:tc>
              </a:tr>
              <a:tr h="360040">
                <a:tc>
                  <a:txBody>
                    <a:bodyPr/>
                    <a:lstStyle/>
                    <a:p>
                      <a:r>
                        <a:rPr lang="cs-CZ" sz="1800" b="1" kern="1200" dirty="0" smtClean="0">
                          <a:effectLst/>
                        </a:rPr>
                        <a:t>Autor</a:t>
                      </a:r>
                      <a:endParaRPr lang="cs-CZ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Mgr. Albert Vacek</a:t>
                      </a:r>
                      <a:endParaRPr lang="cs-CZ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cs-CZ" sz="1800" b="1" kern="1200" dirty="0" smtClean="0">
                          <a:effectLst/>
                        </a:rPr>
                        <a:t>Kód</a:t>
                      </a:r>
                      <a:endParaRPr lang="cs-CZ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VY_32_INOVACE_26_FVAC20</a:t>
                      </a:r>
                      <a:endParaRPr lang="cs-CZ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0364" y="188640"/>
            <a:ext cx="7743825" cy="143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7065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ovéPole 3"/>
          <p:cNvSpPr txBox="1"/>
          <p:nvPr/>
        </p:nvSpPr>
        <p:spPr>
          <a:xfrm>
            <a:off x="2339752" y="764704"/>
            <a:ext cx="426475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3600" dirty="0" smtClean="0">
                <a:solidFill>
                  <a:srgbClr val="FF0000"/>
                </a:solidFill>
              </a:rPr>
              <a:t>Proč měříme teplotu?</a:t>
            </a:r>
            <a:endParaRPr lang="cs-CZ" sz="3600" dirty="0">
              <a:solidFill>
                <a:srgbClr val="FF0000"/>
              </a:solidFill>
            </a:endParaRPr>
          </a:p>
        </p:txBody>
      </p:sp>
      <p:sp>
        <p:nvSpPr>
          <p:cNvPr id="5" name="TextovéPole 4"/>
          <p:cNvSpPr txBox="1"/>
          <p:nvPr/>
        </p:nvSpPr>
        <p:spPr>
          <a:xfrm>
            <a:off x="1187624" y="1772816"/>
            <a:ext cx="585628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2800" dirty="0" smtClean="0"/>
              <a:t> Abychom zjistili stav tělesa nebo látky</a:t>
            </a:r>
            <a:endParaRPr lang="cs-CZ" sz="2800" dirty="0"/>
          </a:p>
        </p:txBody>
      </p:sp>
      <p:sp>
        <p:nvSpPr>
          <p:cNvPr id="6" name="TextovéPole 5"/>
          <p:cNvSpPr txBox="1"/>
          <p:nvPr/>
        </p:nvSpPr>
        <p:spPr>
          <a:xfrm>
            <a:off x="1187624" y="3140968"/>
            <a:ext cx="253383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2800" dirty="0" smtClean="0">
                <a:solidFill>
                  <a:srgbClr val="0070C0"/>
                </a:solidFill>
              </a:rPr>
              <a:t>Teplota vzduchu</a:t>
            </a:r>
            <a:endParaRPr lang="cs-CZ" sz="2800" dirty="0">
              <a:solidFill>
                <a:srgbClr val="0070C0"/>
              </a:solidFill>
            </a:endParaRPr>
          </a:p>
        </p:txBody>
      </p:sp>
      <p:sp>
        <p:nvSpPr>
          <p:cNvPr id="7" name="TextovéPole 6"/>
          <p:cNvSpPr txBox="1"/>
          <p:nvPr/>
        </p:nvSpPr>
        <p:spPr>
          <a:xfrm>
            <a:off x="3978423" y="2492896"/>
            <a:ext cx="9343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2400" dirty="0" smtClean="0"/>
              <a:t>venku</a:t>
            </a:r>
            <a:endParaRPr lang="cs-CZ" sz="2400" dirty="0"/>
          </a:p>
        </p:txBody>
      </p:sp>
      <p:sp>
        <p:nvSpPr>
          <p:cNvPr id="8" name="TextovéPole 7"/>
          <p:cNvSpPr txBox="1"/>
          <p:nvPr/>
        </p:nvSpPr>
        <p:spPr>
          <a:xfrm>
            <a:off x="4050431" y="3356992"/>
            <a:ext cx="90120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2400" dirty="0" smtClean="0"/>
              <a:t>doma</a:t>
            </a:r>
            <a:endParaRPr lang="cs-CZ" sz="2400" dirty="0"/>
          </a:p>
        </p:txBody>
      </p:sp>
      <p:sp>
        <p:nvSpPr>
          <p:cNvPr id="9" name="TextovéPole 8"/>
          <p:cNvSpPr txBox="1"/>
          <p:nvPr/>
        </p:nvSpPr>
        <p:spPr>
          <a:xfrm>
            <a:off x="1475656" y="4941168"/>
            <a:ext cx="203337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2800" dirty="0" smtClean="0">
                <a:solidFill>
                  <a:schemeClr val="accent3">
                    <a:lumMod val="50000"/>
                  </a:schemeClr>
                </a:solidFill>
              </a:rPr>
              <a:t>Teplota vody</a:t>
            </a:r>
            <a:endParaRPr lang="cs-CZ" sz="28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0" name="TextovéPole 9"/>
          <p:cNvSpPr txBox="1"/>
          <p:nvPr/>
        </p:nvSpPr>
        <p:spPr>
          <a:xfrm>
            <a:off x="3923928" y="4437112"/>
            <a:ext cx="11421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2400" dirty="0"/>
              <a:t>v</a:t>
            </a:r>
            <a:r>
              <a:rPr lang="cs-CZ" sz="2400" dirty="0" smtClean="0"/>
              <a:t>e vaně</a:t>
            </a:r>
            <a:endParaRPr lang="cs-CZ" sz="2400" dirty="0"/>
          </a:p>
        </p:txBody>
      </p:sp>
      <p:sp>
        <p:nvSpPr>
          <p:cNvPr id="11" name="TextovéPole 10"/>
          <p:cNvSpPr txBox="1"/>
          <p:nvPr/>
        </p:nvSpPr>
        <p:spPr>
          <a:xfrm>
            <a:off x="3923928" y="5372262"/>
            <a:ext cx="129503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2400" dirty="0"/>
              <a:t>v</a:t>
            </a:r>
            <a:r>
              <a:rPr lang="cs-CZ" sz="2400" dirty="0" smtClean="0"/>
              <a:t> bazénu</a:t>
            </a:r>
            <a:endParaRPr lang="cs-CZ" sz="2400" dirty="0"/>
          </a:p>
        </p:txBody>
      </p:sp>
      <p:sp>
        <p:nvSpPr>
          <p:cNvPr id="12" name="TextovéPole 11"/>
          <p:cNvSpPr txBox="1"/>
          <p:nvPr/>
        </p:nvSpPr>
        <p:spPr>
          <a:xfrm>
            <a:off x="3923928" y="4869160"/>
            <a:ext cx="121712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2400" dirty="0" smtClean="0"/>
              <a:t>v pračce</a:t>
            </a:r>
            <a:endParaRPr lang="cs-CZ" sz="2400" dirty="0"/>
          </a:p>
        </p:txBody>
      </p:sp>
      <p:sp>
        <p:nvSpPr>
          <p:cNvPr id="13" name="TextovéPole 12"/>
          <p:cNvSpPr txBox="1"/>
          <p:nvPr/>
        </p:nvSpPr>
        <p:spPr>
          <a:xfrm>
            <a:off x="5418583" y="2348880"/>
            <a:ext cx="245663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2400" dirty="0" smtClean="0"/>
              <a:t>podle toho volíme</a:t>
            </a:r>
            <a:endParaRPr lang="cs-CZ" sz="2400" dirty="0"/>
          </a:p>
        </p:txBody>
      </p:sp>
      <p:sp>
        <p:nvSpPr>
          <p:cNvPr id="14" name="TextovéPole 13"/>
          <p:cNvSpPr txBox="1"/>
          <p:nvPr/>
        </p:nvSpPr>
        <p:spPr>
          <a:xfrm>
            <a:off x="5850631" y="3140968"/>
            <a:ext cx="124906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2400" dirty="0" smtClean="0"/>
              <a:t>oblečení</a:t>
            </a:r>
            <a:endParaRPr lang="cs-CZ" sz="2400" dirty="0"/>
          </a:p>
        </p:txBody>
      </p:sp>
      <p:sp>
        <p:nvSpPr>
          <p:cNvPr id="15" name="TextovéPole 14"/>
          <p:cNvSpPr txBox="1"/>
          <p:nvPr/>
        </p:nvSpPr>
        <p:spPr>
          <a:xfrm>
            <a:off x="6444208" y="4437112"/>
            <a:ext cx="94666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2400" dirty="0" smtClean="0"/>
              <a:t>k mytí</a:t>
            </a:r>
            <a:endParaRPr lang="cs-CZ" sz="2400" dirty="0"/>
          </a:p>
        </p:txBody>
      </p:sp>
      <p:sp>
        <p:nvSpPr>
          <p:cNvPr id="16" name="TextovéPole 15"/>
          <p:cNvSpPr txBox="1"/>
          <p:nvPr/>
        </p:nvSpPr>
        <p:spPr>
          <a:xfrm>
            <a:off x="6300192" y="4797152"/>
            <a:ext cx="168693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2400" dirty="0" smtClean="0"/>
              <a:t>praní prádla</a:t>
            </a:r>
            <a:endParaRPr lang="cs-CZ" sz="2400" dirty="0"/>
          </a:p>
        </p:txBody>
      </p:sp>
      <p:sp>
        <p:nvSpPr>
          <p:cNvPr id="17" name="TextovéPole 16"/>
          <p:cNvSpPr txBox="1"/>
          <p:nvPr/>
        </p:nvSpPr>
        <p:spPr>
          <a:xfrm>
            <a:off x="6444208" y="5373216"/>
            <a:ext cx="107433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2400" dirty="0" smtClean="0"/>
              <a:t>plaváni</a:t>
            </a:r>
            <a:endParaRPr lang="cs-CZ" sz="2400" dirty="0"/>
          </a:p>
        </p:txBody>
      </p:sp>
      <p:sp>
        <p:nvSpPr>
          <p:cNvPr id="18" name="TextovéPole 17"/>
          <p:cNvSpPr txBox="1"/>
          <p:nvPr/>
        </p:nvSpPr>
        <p:spPr>
          <a:xfrm>
            <a:off x="3923928" y="5949280"/>
            <a:ext cx="211949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2400" dirty="0" smtClean="0"/>
              <a:t>v čajové konvici</a:t>
            </a:r>
            <a:endParaRPr lang="cs-CZ" sz="2400" dirty="0"/>
          </a:p>
        </p:txBody>
      </p:sp>
      <p:sp>
        <p:nvSpPr>
          <p:cNvPr id="19" name="TextovéPole 18"/>
          <p:cNvSpPr txBox="1"/>
          <p:nvPr/>
        </p:nvSpPr>
        <p:spPr>
          <a:xfrm>
            <a:off x="6564639" y="5949280"/>
            <a:ext cx="74366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2400" dirty="0" smtClean="0"/>
              <a:t>káva</a:t>
            </a:r>
            <a:endParaRPr lang="cs-CZ" sz="2400" dirty="0"/>
          </a:p>
        </p:txBody>
      </p:sp>
      <p:sp>
        <p:nvSpPr>
          <p:cNvPr id="20" name="TextovéPole 19"/>
          <p:cNvSpPr txBox="1"/>
          <p:nvPr/>
        </p:nvSpPr>
        <p:spPr>
          <a:xfrm>
            <a:off x="7596336" y="5949280"/>
            <a:ext cx="5331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2400" dirty="0" smtClean="0"/>
              <a:t>čaj</a:t>
            </a:r>
            <a:endParaRPr lang="cs-CZ" sz="2400" dirty="0"/>
          </a:p>
        </p:txBody>
      </p:sp>
    </p:spTree>
    <p:extLst>
      <p:ext uri="{BB962C8B-B14F-4D97-AF65-F5344CB8AC3E}">
        <p14:creationId xmlns:p14="http://schemas.microsoft.com/office/powerpoint/2010/main" val="16301397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ovéPole 3"/>
          <p:cNvSpPr txBox="1"/>
          <p:nvPr/>
        </p:nvSpPr>
        <p:spPr>
          <a:xfrm>
            <a:off x="2627784" y="764704"/>
            <a:ext cx="359925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3200" dirty="0" smtClean="0">
                <a:solidFill>
                  <a:srgbClr val="FF0000"/>
                </a:solidFill>
              </a:rPr>
              <a:t>Teplota lidského těla</a:t>
            </a:r>
            <a:endParaRPr lang="cs-CZ" sz="3200" dirty="0">
              <a:solidFill>
                <a:srgbClr val="FF0000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724" y="3935313"/>
            <a:ext cx="8739756" cy="24460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Pole 5"/>
          <p:cNvSpPr txBox="1"/>
          <p:nvPr/>
        </p:nvSpPr>
        <p:spPr>
          <a:xfrm>
            <a:off x="1475656" y="1772816"/>
            <a:ext cx="7986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/>
              <a:t>36,5</a:t>
            </a:r>
            <a:r>
              <a:rPr lang="cs-CZ" baseline="30000" dirty="0"/>
              <a:t>o</a:t>
            </a:r>
            <a:r>
              <a:rPr lang="cs-CZ" dirty="0"/>
              <a:t>C</a:t>
            </a:r>
          </a:p>
        </p:txBody>
      </p:sp>
      <p:sp>
        <p:nvSpPr>
          <p:cNvPr id="7" name="TextovéPole 6"/>
          <p:cNvSpPr txBox="1"/>
          <p:nvPr/>
        </p:nvSpPr>
        <p:spPr>
          <a:xfrm>
            <a:off x="4283968" y="1772816"/>
            <a:ext cx="6767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/>
              <a:t>37</a:t>
            </a:r>
            <a:r>
              <a:rPr lang="cs-CZ" baseline="30000" dirty="0"/>
              <a:t>o</a:t>
            </a:r>
            <a:r>
              <a:rPr lang="cs-CZ" dirty="0"/>
              <a:t>C </a:t>
            </a:r>
          </a:p>
        </p:txBody>
      </p:sp>
      <p:sp>
        <p:nvSpPr>
          <p:cNvPr id="8" name="TextovéPole 7"/>
          <p:cNvSpPr txBox="1"/>
          <p:nvPr/>
        </p:nvSpPr>
        <p:spPr>
          <a:xfrm>
            <a:off x="6660232" y="1772816"/>
            <a:ext cx="62388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/>
              <a:t>38</a:t>
            </a:r>
            <a:r>
              <a:rPr lang="cs-CZ" baseline="30000" dirty="0"/>
              <a:t>o</a:t>
            </a:r>
            <a:r>
              <a:rPr lang="cs-CZ" dirty="0"/>
              <a:t>C</a:t>
            </a:r>
          </a:p>
          <a:p>
            <a:endParaRPr lang="cs-CZ" dirty="0"/>
          </a:p>
        </p:txBody>
      </p:sp>
      <p:sp>
        <p:nvSpPr>
          <p:cNvPr id="9" name="TextovéPole 8"/>
          <p:cNvSpPr txBox="1"/>
          <p:nvPr/>
        </p:nvSpPr>
        <p:spPr>
          <a:xfrm>
            <a:off x="1115616" y="2564904"/>
            <a:ext cx="17550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smtClean="0"/>
              <a:t>normální teplota</a:t>
            </a:r>
            <a:endParaRPr lang="cs-CZ" dirty="0"/>
          </a:p>
        </p:txBody>
      </p:sp>
      <p:sp>
        <p:nvSpPr>
          <p:cNvPr id="10" name="TextovéPole 9"/>
          <p:cNvSpPr txBox="1"/>
          <p:nvPr/>
        </p:nvSpPr>
        <p:spPr>
          <a:xfrm>
            <a:off x="3995936" y="2564904"/>
            <a:ext cx="16432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smtClean="0"/>
              <a:t>zvýšená teplota</a:t>
            </a:r>
            <a:endParaRPr lang="cs-CZ" dirty="0"/>
          </a:p>
        </p:txBody>
      </p:sp>
      <p:sp>
        <p:nvSpPr>
          <p:cNvPr id="11" name="TextovéPole 10"/>
          <p:cNvSpPr txBox="1"/>
          <p:nvPr/>
        </p:nvSpPr>
        <p:spPr>
          <a:xfrm>
            <a:off x="6660232" y="2564904"/>
            <a:ext cx="9294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smtClean="0"/>
              <a:t>horečka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3140748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7" grpId="0"/>
      <p:bldP spid="8" grpId="0"/>
      <p:bldP spid="9" grpId="0"/>
      <p:bldP spid="10" grpId="0"/>
      <p:bldP spid="1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2"/>
            <a:ext cx="1550489" cy="67982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ovéPole 3"/>
          <p:cNvSpPr txBox="1"/>
          <p:nvPr/>
        </p:nvSpPr>
        <p:spPr>
          <a:xfrm>
            <a:off x="3131840" y="620688"/>
            <a:ext cx="570880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2800" dirty="0" smtClean="0"/>
              <a:t>Jaký je rozsah stupnice na teploměru?</a:t>
            </a:r>
            <a:endParaRPr lang="cs-CZ" sz="2800" dirty="0"/>
          </a:p>
        </p:txBody>
      </p:sp>
      <p:sp>
        <p:nvSpPr>
          <p:cNvPr id="5" name="TextovéPole 4"/>
          <p:cNvSpPr txBox="1"/>
          <p:nvPr/>
        </p:nvSpPr>
        <p:spPr>
          <a:xfrm>
            <a:off x="3131840" y="1887215"/>
            <a:ext cx="50138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2800" dirty="0" smtClean="0"/>
              <a:t>Z jakou přesností měříme teplotu</a:t>
            </a:r>
            <a:endParaRPr lang="cs-CZ" sz="2800" dirty="0"/>
          </a:p>
        </p:txBody>
      </p:sp>
      <p:sp>
        <p:nvSpPr>
          <p:cNvPr id="6" name="TextovéPole 5"/>
          <p:cNvSpPr txBox="1"/>
          <p:nvPr/>
        </p:nvSpPr>
        <p:spPr>
          <a:xfrm>
            <a:off x="3131840" y="3140968"/>
            <a:ext cx="479336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2800" dirty="0" smtClean="0"/>
              <a:t>Kde se tento teploměr používá?</a:t>
            </a:r>
            <a:endParaRPr lang="cs-CZ" sz="2800" dirty="0"/>
          </a:p>
        </p:txBody>
      </p:sp>
      <p:sp>
        <p:nvSpPr>
          <p:cNvPr id="7" name="TextovéPole 6"/>
          <p:cNvSpPr txBox="1"/>
          <p:nvPr/>
        </p:nvSpPr>
        <p:spPr>
          <a:xfrm>
            <a:off x="3203848" y="4417948"/>
            <a:ext cx="418223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2800" dirty="0" smtClean="0"/>
              <a:t>Na jakém principu funguje?</a:t>
            </a:r>
            <a:endParaRPr lang="cs-CZ" sz="2800" dirty="0"/>
          </a:p>
        </p:txBody>
      </p:sp>
      <p:sp>
        <p:nvSpPr>
          <p:cNvPr id="2" name="TextovéPole 1"/>
          <p:cNvSpPr txBox="1"/>
          <p:nvPr/>
        </p:nvSpPr>
        <p:spPr>
          <a:xfrm>
            <a:off x="4565422" y="1196752"/>
            <a:ext cx="193674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2800" dirty="0" smtClean="0">
                <a:solidFill>
                  <a:srgbClr val="FF0000"/>
                </a:solidFill>
              </a:rPr>
              <a:t>-41° až 51°C</a:t>
            </a:r>
            <a:endParaRPr lang="cs-CZ" sz="2800" dirty="0">
              <a:solidFill>
                <a:srgbClr val="FF0000"/>
              </a:solidFill>
            </a:endParaRPr>
          </a:p>
        </p:txBody>
      </p:sp>
      <p:sp>
        <p:nvSpPr>
          <p:cNvPr id="3" name="TextovéPole 2"/>
          <p:cNvSpPr txBox="1"/>
          <p:nvPr/>
        </p:nvSpPr>
        <p:spPr>
          <a:xfrm>
            <a:off x="4932637" y="2401724"/>
            <a:ext cx="12955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2800" dirty="0" smtClean="0">
                <a:solidFill>
                  <a:srgbClr val="FF0000"/>
                </a:solidFill>
              </a:rPr>
              <a:t>± 0,5 °C</a:t>
            </a:r>
            <a:endParaRPr lang="cs-CZ" sz="2800" dirty="0">
              <a:solidFill>
                <a:srgbClr val="FF0000"/>
              </a:solidFill>
            </a:endParaRPr>
          </a:p>
        </p:txBody>
      </p:sp>
      <p:sp>
        <p:nvSpPr>
          <p:cNvPr id="8" name="TextovéPole 7"/>
          <p:cNvSpPr txBox="1"/>
          <p:nvPr/>
        </p:nvSpPr>
        <p:spPr>
          <a:xfrm>
            <a:off x="4067944" y="3769876"/>
            <a:ext cx="365132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2800" dirty="0" smtClean="0">
                <a:solidFill>
                  <a:srgbClr val="FF0000"/>
                </a:solidFill>
              </a:rPr>
              <a:t>K měření teploty venku.</a:t>
            </a:r>
            <a:endParaRPr lang="cs-CZ" sz="2800" dirty="0">
              <a:solidFill>
                <a:srgbClr val="FF0000"/>
              </a:solidFill>
            </a:endParaRPr>
          </a:p>
        </p:txBody>
      </p:sp>
      <p:sp>
        <p:nvSpPr>
          <p:cNvPr id="9" name="TextovéPole 8"/>
          <p:cNvSpPr txBox="1"/>
          <p:nvPr/>
        </p:nvSpPr>
        <p:spPr>
          <a:xfrm>
            <a:off x="2195736" y="5354052"/>
            <a:ext cx="698902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2800" dirty="0" smtClean="0">
                <a:solidFill>
                  <a:srgbClr val="FF0000"/>
                </a:solidFill>
              </a:rPr>
              <a:t>Na teplotní objemové roztažnosti kapalin (lihu)</a:t>
            </a:r>
            <a:endParaRPr lang="cs-CZ" sz="2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79543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2" grpId="0"/>
      <p:bldP spid="3" grpId="0"/>
      <p:bldP spid="8" grpId="0"/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3"/>
          <p:cNvPicPr>
            <a:picLocks noChangeAspect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8708" t="3544" r="7453" b="172"/>
          <a:stretch/>
        </p:blipFill>
        <p:spPr>
          <a:xfrm>
            <a:off x="179512" y="404664"/>
            <a:ext cx="3969717" cy="3882358"/>
          </a:xfrm>
          <a:prstGeom prst="rect">
            <a:avLst/>
          </a:prstGeom>
        </p:spPr>
      </p:pic>
      <p:sp>
        <p:nvSpPr>
          <p:cNvPr id="6" name="TextovéPole 5"/>
          <p:cNvSpPr txBox="1"/>
          <p:nvPr/>
        </p:nvSpPr>
        <p:spPr>
          <a:xfrm>
            <a:off x="4211960" y="620688"/>
            <a:ext cx="493737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dirty="0" smtClean="0"/>
              <a:t>Jaký je rozsah stupnice na teploměru</a:t>
            </a:r>
            <a:endParaRPr lang="cs-CZ" sz="2800" dirty="0"/>
          </a:p>
        </p:txBody>
      </p:sp>
      <p:sp>
        <p:nvSpPr>
          <p:cNvPr id="8" name="TextovéPole 7"/>
          <p:cNvSpPr txBox="1"/>
          <p:nvPr/>
        </p:nvSpPr>
        <p:spPr>
          <a:xfrm>
            <a:off x="4211960" y="1898829"/>
            <a:ext cx="446673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dirty="0" smtClean="0"/>
              <a:t>Z jakou přesností měříme teplotu</a:t>
            </a:r>
            <a:endParaRPr lang="cs-CZ" sz="2800" dirty="0"/>
          </a:p>
        </p:txBody>
      </p:sp>
      <p:sp>
        <p:nvSpPr>
          <p:cNvPr id="10" name="TextovéPole 9"/>
          <p:cNvSpPr txBox="1"/>
          <p:nvPr/>
        </p:nvSpPr>
        <p:spPr>
          <a:xfrm>
            <a:off x="4355977" y="3194973"/>
            <a:ext cx="427034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dirty="0" smtClean="0"/>
              <a:t>Kde se tento teploměr používá?</a:t>
            </a:r>
            <a:endParaRPr lang="cs-CZ" sz="2800" dirty="0"/>
          </a:p>
        </p:txBody>
      </p:sp>
      <p:sp>
        <p:nvSpPr>
          <p:cNvPr id="12" name="TextovéPole 11"/>
          <p:cNvSpPr txBox="1"/>
          <p:nvPr/>
        </p:nvSpPr>
        <p:spPr>
          <a:xfrm>
            <a:off x="4499993" y="4779149"/>
            <a:ext cx="372589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dirty="0" smtClean="0"/>
              <a:t>Na jakém principu funguje?</a:t>
            </a:r>
            <a:endParaRPr lang="cs-CZ" sz="2800" dirty="0"/>
          </a:p>
        </p:txBody>
      </p:sp>
      <p:sp>
        <p:nvSpPr>
          <p:cNvPr id="13" name="TextovéPole 12"/>
          <p:cNvSpPr txBox="1"/>
          <p:nvPr/>
        </p:nvSpPr>
        <p:spPr>
          <a:xfrm>
            <a:off x="395536" y="4941168"/>
            <a:ext cx="367240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dirty="0" smtClean="0"/>
              <a:t>Jaká je hodnota teploty ve °C a </a:t>
            </a:r>
            <a:r>
              <a:rPr lang="cs-CZ" sz="2800" dirty="0" err="1" smtClean="0"/>
              <a:t>ve°F</a:t>
            </a:r>
            <a:r>
              <a:rPr lang="cs-CZ" sz="2800" dirty="0" smtClean="0"/>
              <a:t> </a:t>
            </a:r>
            <a:endParaRPr lang="cs-CZ" sz="2800" dirty="0"/>
          </a:p>
        </p:txBody>
      </p:sp>
      <p:sp>
        <p:nvSpPr>
          <p:cNvPr id="2" name="TextovéPole 1"/>
          <p:cNvSpPr txBox="1"/>
          <p:nvPr/>
        </p:nvSpPr>
        <p:spPr>
          <a:xfrm>
            <a:off x="5796136" y="1484784"/>
            <a:ext cx="181492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2800" dirty="0" smtClean="0">
                <a:solidFill>
                  <a:srgbClr val="FF0000"/>
                </a:solidFill>
              </a:rPr>
              <a:t>-50 až 50°C</a:t>
            </a:r>
            <a:endParaRPr lang="cs-CZ" sz="2800" dirty="0">
              <a:solidFill>
                <a:srgbClr val="FF0000"/>
              </a:solidFill>
            </a:endParaRPr>
          </a:p>
        </p:txBody>
      </p:sp>
      <p:sp>
        <p:nvSpPr>
          <p:cNvPr id="9" name="TextovéPole 8"/>
          <p:cNvSpPr txBox="1"/>
          <p:nvPr/>
        </p:nvSpPr>
        <p:spPr>
          <a:xfrm>
            <a:off x="5580709" y="2636912"/>
            <a:ext cx="236154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2800" dirty="0" smtClean="0">
                <a:solidFill>
                  <a:srgbClr val="FF0000"/>
                </a:solidFill>
              </a:rPr>
              <a:t>± 0,5 °C a ± 1°F</a:t>
            </a:r>
            <a:endParaRPr lang="cs-CZ" sz="2800" dirty="0">
              <a:solidFill>
                <a:srgbClr val="FF0000"/>
              </a:solidFill>
            </a:endParaRPr>
          </a:p>
        </p:txBody>
      </p:sp>
      <p:sp>
        <p:nvSpPr>
          <p:cNvPr id="3" name="TextovéPole 2"/>
          <p:cNvSpPr txBox="1"/>
          <p:nvPr/>
        </p:nvSpPr>
        <p:spPr>
          <a:xfrm>
            <a:off x="4499992" y="4149080"/>
            <a:ext cx="436760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2800" dirty="0" smtClean="0">
                <a:solidFill>
                  <a:srgbClr val="FF0000"/>
                </a:solidFill>
              </a:rPr>
              <a:t>Měření teploty v automobilu</a:t>
            </a:r>
            <a:endParaRPr lang="cs-CZ" sz="2800" dirty="0">
              <a:solidFill>
                <a:srgbClr val="FF0000"/>
              </a:solidFill>
            </a:endParaRPr>
          </a:p>
        </p:txBody>
      </p:sp>
      <p:sp>
        <p:nvSpPr>
          <p:cNvPr id="7" name="TextovéPole 6"/>
          <p:cNvSpPr txBox="1"/>
          <p:nvPr/>
        </p:nvSpPr>
        <p:spPr>
          <a:xfrm>
            <a:off x="3658539" y="5805264"/>
            <a:ext cx="537795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dirty="0" smtClean="0">
                <a:solidFill>
                  <a:srgbClr val="FF0000"/>
                </a:solidFill>
              </a:rPr>
              <a:t>Na teplotní délkové roztažnosti pevných látek ( bimetal)</a:t>
            </a:r>
            <a:endParaRPr lang="cs-CZ" sz="2800" dirty="0">
              <a:solidFill>
                <a:srgbClr val="FF0000"/>
              </a:solidFill>
            </a:endParaRPr>
          </a:p>
        </p:txBody>
      </p:sp>
      <p:sp>
        <p:nvSpPr>
          <p:cNvPr id="11" name="TextovéPole 10"/>
          <p:cNvSpPr txBox="1"/>
          <p:nvPr/>
        </p:nvSpPr>
        <p:spPr>
          <a:xfrm>
            <a:off x="683568" y="6165304"/>
            <a:ext cx="185018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2800" dirty="0" smtClean="0">
                <a:solidFill>
                  <a:srgbClr val="FF0000"/>
                </a:solidFill>
              </a:rPr>
              <a:t>22°C a 74°F</a:t>
            </a:r>
            <a:endParaRPr lang="cs-CZ" sz="2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56517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  <p:bldP spid="10" grpId="0"/>
      <p:bldP spid="12" grpId="0"/>
      <p:bldP spid="13" grpId="0"/>
      <p:bldP spid="2" grpId="0"/>
      <p:bldP spid="9" grpId="0"/>
      <p:bldP spid="3" grpId="0"/>
      <p:bldP spid="7" grpId="0"/>
      <p:bldP spid="1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Graf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22158214"/>
              </p:ext>
            </p:extLst>
          </p:nvPr>
        </p:nvGraphicFramePr>
        <p:xfrm>
          <a:off x="3347864" y="565229"/>
          <a:ext cx="5361380" cy="35283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TextovéPole 1"/>
          <p:cNvSpPr txBox="1"/>
          <p:nvPr/>
        </p:nvSpPr>
        <p:spPr>
          <a:xfrm>
            <a:off x="2370729" y="149731"/>
            <a:ext cx="471847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2400" dirty="0" smtClean="0">
                <a:solidFill>
                  <a:srgbClr val="FF0000"/>
                </a:solidFill>
              </a:rPr>
              <a:t>Na obrázku  je záznam z termografu.</a:t>
            </a:r>
          </a:p>
          <a:p>
            <a:endParaRPr lang="cs-CZ" sz="2400" dirty="0">
              <a:solidFill>
                <a:srgbClr val="FF0000"/>
              </a:solidFill>
            </a:endParaRPr>
          </a:p>
        </p:txBody>
      </p:sp>
      <p:sp>
        <p:nvSpPr>
          <p:cNvPr id="5" name="TextovéPole 4"/>
          <p:cNvSpPr txBox="1"/>
          <p:nvPr/>
        </p:nvSpPr>
        <p:spPr>
          <a:xfrm>
            <a:off x="323528" y="4645585"/>
            <a:ext cx="475252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dirty="0"/>
              <a:t>V kolik </a:t>
            </a:r>
            <a:r>
              <a:rPr lang="cs-CZ" sz="2400" dirty="0" smtClean="0"/>
              <a:t>hodin  byla naměřena nejnižší teplota ?</a:t>
            </a:r>
            <a:endParaRPr lang="cs-CZ" sz="2400" dirty="0"/>
          </a:p>
        </p:txBody>
      </p:sp>
      <p:sp>
        <p:nvSpPr>
          <p:cNvPr id="7" name="TextovéPole 6"/>
          <p:cNvSpPr txBox="1"/>
          <p:nvPr/>
        </p:nvSpPr>
        <p:spPr>
          <a:xfrm>
            <a:off x="323528" y="5373216"/>
            <a:ext cx="475252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dirty="0"/>
              <a:t>V kolik </a:t>
            </a:r>
            <a:r>
              <a:rPr lang="cs-CZ" sz="2400" dirty="0" smtClean="0"/>
              <a:t>hodin  byla naměřena nejvyšší teplota ?</a:t>
            </a:r>
            <a:endParaRPr lang="cs-CZ" sz="2400" dirty="0"/>
          </a:p>
        </p:txBody>
      </p:sp>
      <p:sp>
        <p:nvSpPr>
          <p:cNvPr id="8" name="TextovéPole 7"/>
          <p:cNvSpPr txBox="1"/>
          <p:nvPr/>
        </p:nvSpPr>
        <p:spPr>
          <a:xfrm>
            <a:off x="323528" y="6165304"/>
            <a:ext cx="56160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2400" dirty="0" smtClean="0"/>
              <a:t>Jaký během dne byl nevětší teplotní rozdíl ?</a:t>
            </a:r>
            <a:endParaRPr lang="cs-CZ" sz="2400" dirty="0"/>
          </a:p>
        </p:txBody>
      </p:sp>
      <p:sp>
        <p:nvSpPr>
          <p:cNvPr id="9" name="TextovéPole 8"/>
          <p:cNvSpPr txBox="1"/>
          <p:nvPr/>
        </p:nvSpPr>
        <p:spPr>
          <a:xfrm>
            <a:off x="323528" y="3853497"/>
            <a:ext cx="440643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dirty="0" smtClean="0"/>
              <a:t>Ve kterých měsících byla teplota asi  naměřena ?</a:t>
            </a:r>
            <a:endParaRPr lang="cs-CZ" sz="2400" dirty="0"/>
          </a:p>
        </p:txBody>
      </p:sp>
      <p:sp>
        <p:nvSpPr>
          <p:cNvPr id="10" name="TextovéPole 9"/>
          <p:cNvSpPr txBox="1"/>
          <p:nvPr/>
        </p:nvSpPr>
        <p:spPr>
          <a:xfrm>
            <a:off x="6607226" y="3923764"/>
            <a:ext cx="200247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2400" dirty="0" smtClean="0">
                <a:solidFill>
                  <a:srgbClr val="FF0000"/>
                </a:solidFill>
              </a:rPr>
              <a:t>Duben, květen</a:t>
            </a:r>
            <a:endParaRPr lang="cs-CZ" sz="2400" dirty="0">
              <a:solidFill>
                <a:srgbClr val="FF0000"/>
              </a:solidFill>
            </a:endParaRPr>
          </a:p>
        </p:txBody>
      </p:sp>
      <p:sp>
        <p:nvSpPr>
          <p:cNvPr id="11" name="TextovéPole 10"/>
          <p:cNvSpPr txBox="1"/>
          <p:nvPr/>
        </p:nvSpPr>
        <p:spPr>
          <a:xfrm>
            <a:off x="6616581" y="4787860"/>
            <a:ext cx="13147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2400" dirty="0" smtClean="0">
                <a:solidFill>
                  <a:srgbClr val="FF0000"/>
                </a:solidFill>
              </a:rPr>
              <a:t>V 6h, 2°C</a:t>
            </a:r>
            <a:endParaRPr lang="cs-CZ" sz="2400" dirty="0">
              <a:solidFill>
                <a:srgbClr val="FF0000"/>
              </a:solidFill>
            </a:endParaRPr>
          </a:p>
        </p:txBody>
      </p:sp>
      <p:sp>
        <p:nvSpPr>
          <p:cNvPr id="12" name="TextovéPole 11"/>
          <p:cNvSpPr txBox="1"/>
          <p:nvPr/>
        </p:nvSpPr>
        <p:spPr>
          <a:xfrm>
            <a:off x="6802020" y="5498648"/>
            <a:ext cx="169469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2400" dirty="0" smtClean="0">
                <a:solidFill>
                  <a:srgbClr val="FF0000"/>
                </a:solidFill>
              </a:rPr>
              <a:t>V 16 h, 21°C</a:t>
            </a:r>
            <a:endParaRPr lang="cs-CZ" sz="2400" dirty="0">
              <a:solidFill>
                <a:srgbClr val="FF0000"/>
              </a:solidFill>
            </a:endParaRPr>
          </a:p>
        </p:txBody>
      </p:sp>
      <p:sp>
        <p:nvSpPr>
          <p:cNvPr id="13" name="TextovéPole 12"/>
          <p:cNvSpPr txBox="1"/>
          <p:nvPr/>
        </p:nvSpPr>
        <p:spPr>
          <a:xfrm>
            <a:off x="6804248" y="6165304"/>
            <a:ext cx="234872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2400" dirty="0" smtClean="0">
                <a:solidFill>
                  <a:srgbClr val="FF0000"/>
                </a:solidFill>
              </a:rPr>
              <a:t>21°C – 2°C = 19°C</a:t>
            </a:r>
            <a:endParaRPr lang="cs-CZ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63416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  <p:bldP spid="2" grpId="0"/>
      <p:bldP spid="5" grpId="0"/>
      <p:bldP spid="7" grpId="0"/>
      <p:bldP spid="8" grpId="0"/>
      <p:bldP spid="9" grpId="0"/>
      <p:bldP spid="10" grpId="0"/>
      <p:bldP spid="11" grpId="0"/>
      <p:bldP spid="12" grpId="0"/>
      <p:bldP spid="13" grpId="0"/>
    </p:bldLst>
  </p:timing>
</p:sld>
</file>

<file path=ppt/theme/theme1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315</TotalTime>
  <Words>262</Words>
  <Application>Microsoft Office PowerPoint</Application>
  <PresentationFormat>Předvádění na obrazovce (4:3)</PresentationFormat>
  <Paragraphs>69</Paragraphs>
  <Slides>6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6</vt:i4>
      </vt:variant>
    </vt:vector>
  </HeadingPairs>
  <TitlesOfParts>
    <vt:vector size="7" baseType="lpstr">
      <vt:lpstr>Motiv systému Office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Uzivatel</dc:creator>
  <cp:lastModifiedBy>Rozkopalová, Vladimíra</cp:lastModifiedBy>
  <cp:revision>20</cp:revision>
  <dcterms:created xsi:type="dcterms:W3CDTF">2013-03-03T17:09:36Z</dcterms:created>
  <dcterms:modified xsi:type="dcterms:W3CDTF">2014-06-11T09:46:56Z</dcterms:modified>
</cp:coreProperties>
</file>