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71" r:id="rId8"/>
    <p:sldId id="268" r:id="rId9"/>
    <p:sldId id="270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388" autoAdjust="0"/>
    <p:restoredTop sz="94660"/>
  </p:normalViewPr>
  <p:slideViewPr>
    <p:cSldViewPr>
      <p:cViewPr>
        <p:scale>
          <a:sx n="75" d="100"/>
          <a:sy n="75" d="100"/>
        </p:scale>
        <p:origin x="-124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27.8.2013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27.8.2013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27.8.2013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27.8.2013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27.8.2013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27.8.2013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27.8.2013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27.8.2013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27.8.2013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27.8.2013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27.8.2013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27.8.2013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Mezní úhel, totální odraz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Gymn</a:t>
            </a:r>
            <a:r>
              <a:rPr lang="cs-CZ" sz="2400" dirty="0" smtClean="0">
                <a:solidFill>
                  <a:schemeClr val="bg1"/>
                </a:solidFill>
              </a:rPr>
              <a:t>ázium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3592445"/>
              </p:ext>
            </p:extLst>
          </p:nvPr>
        </p:nvGraphicFramePr>
        <p:xfrm>
          <a:off x="729020" y="2492896"/>
          <a:ext cx="7666515" cy="3388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Fyzika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7. 11. 2012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a 8. ročník osmiletého studia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M</a:t>
                      </a:r>
                      <a:r>
                        <a:rPr lang="cs-CZ" sz="1800" b="0" dirty="0" smtClean="0"/>
                        <a:t>ezní úhel, totálního odraz,</a:t>
                      </a:r>
                      <a:r>
                        <a:rPr lang="cs-CZ" baseline="0" dirty="0" smtClean="0"/>
                        <a:t> příklady na procvičení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Žáci si mají na řešených příkladech procvičit m</a:t>
                      </a:r>
                      <a:r>
                        <a:rPr lang="cs-CZ" sz="1800" b="0" dirty="0" smtClean="0"/>
                        <a:t>ezní </a:t>
                      </a:r>
                      <a:r>
                        <a:rPr lang="cs-CZ" sz="1800" b="0" smtClean="0"/>
                        <a:t>úhel, </a:t>
                      </a:r>
                      <a:r>
                        <a:rPr lang="cs-CZ" baseline="0" smtClean="0"/>
                        <a:t>tyto </a:t>
                      </a:r>
                      <a:r>
                        <a:rPr lang="cs-CZ" baseline="0" dirty="0" smtClean="0"/>
                        <a:t>poznatky pak aplikují na příkladech k procvičení.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</a:t>
                      </a:r>
                      <a:r>
                        <a:rPr lang="cs-CZ" baseline="0" dirty="0" smtClean="0"/>
                        <a:t> Dana Stesková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VY_ 32_ INOVACE_ 27_FSTE02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/>
              <a:t>MEZNÍ ÚHEL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Při lomu od kolmice můžeme úhel dopadu zvětšovat až po určitou hodnotu tzv. </a:t>
            </a:r>
            <a:r>
              <a:rPr lang="cs-CZ" b="1" dirty="0" smtClean="0"/>
              <a:t>mezní úhel</a:t>
            </a:r>
            <a:r>
              <a:rPr lang="cs-CZ" dirty="0" smtClean="0"/>
              <a:t>. </a:t>
            </a:r>
            <a:r>
              <a:rPr lang="cs-CZ" b="1" dirty="0" smtClean="0"/>
              <a:t>Mezní úhel </a:t>
            </a:r>
            <a:r>
              <a:rPr lang="cs-CZ" dirty="0" smtClean="0"/>
              <a:t>je takový úhel dopadu, pro který se úhel lomu rovná 90°.</a:t>
            </a:r>
            <a:endParaRPr lang="cs-CZ" dirty="0"/>
          </a:p>
        </p:txBody>
      </p:sp>
      <p:grpSp>
        <p:nvGrpSpPr>
          <p:cNvPr id="24" name="Skupina 23"/>
          <p:cNvGrpSpPr/>
          <p:nvPr/>
        </p:nvGrpSpPr>
        <p:grpSpPr>
          <a:xfrm>
            <a:off x="2428860" y="3571876"/>
            <a:ext cx="4071966" cy="2643206"/>
            <a:chOff x="2571736" y="3500438"/>
            <a:chExt cx="3500462" cy="2214578"/>
          </a:xfrm>
        </p:grpSpPr>
        <p:sp>
          <p:nvSpPr>
            <p:cNvPr id="17" name="TextovéPole 16"/>
            <p:cNvSpPr txBox="1"/>
            <p:nvPr/>
          </p:nvSpPr>
          <p:spPr>
            <a:xfrm>
              <a:off x="3357554" y="3500438"/>
              <a:ext cx="50006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 smtClean="0"/>
                <a:t>α</a:t>
              </a:r>
              <a:r>
                <a:rPr lang="cs-CZ" baseline="-25000" dirty="0" smtClean="0"/>
                <a:t>m</a:t>
              </a:r>
              <a:endParaRPr lang="cs-CZ" baseline="-25000" dirty="0"/>
            </a:p>
          </p:txBody>
        </p:sp>
        <p:grpSp>
          <p:nvGrpSpPr>
            <p:cNvPr id="23" name="Skupina 22"/>
            <p:cNvGrpSpPr/>
            <p:nvPr/>
          </p:nvGrpSpPr>
          <p:grpSpPr>
            <a:xfrm>
              <a:off x="2571736" y="3643314"/>
              <a:ext cx="3500462" cy="2071702"/>
              <a:chOff x="928662" y="3644108"/>
              <a:chExt cx="3500462" cy="2071702"/>
            </a:xfrm>
          </p:grpSpPr>
          <p:cxnSp>
            <p:nvCxnSpPr>
              <p:cNvPr id="6" name="Přímá spojovací čára 5"/>
              <p:cNvCxnSpPr/>
              <p:nvPr/>
            </p:nvCxnSpPr>
            <p:spPr>
              <a:xfrm>
                <a:off x="928662" y="4643446"/>
                <a:ext cx="2643206" cy="158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Přímá spojovací čára 8"/>
              <p:cNvCxnSpPr/>
              <p:nvPr/>
            </p:nvCxnSpPr>
            <p:spPr>
              <a:xfrm rot="5400000">
                <a:off x="1178695" y="4679165"/>
                <a:ext cx="2071702" cy="1588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lgDash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Přímá spojovací šipka 11"/>
              <p:cNvCxnSpPr/>
              <p:nvPr/>
            </p:nvCxnSpPr>
            <p:spPr>
              <a:xfrm rot="16200000" flipH="1">
                <a:off x="1428728" y="3857628"/>
                <a:ext cx="928694" cy="642942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Přímá spojovací šipka 13"/>
              <p:cNvCxnSpPr/>
              <p:nvPr/>
            </p:nvCxnSpPr>
            <p:spPr>
              <a:xfrm>
                <a:off x="2214546" y="4643446"/>
                <a:ext cx="1357322" cy="1588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Oblouk 14"/>
              <p:cNvSpPr/>
              <p:nvPr/>
            </p:nvSpPr>
            <p:spPr>
              <a:xfrm rot="19871039">
                <a:off x="1815382" y="3892021"/>
                <a:ext cx="401560" cy="251945"/>
              </a:xfrm>
              <a:prstGeom prst="arc">
                <a:avLst>
                  <a:gd name="adj1" fmla="val 11235458"/>
                  <a:gd name="adj2" fmla="val 0"/>
                </a:avLst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cs-CZ" dirty="0"/>
              </a:p>
            </p:txBody>
          </p:sp>
          <p:sp>
            <p:nvSpPr>
              <p:cNvPr id="18" name="TextovéPole 17"/>
              <p:cNvSpPr txBox="1"/>
              <p:nvPr/>
            </p:nvSpPr>
            <p:spPr>
              <a:xfrm>
                <a:off x="3286116" y="4286256"/>
                <a:ext cx="4286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n</a:t>
                </a:r>
                <a:r>
                  <a:rPr lang="cs-CZ" baseline="-25000" dirty="0" smtClean="0"/>
                  <a:t>1</a:t>
                </a:r>
                <a:endParaRPr lang="cs-CZ" baseline="-25000" dirty="0"/>
              </a:p>
            </p:txBody>
          </p:sp>
          <p:sp>
            <p:nvSpPr>
              <p:cNvPr id="19" name="TextovéPole 18"/>
              <p:cNvSpPr txBox="1"/>
              <p:nvPr/>
            </p:nvSpPr>
            <p:spPr>
              <a:xfrm>
                <a:off x="3286116" y="4643446"/>
                <a:ext cx="4286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n</a:t>
                </a:r>
                <a:r>
                  <a:rPr lang="cs-CZ" baseline="-25000" dirty="0" smtClean="0"/>
                  <a:t>2</a:t>
                </a:r>
                <a:endParaRPr lang="cs-CZ" baseline="-25000" dirty="0"/>
              </a:p>
            </p:txBody>
          </p:sp>
          <p:sp>
            <p:nvSpPr>
              <p:cNvPr id="21" name="TextovéPole 20"/>
              <p:cNvSpPr txBox="1"/>
              <p:nvPr/>
            </p:nvSpPr>
            <p:spPr>
              <a:xfrm>
                <a:off x="3143240" y="3786190"/>
                <a:ext cx="12858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n</a:t>
                </a:r>
                <a:r>
                  <a:rPr lang="cs-CZ" baseline="-25000" dirty="0" smtClean="0"/>
                  <a:t>1  </a:t>
                </a:r>
                <a:r>
                  <a:rPr lang="cs-CZ" dirty="0" smtClean="0"/>
                  <a:t>&gt; n</a:t>
                </a:r>
                <a:r>
                  <a:rPr lang="cs-CZ" baseline="-25000" dirty="0" smtClean="0"/>
                  <a:t>2</a:t>
                </a:r>
                <a:r>
                  <a:rPr lang="cs-CZ" dirty="0" smtClean="0"/>
                  <a:t> </a:t>
                </a:r>
                <a:r>
                  <a:rPr lang="cs-CZ" baseline="-25000" dirty="0" smtClean="0"/>
                  <a:t> </a:t>
                </a:r>
                <a:endParaRPr lang="cs-CZ" baseline="-25000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pPr algn="l"/>
            <a:r>
              <a:rPr lang="cs-CZ" dirty="0" smtClean="0"/>
              <a:t>TOTÁLNÍ </a:t>
            </a:r>
            <a:r>
              <a:rPr lang="cs-CZ" dirty="0"/>
              <a:t>ODRAZ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Pokud je úhel dopadu větší než mezní úhel nastává </a:t>
            </a:r>
            <a:r>
              <a:rPr lang="cs-CZ" b="1" dirty="0" smtClean="0"/>
              <a:t>totální odraz.</a:t>
            </a:r>
          </a:p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endParaRPr lang="cs-CZ" b="1" dirty="0"/>
          </a:p>
        </p:txBody>
      </p:sp>
      <p:grpSp>
        <p:nvGrpSpPr>
          <p:cNvPr id="21" name="Skupina 20"/>
          <p:cNvGrpSpPr/>
          <p:nvPr/>
        </p:nvGrpSpPr>
        <p:grpSpPr>
          <a:xfrm>
            <a:off x="2323495" y="2374380"/>
            <a:ext cx="4281906" cy="2571768"/>
            <a:chOff x="2214546" y="2500306"/>
            <a:chExt cx="4281906" cy="2571768"/>
          </a:xfrm>
        </p:grpSpPr>
        <p:sp>
          <p:nvSpPr>
            <p:cNvPr id="5" name="TextovéPole 4"/>
            <p:cNvSpPr txBox="1"/>
            <p:nvPr/>
          </p:nvSpPr>
          <p:spPr>
            <a:xfrm>
              <a:off x="3071802" y="2500306"/>
              <a:ext cx="58170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 smtClean="0"/>
                <a:t>α</a:t>
              </a:r>
              <a:r>
                <a:rPr lang="cs-CZ" baseline="-25000" dirty="0" smtClean="0"/>
                <a:t>1</a:t>
              </a:r>
              <a:endParaRPr lang="cs-CZ" baseline="-25000" dirty="0"/>
            </a:p>
          </p:txBody>
        </p:sp>
        <p:cxnSp>
          <p:nvCxnSpPr>
            <p:cNvPr id="7" name="Přímá spojovací čára 6"/>
            <p:cNvCxnSpPr/>
            <p:nvPr/>
          </p:nvCxnSpPr>
          <p:spPr>
            <a:xfrm>
              <a:off x="2214546" y="3792155"/>
              <a:ext cx="3074750" cy="189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Přímá spojovací čára 7"/>
            <p:cNvCxnSpPr/>
            <p:nvPr/>
          </p:nvCxnSpPr>
          <p:spPr>
            <a:xfrm rot="5400000">
              <a:off x="2474032" y="3834812"/>
              <a:ext cx="2472677" cy="1847"/>
            </a:xfrm>
            <a:prstGeom prst="line">
              <a:avLst/>
            </a:prstGeom>
            <a:ln w="12700">
              <a:solidFill>
                <a:schemeClr val="tx1"/>
              </a:solidFill>
              <a:prstDash val="lg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Přímá spojovací šipka 8"/>
            <p:cNvCxnSpPr/>
            <p:nvPr/>
          </p:nvCxnSpPr>
          <p:spPr>
            <a:xfrm rot="16200000" flipH="1">
              <a:off x="2709445" y="2791229"/>
              <a:ext cx="1006095" cy="995756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Přímá spojovací šipka 9"/>
            <p:cNvCxnSpPr/>
            <p:nvPr/>
          </p:nvCxnSpPr>
          <p:spPr>
            <a:xfrm rot="5400000" flipH="1" flipV="1">
              <a:off x="3670550" y="2758814"/>
              <a:ext cx="1088520" cy="1000132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Oblouk 10"/>
            <p:cNvSpPr/>
            <p:nvPr/>
          </p:nvSpPr>
          <p:spPr>
            <a:xfrm rot="19871039">
              <a:off x="3018770" y="2870520"/>
              <a:ext cx="713608" cy="259704"/>
            </a:xfrm>
            <a:prstGeom prst="arc">
              <a:avLst>
                <a:gd name="adj1" fmla="val 11235458"/>
                <a:gd name="adj2" fmla="val 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2" name="TextovéPole 11"/>
            <p:cNvSpPr txBox="1"/>
            <p:nvPr/>
          </p:nvSpPr>
          <p:spPr>
            <a:xfrm>
              <a:off x="4956890" y="3365832"/>
              <a:ext cx="498608" cy="4408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n</a:t>
              </a:r>
              <a:r>
                <a:rPr lang="cs-CZ" baseline="-25000" dirty="0" smtClean="0"/>
                <a:t>1</a:t>
              </a:r>
              <a:endParaRPr lang="cs-CZ" baseline="-25000" dirty="0"/>
            </a:p>
          </p:txBody>
        </p:sp>
        <p:sp>
          <p:nvSpPr>
            <p:cNvPr id="13" name="TextovéPole 12"/>
            <p:cNvSpPr txBox="1"/>
            <p:nvPr/>
          </p:nvSpPr>
          <p:spPr>
            <a:xfrm>
              <a:off x="4956890" y="3792155"/>
              <a:ext cx="498608" cy="4408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n</a:t>
              </a:r>
              <a:r>
                <a:rPr lang="cs-CZ" baseline="-25000" dirty="0" smtClean="0"/>
                <a:t>2</a:t>
              </a:r>
              <a:endParaRPr lang="cs-CZ" baseline="-25000" dirty="0"/>
            </a:p>
          </p:txBody>
        </p:sp>
        <p:sp>
          <p:nvSpPr>
            <p:cNvPr id="14" name="TextovéPole 13"/>
            <p:cNvSpPr txBox="1"/>
            <p:nvPr/>
          </p:nvSpPr>
          <p:spPr>
            <a:xfrm>
              <a:off x="5000628" y="2643182"/>
              <a:ext cx="1495824" cy="4408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n</a:t>
              </a:r>
              <a:r>
                <a:rPr lang="cs-CZ" baseline="-25000" dirty="0" smtClean="0"/>
                <a:t>1  </a:t>
              </a:r>
              <a:r>
                <a:rPr lang="cs-CZ" dirty="0" smtClean="0"/>
                <a:t>&gt; n</a:t>
              </a:r>
              <a:r>
                <a:rPr lang="cs-CZ" baseline="-25000" dirty="0" smtClean="0"/>
                <a:t>2</a:t>
              </a:r>
              <a:r>
                <a:rPr lang="cs-CZ" dirty="0" smtClean="0"/>
                <a:t> </a:t>
              </a:r>
              <a:r>
                <a:rPr lang="cs-CZ" baseline="-25000" dirty="0" smtClean="0"/>
                <a:t> </a:t>
              </a:r>
              <a:endParaRPr lang="cs-CZ" baseline="-25000" dirty="0"/>
            </a:p>
          </p:txBody>
        </p:sp>
        <p:sp>
          <p:nvSpPr>
            <p:cNvPr id="18" name="Oblouk 17"/>
            <p:cNvSpPr/>
            <p:nvPr/>
          </p:nvSpPr>
          <p:spPr>
            <a:xfrm rot="1267726">
              <a:off x="3665664" y="2834926"/>
              <a:ext cx="715528" cy="257498"/>
            </a:xfrm>
            <a:prstGeom prst="arc">
              <a:avLst>
                <a:gd name="adj1" fmla="val 11235458"/>
                <a:gd name="adj2" fmla="val 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9" name="TextovéPole 18"/>
            <p:cNvSpPr txBox="1"/>
            <p:nvPr/>
          </p:nvSpPr>
          <p:spPr>
            <a:xfrm>
              <a:off x="3929058" y="2500306"/>
              <a:ext cx="58170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 smtClean="0"/>
                <a:t>α </a:t>
              </a:r>
              <a:r>
                <a:rPr lang="cs-CZ" baseline="-25000" dirty="0" smtClean="0"/>
                <a:t>1</a:t>
              </a:r>
              <a:r>
                <a:rPr lang="cs-CZ" dirty="0" smtClean="0"/>
                <a:t>‘</a:t>
              </a:r>
              <a:endParaRPr lang="cs-CZ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/>
              <a:t>Užití totálního (úplného) odrazu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cs-CZ" b="1" dirty="0" smtClean="0"/>
              <a:t>v odrazných hranolech - </a:t>
            </a:r>
            <a:r>
              <a:rPr lang="cs-CZ" dirty="0" smtClean="0"/>
              <a:t>ke změně směru chodu světelných paprsků (rovnoramenný, pravoúhlý trojúhelník)</a:t>
            </a:r>
            <a:endParaRPr lang="cs-CZ" dirty="0"/>
          </a:p>
        </p:txBody>
      </p:sp>
      <p:sp>
        <p:nvSpPr>
          <p:cNvPr id="4" name="Rovnoramenný trojúhelník 3"/>
          <p:cNvSpPr/>
          <p:nvPr/>
        </p:nvSpPr>
        <p:spPr>
          <a:xfrm>
            <a:off x="1428728" y="3500438"/>
            <a:ext cx="1643074" cy="1643074"/>
          </a:xfrm>
          <a:prstGeom prst="triangle">
            <a:avLst>
              <a:gd name="adj" fmla="val 100000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cxnSp>
        <p:nvCxnSpPr>
          <p:cNvPr id="7" name="Přímá spojovací šipka 6"/>
          <p:cNvCxnSpPr/>
          <p:nvPr/>
        </p:nvCxnSpPr>
        <p:spPr>
          <a:xfrm rot="10800000">
            <a:off x="2285984" y="4286256"/>
            <a:ext cx="1500198" cy="1588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ovací šipka 7"/>
          <p:cNvCxnSpPr/>
          <p:nvPr/>
        </p:nvCxnSpPr>
        <p:spPr>
          <a:xfrm rot="5400000">
            <a:off x="1643836" y="4928404"/>
            <a:ext cx="1285884" cy="1588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blouk 30"/>
          <p:cNvSpPr/>
          <p:nvPr/>
        </p:nvSpPr>
        <p:spPr>
          <a:xfrm rot="16785980">
            <a:off x="2848958" y="4927245"/>
            <a:ext cx="357190" cy="428628"/>
          </a:xfrm>
          <a:prstGeom prst="arc">
            <a:avLst>
              <a:gd name="adj1" fmla="val 15781865"/>
              <a:gd name="adj2" fmla="val 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2857488" y="4786322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.</a:t>
            </a:r>
            <a:endParaRPr lang="cs-CZ" dirty="0"/>
          </a:p>
        </p:txBody>
      </p:sp>
      <p:grpSp>
        <p:nvGrpSpPr>
          <p:cNvPr id="13" name="Skupina 12"/>
          <p:cNvGrpSpPr/>
          <p:nvPr/>
        </p:nvGrpSpPr>
        <p:grpSpPr>
          <a:xfrm>
            <a:off x="4965533" y="3399011"/>
            <a:ext cx="1766707" cy="1902197"/>
            <a:chOff x="4786314" y="3399011"/>
            <a:chExt cx="1766707" cy="1902197"/>
          </a:xfrm>
        </p:grpSpPr>
        <p:grpSp>
          <p:nvGrpSpPr>
            <p:cNvPr id="12" name="Skupina 11"/>
            <p:cNvGrpSpPr/>
            <p:nvPr/>
          </p:nvGrpSpPr>
          <p:grpSpPr>
            <a:xfrm>
              <a:off x="4786314" y="3399011"/>
              <a:ext cx="1657894" cy="1902197"/>
              <a:chOff x="4786314" y="3429000"/>
              <a:chExt cx="2280120" cy="1714512"/>
            </a:xfrm>
          </p:grpSpPr>
          <p:sp>
            <p:nvSpPr>
              <p:cNvPr id="5" name="Rovnoramenný trojúhelník 4"/>
              <p:cNvSpPr/>
              <p:nvPr/>
            </p:nvSpPr>
            <p:spPr>
              <a:xfrm rot="5400000">
                <a:off x="5389760" y="3466838"/>
                <a:ext cx="1714512" cy="1638836"/>
              </a:xfrm>
              <a:prstGeom prst="triangl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/>
              </a:p>
            </p:txBody>
          </p:sp>
          <p:cxnSp>
            <p:nvCxnSpPr>
              <p:cNvPr id="19" name="Přímá spojovací šipka 18"/>
              <p:cNvCxnSpPr/>
              <p:nvPr/>
            </p:nvCxnSpPr>
            <p:spPr>
              <a:xfrm>
                <a:off x="4786314" y="3857628"/>
                <a:ext cx="1425075" cy="1588"/>
              </a:xfrm>
              <a:prstGeom prst="straightConnector1">
                <a:avLst/>
              </a:prstGeom>
              <a:ln w="2222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Přímá spojovací šipka 20"/>
              <p:cNvCxnSpPr/>
              <p:nvPr/>
            </p:nvCxnSpPr>
            <p:spPr>
              <a:xfrm rot="10800000">
                <a:off x="4786314" y="4714884"/>
                <a:ext cx="1425075" cy="1588"/>
              </a:xfrm>
              <a:prstGeom prst="straightConnector1">
                <a:avLst/>
              </a:prstGeom>
              <a:ln w="2222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Přímá spojovací šipka 23"/>
              <p:cNvCxnSpPr/>
              <p:nvPr/>
            </p:nvCxnSpPr>
            <p:spPr>
              <a:xfrm rot="5400000">
                <a:off x="5783553" y="4285464"/>
                <a:ext cx="857256" cy="1584"/>
              </a:xfrm>
              <a:prstGeom prst="straightConnector1">
                <a:avLst/>
              </a:prstGeom>
              <a:ln w="2222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" name="Oblouk 31"/>
            <p:cNvSpPr/>
            <p:nvPr/>
          </p:nvSpPr>
          <p:spPr>
            <a:xfrm rot="13304585">
              <a:off x="6181449" y="4103234"/>
              <a:ext cx="371572" cy="408936"/>
            </a:xfrm>
            <a:prstGeom prst="arc">
              <a:avLst>
                <a:gd name="adj1" fmla="val 15781865"/>
                <a:gd name="adj2" fmla="val 2152466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34" name="TextovéPole 33"/>
            <p:cNvSpPr txBox="1"/>
            <p:nvPr/>
          </p:nvSpPr>
          <p:spPr>
            <a:xfrm>
              <a:off x="6158439" y="4077072"/>
              <a:ext cx="21376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dirty="0" smtClean="0"/>
                <a:t>.</a:t>
              </a:r>
              <a:endParaRPr lang="cs-CZ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pPr>
              <a:buNone/>
            </a:pPr>
            <a:r>
              <a:rPr lang="cs-CZ" b="1" dirty="0" smtClean="0"/>
              <a:t>2) ve světlovodech </a:t>
            </a:r>
            <a:r>
              <a:rPr lang="cs-CZ" dirty="0" smtClean="0"/>
              <a:t>– střední část má větší index lomu než ostatní obvodová vrstva, nastává totální odraz na obvodové vrstvě</a:t>
            </a:r>
            <a:endParaRPr lang="cs-CZ" dirty="0"/>
          </a:p>
        </p:txBody>
      </p:sp>
      <p:grpSp>
        <p:nvGrpSpPr>
          <p:cNvPr id="30" name="Skupina 29"/>
          <p:cNvGrpSpPr/>
          <p:nvPr/>
        </p:nvGrpSpPr>
        <p:grpSpPr>
          <a:xfrm>
            <a:off x="1142976" y="2357430"/>
            <a:ext cx="5389959" cy="3306437"/>
            <a:chOff x="799247" y="2307216"/>
            <a:chExt cx="5389959" cy="3306437"/>
          </a:xfrm>
        </p:grpSpPr>
        <p:sp>
          <p:nvSpPr>
            <p:cNvPr id="8" name="Oblouk 7"/>
            <p:cNvSpPr/>
            <p:nvPr/>
          </p:nvSpPr>
          <p:spPr>
            <a:xfrm rot="2589897">
              <a:off x="799247" y="3613389"/>
              <a:ext cx="4429156" cy="2000264"/>
            </a:xfrm>
            <a:prstGeom prst="arc">
              <a:avLst>
                <a:gd name="adj1" fmla="val 11754917"/>
                <a:gd name="adj2" fmla="val 20786983"/>
              </a:avLst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9" name="Oblouk 8"/>
            <p:cNvSpPr/>
            <p:nvPr/>
          </p:nvSpPr>
          <p:spPr>
            <a:xfrm rot="2589897">
              <a:off x="883092" y="3162688"/>
              <a:ext cx="5306114" cy="2174589"/>
            </a:xfrm>
            <a:prstGeom prst="arc">
              <a:avLst>
                <a:gd name="adj1" fmla="val 11754917"/>
                <a:gd name="adj2" fmla="val 20734748"/>
              </a:avLst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0" name="Oblouk 9"/>
            <p:cNvSpPr/>
            <p:nvPr/>
          </p:nvSpPr>
          <p:spPr>
            <a:xfrm rot="2589897">
              <a:off x="846080" y="3521094"/>
              <a:ext cx="4610985" cy="2000264"/>
            </a:xfrm>
            <a:prstGeom prst="arc">
              <a:avLst>
                <a:gd name="adj1" fmla="val 11754917"/>
                <a:gd name="adj2" fmla="val 20786983"/>
              </a:avLst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1" name="Oblouk 10"/>
            <p:cNvSpPr/>
            <p:nvPr/>
          </p:nvSpPr>
          <p:spPr>
            <a:xfrm rot="2589897">
              <a:off x="830075" y="3313527"/>
              <a:ext cx="5257262" cy="2000264"/>
            </a:xfrm>
            <a:prstGeom prst="arc">
              <a:avLst>
                <a:gd name="adj1" fmla="val 11754917"/>
                <a:gd name="adj2" fmla="val 20729529"/>
              </a:avLst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grpSp>
          <p:nvGrpSpPr>
            <p:cNvPr id="25" name="Skupina 24"/>
            <p:cNvGrpSpPr/>
            <p:nvPr/>
          </p:nvGrpSpPr>
          <p:grpSpPr>
            <a:xfrm>
              <a:off x="2013282" y="2307216"/>
              <a:ext cx="3557359" cy="3299436"/>
              <a:chOff x="2013282" y="2307216"/>
              <a:chExt cx="3557359" cy="3299436"/>
            </a:xfrm>
          </p:grpSpPr>
          <p:cxnSp>
            <p:nvCxnSpPr>
              <p:cNvPr id="13" name="Přímá spojovací čára 12"/>
              <p:cNvCxnSpPr>
                <a:stCxn id="9" idx="0"/>
                <a:endCxn id="8" idx="0"/>
              </p:cNvCxnSpPr>
              <p:nvPr/>
            </p:nvCxnSpPr>
            <p:spPr>
              <a:xfrm rot="10800000" flipV="1">
                <a:off x="2013282" y="2307216"/>
                <a:ext cx="359234" cy="635827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Přímá spojovací čára 16"/>
              <p:cNvCxnSpPr>
                <a:stCxn id="8" idx="2"/>
                <a:endCxn id="9" idx="2"/>
              </p:cNvCxnSpPr>
              <p:nvPr/>
            </p:nvCxnSpPr>
            <p:spPr>
              <a:xfrm rot="5400000" flipH="1" flipV="1">
                <a:off x="5045432" y="5081444"/>
                <a:ext cx="240785" cy="809632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32" name="Přímá spojovací čára 31"/>
          <p:cNvCxnSpPr/>
          <p:nvPr/>
        </p:nvCxnSpPr>
        <p:spPr>
          <a:xfrm flipV="1">
            <a:off x="4643438" y="4214818"/>
            <a:ext cx="1285884" cy="357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Přímá spojovací čára 32"/>
          <p:cNvCxnSpPr/>
          <p:nvPr/>
        </p:nvCxnSpPr>
        <p:spPr>
          <a:xfrm rot="5400000" flipH="1" flipV="1">
            <a:off x="5469737" y="4245775"/>
            <a:ext cx="500066" cy="4381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Přímá spojovací čára 35"/>
          <p:cNvCxnSpPr/>
          <p:nvPr/>
        </p:nvCxnSpPr>
        <p:spPr>
          <a:xfrm flipV="1">
            <a:off x="5286380" y="5072074"/>
            <a:ext cx="1214446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ovéPole 37"/>
          <p:cNvSpPr txBox="1"/>
          <p:nvPr/>
        </p:nvSpPr>
        <p:spPr>
          <a:xfrm>
            <a:off x="6000760" y="3929066"/>
            <a:ext cx="498608" cy="4408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n</a:t>
            </a:r>
            <a:r>
              <a:rPr lang="cs-CZ" baseline="-25000" dirty="0" smtClean="0"/>
              <a:t>1</a:t>
            </a:r>
            <a:endParaRPr lang="cs-CZ" baseline="-25000" dirty="0"/>
          </a:p>
        </p:txBody>
      </p:sp>
      <p:sp>
        <p:nvSpPr>
          <p:cNvPr id="39" name="TextovéPole 38"/>
          <p:cNvSpPr txBox="1"/>
          <p:nvPr/>
        </p:nvSpPr>
        <p:spPr>
          <a:xfrm>
            <a:off x="6573722" y="4857760"/>
            <a:ext cx="498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n</a:t>
            </a:r>
            <a:r>
              <a:rPr lang="cs-CZ" baseline="-25000" dirty="0" smtClean="0"/>
              <a:t>2</a:t>
            </a:r>
            <a:endParaRPr lang="cs-CZ" baseline="-25000" dirty="0"/>
          </a:p>
        </p:txBody>
      </p:sp>
      <p:sp>
        <p:nvSpPr>
          <p:cNvPr id="40" name="TextovéPole 39"/>
          <p:cNvSpPr txBox="1"/>
          <p:nvPr/>
        </p:nvSpPr>
        <p:spPr>
          <a:xfrm>
            <a:off x="5500694" y="2786058"/>
            <a:ext cx="1495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n</a:t>
            </a:r>
            <a:r>
              <a:rPr lang="cs-CZ" baseline="-25000" dirty="0" smtClean="0"/>
              <a:t>1  </a:t>
            </a:r>
            <a:r>
              <a:rPr lang="cs-CZ" dirty="0" smtClean="0"/>
              <a:t>&lt; n</a:t>
            </a:r>
            <a:r>
              <a:rPr lang="cs-CZ" baseline="-25000" dirty="0" smtClean="0"/>
              <a:t>2</a:t>
            </a:r>
            <a:r>
              <a:rPr lang="cs-CZ" dirty="0" smtClean="0"/>
              <a:t> </a:t>
            </a:r>
            <a:r>
              <a:rPr lang="cs-CZ" baseline="-25000" dirty="0" smtClean="0"/>
              <a:t> </a:t>
            </a:r>
            <a:endParaRPr lang="cs-CZ" baseline="-25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/>
              <a:t>Příklad s řešením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Jaký je mezní úhel na rozhraní skla a vzduchu? Index lomu skla je 1,5.</a:t>
            </a:r>
          </a:p>
          <a:p>
            <a:endParaRPr lang="cs-CZ" dirty="0" smtClean="0"/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endParaRPr lang="cs-CZ" dirty="0" smtClean="0"/>
          </a:p>
          <a:p>
            <a:endParaRPr lang="cs-CZ" dirty="0" smtClean="0"/>
          </a:p>
        </p:txBody>
      </p:sp>
      <p:grpSp>
        <p:nvGrpSpPr>
          <p:cNvPr id="4" name="Skupina 3"/>
          <p:cNvGrpSpPr/>
          <p:nvPr/>
        </p:nvGrpSpPr>
        <p:grpSpPr>
          <a:xfrm>
            <a:off x="1071538" y="2786058"/>
            <a:ext cx="2768587" cy="2143140"/>
            <a:chOff x="2571736" y="3500438"/>
            <a:chExt cx="2886398" cy="2214578"/>
          </a:xfrm>
        </p:grpSpPr>
        <p:sp>
          <p:nvSpPr>
            <p:cNvPr id="5" name="TextovéPole 4"/>
            <p:cNvSpPr txBox="1"/>
            <p:nvPr/>
          </p:nvSpPr>
          <p:spPr>
            <a:xfrm>
              <a:off x="3357554" y="3500438"/>
              <a:ext cx="500066" cy="3816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 smtClean="0"/>
                <a:t>α</a:t>
              </a:r>
              <a:r>
                <a:rPr lang="cs-CZ" baseline="-25000" dirty="0" smtClean="0"/>
                <a:t>1</a:t>
              </a:r>
              <a:endParaRPr lang="cs-CZ" baseline="-25000" dirty="0"/>
            </a:p>
          </p:txBody>
        </p:sp>
        <p:grpSp>
          <p:nvGrpSpPr>
            <p:cNvPr id="6" name="Skupina 22"/>
            <p:cNvGrpSpPr/>
            <p:nvPr/>
          </p:nvGrpSpPr>
          <p:grpSpPr>
            <a:xfrm>
              <a:off x="2571736" y="3643314"/>
              <a:ext cx="2886398" cy="2071702"/>
              <a:chOff x="928662" y="3644108"/>
              <a:chExt cx="2886398" cy="2071702"/>
            </a:xfrm>
          </p:grpSpPr>
          <p:cxnSp>
            <p:nvCxnSpPr>
              <p:cNvPr id="7" name="Přímá spojovací čára 6"/>
              <p:cNvCxnSpPr/>
              <p:nvPr/>
            </p:nvCxnSpPr>
            <p:spPr>
              <a:xfrm>
                <a:off x="928662" y="4643446"/>
                <a:ext cx="2643206" cy="158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Přímá spojovací čára 7"/>
              <p:cNvCxnSpPr/>
              <p:nvPr/>
            </p:nvCxnSpPr>
            <p:spPr>
              <a:xfrm rot="5400000">
                <a:off x="1178695" y="4679165"/>
                <a:ext cx="2071702" cy="1588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lgDash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Přímá spojovací šipka 8"/>
              <p:cNvCxnSpPr/>
              <p:nvPr/>
            </p:nvCxnSpPr>
            <p:spPr>
              <a:xfrm rot="16200000" flipH="1">
                <a:off x="1428728" y="3857628"/>
                <a:ext cx="928694" cy="642942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Přímá spojovací šipka 9"/>
              <p:cNvCxnSpPr/>
              <p:nvPr/>
            </p:nvCxnSpPr>
            <p:spPr>
              <a:xfrm>
                <a:off x="2214546" y="4643446"/>
                <a:ext cx="1357322" cy="1588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" name="Oblouk 10"/>
              <p:cNvSpPr/>
              <p:nvPr/>
            </p:nvSpPr>
            <p:spPr>
              <a:xfrm rot="19871039">
                <a:off x="1815382" y="3892021"/>
                <a:ext cx="401560" cy="251945"/>
              </a:xfrm>
              <a:prstGeom prst="arc">
                <a:avLst>
                  <a:gd name="adj1" fmla="val 11235458"/>
                  <a:gd name="adj2" fmla="val 0"/>
                </a:avLst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cs-CZ" dirty="0"/>
              </a:p>
            </p:txBody>
          </p:sp>
          <p:sp>
            <p:nvSpPr>
              <p:cNvPr id="12" name="TextovéPole 11"/>
              <p:cNvSpPr txBox="1"/>
              <p:nvPr/>
            </p:nvSpPr>
            <p:spPr>
              <a:xfrm>
                <a:off x="3237476" y="3870328"/>
                <a:ext cx="577584" cy="6678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sklo</a:t>
                </a:r>
              </a:p>
              <a:p>
                <a:r>
                  <a:rPr lang="cs-CZ" dirty="0" smtClean="0"/>
                  <a:t>n</a:t>
                </a:r>
                <a:r>
                  <a:rPr lang="cs-CZ" baseline="-25000" dirty="0" smtClean="0"/>
                  <a:t>1</a:t>
                </a:r>
                <a:endParaRPr lang="cs-CZ" baseline="-25000" dirty="0"/>
              </a:p>
            </p:txBody>
          </p:sp>
        </p:grpSp>
      </p:grpSp>
      <p:sp>
        <p:nvSpPr>
          <p:cNvPr id="15" name="Oblouk 14"/>
          <p:cNvSpPr/>
          <p:nvPr/>
        </p:nvSpPr>
        <p:spPr>
          <a:xfrm rot="8498292">
            <a:off x="2256729" y="3876576"/>
            <a:ext cx="385170" cy="269923"/>
          </a:xfrm>
          <a:prstGeom prst="arc">
            <a:avLst>
              <a:gd name="adj1" fmla="val 11235458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2428860" y="4059800"/>
            <a:ext cx="4796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α</a:t>
            </a:r>
            <a:r>
              <a:rPr lang="cs-CZ" baseline="-25000" dirty="0" smtClean="0"/>
              <a:t>2</a:t>
            </a:r>
            <a:endParaRPr lang="cs-CZ" baseline="-25000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3286116" y="3929066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n</a:t>
            </a:r>
            <a:r>
              <a:rPr lang="cs-CZ" baseline="-25000" dirty="0" smtClean="0"/>
              <a:t>2</a:t>
            </a:r>
          </a:p>
          <a:p>
            <a:r>
              <a:rPr lang="cs-CZ" dirty="0" smtClean="0"/>
              <a:t>vzduch</a:t>
            </a:r>
            <a:endParaRPr lang="cs-CZ" dirty="0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 dirty="0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 dirty="0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 dirty="0"/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 dirty="0"/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 dirty="0"/>
          </a:p>
        </p:txBody>
      </p:sp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0" y="819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0" y="1190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0" y="1552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5" name="Rectangle 21"/>
          <p:cNvSpPr>
            <a:spLocks noChangeArrowheads="1"/>
          </p:cNvSpPr>
          <p:nvPr/>
        </p:nvSpPr>
        <p:spPr bwMode="auto">
          <a:xfrm>
            <a:off x="0" y="17430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ovéPole 13"/>
              <p:cNvSpPr txBox="1"/>
              <p:nvPr/>
            </p:nvSpPr>
            <p:spPr>
              <a:xfrm>
                <a:off x="755576" y="5048016"/>
                <a:ext cx="3287464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i="1">
                              <a:latin typeface="Cambria Math"/>
                              <a:ea typeface="Cambria Math"/>
                            </a:rPr>
                            <m:t>α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i="1">
                              <a:latin typeface="Cambria Math"/>
                              <a:ea typeface="Cambria Math"/>
                            </a:rPr>
                            <m:t>α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𝑚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</a:rPr>
                        <m:t>= ?     </m:t>
                      </m:r>
                      <m:sSub>
                        <m:sSub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𝑛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</a:rPr>
                        <m:t>=1,5</m:t>
                      </m:r>
                    </m:oMath>
                  </m:oMathPara>
                </a14:m>
                <a:endParaRPr lang="cs-CZ" b="0" i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i="1">
                              <a:latin typeface="Cambria Math"/>
                              <a:ea typeface="Cambria Math"/>
                            </a:rPr>
                            <m:t>α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</a:rPr>
                        <m:t>=90°             </m:t>
                      </m:r>
                      <m:sSub>
                        <m:sSub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𝑛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</a:rPr>
                        <m:t>=1 </m:t>
                      </m:r>
                    </m:oMath>
                  </m:oMathPara>
                </a14:m>
                <a:endParaRPr lang="cs-CZ" b="0" i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  </m:t>
                      </m:r>
                    </m:oMath>
                  </m:oMathPara>
                </a14:m>
                <a:endParaRPr lang="cs-CZ" b="0" i="1" dirty="0" smtClean="0"/>
              </a:p>
              <a:p>
                <a:endParaRPr lang="cs-CZ" b="0" dirty="0" smtClean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14" name="TextovéPole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5048016"/>
                <a:ext cx="3287464" cy="1477328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 s řešením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772816"/>
                <a:ext cx="8229600" cy="4536504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cs-CZ" i="1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cs-CZ">
                                <a:latin typeface="Cambria Math"/>
                              </a:rPr>
                              <m:t>sin</m:t>
                            </m:r>
                          </m:fName>
                          <m:e>
                            <m:sSub>
                              <m:sSubPr>
                                <m:ctrlPr>
                                  <a:rPr lang="cs-CZ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l-GR" i="1">
                                    <a:latin typeface="Cambria Math"/>
                                    <a:ea typeface="Cambria Math"/>
                                  </a:rPr>
                                  <m:t>α</m:t>
                                </m:r>
                              </m:e>
                              <m:sub>
                                <m:r>
                                  <a:rPr lang="cs-CZ" i="1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e>
                        </m:func>
                      </m:num>
                      <m:den>
                        <m:r>
                          <m:rPr>
                            <m:sty m:val="p"/>
                          </m:rPr>
                          <a:rPr lang="cs-CZ">
                            <a:latin typeface="Cambria Math"/>
                          </a:rPr>
                          <m:t>sin</m:t>
                        </m:r>
                        <m:sSub>
                          <m:sSubPr>
                            <m:ctrlPr>
                              <a:rPr lang="cs-CZ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i="1">
                                <a:latin typeface="Cambria Math"/>
                                <a:ea typeface="Cambria Math"/>
                              </a:rPr>
                              <m:t>α</m:t>
                            </m:r>
                          </m:e>
                          <m:sub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cs-CZ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i="1">
                                <a:latin typeface="Cambria Math"/>
                              </a:rPr>
                              <m:t>𝑛</m:t>
                            </m:r>
                          </m:e>
                          <m:sub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cs-CZ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i="1">
                                <a:latin typeface="Cambria Math"/>
                              </a:rPr>
                              <m:t>𝑛</m:t>
                            </m:r>
                          </m:e>
                          <m:sub>
                            <m:r>
                              <a:rPr lang="cs-CZ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cs-CZ" i="1">
                        <a:latin typeface="Cambria Math"/>
                      </a:rPr>
                      <m:t>  /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∙</m:t>
                    </m:r>
                    <m:r>
                      <a:rPr lang="cs-CZ" i="1">
                        <a:latin typeface="Cambria Math"/>
                      </a:rPr>
                      <m:t>𝑠𝑖𝑛</m:t>
                    </m:r>
                    <m:sSub>
                      <m:sSubPr>
                        <m:ctrlPr>
                          <a:rPr lang="cs-CZ" i="1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i="1">
                            <a:latin typeface="Cambria Math"/>
                            <a:ea typeface="Cambria Math"/>
                          </a:rPr>
                          <m:t>α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cs-CZ" i="1" dirty="0"/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cs-CZ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cs-CZ">
                            <a:latin typeface="Cambria Math"/>
                          </a:rPr>
                          <m:t>sin</m:t>
                        </m:r>
                      </m:fName>
                      <m:e>
                        <m:sSub>
                          <m:sSubPr>
                            <m:ctrlPr>
                              <a:rPr lang="cs-CZ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i="1">
                                <a:latin typeface="Cambria Math"/>
                                <a:ea typeface="Cambria Math"/>
                              </a:rPr>
                              <m:t>α</m:t>
                            </m:r>
                          </m:e>
                          <m:sub>
                            <m:r>
                              <a:rPr lang="cs-CZ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e>
                    </m:func>
                    <m:r>
                      <a:rPr lang="cs-CZ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cs-CZ">
                                <a:latin typeface="Cambria Math"/>
                              </a:rPr>
                              <m:t>n</m:t>
                            </m:r>
                          </m:e>
                          <m:sub>
                            <m:r>
                              <a:rPr lang="cs-CZ"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cs-CZ">
                            <a:latin typeface="Cambria Math"/>
                          </a:rPr>
                          <m:t> </m:t>
                        </m:r>
                        <m:r>
                          <a:rPr lang="cs-CZ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m:rPr>
                            <m:sty m:val="p"/>
                          </m:rPr>
                          <a:rPr lang="cs-CZ">
                            <a:latin typeface="Cambria Math"/>
                          </a:rPr>
                          <m:t>sin</m:t>
                        </m:r>
                        <m:sSub>
                          <m:sSubPr>
                            <m:ctrlPr>
                              <a:rPr lang="cs-CZ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>
                                <a:latin typeface="Cambria Math"/>
                                <a:ea typeface="Cambria Math"/>
                              </a:rPr>
                              <m:t>α</m:t>
                            </m:r>
                          </m:e>
                          <m:sub>
                            <m:r>
                              <a:rPr lang="cs-CZ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cs-CZ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cs-CZ">
                                <a:latin typeface="Cambria Math"/>
                              </a:rPr>
                              <m:t>n</m:t>
                            </m:r>
                          </m:e>
                          <m:sub>
                            <m:r>
                              <a:rPr lang="cs-CZ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cs-CZ" i="1" dirty="0"/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cs-CZ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cs-CZ">
                            <a:latin typeface="Cambria Math"/>
                          </a:rPr>
                          <m:t>sin</m:t>
                        </m:r>
                      </m:fName>
                      <m:e>
                        <m:sSub>
                          <m:sSubPr>
                            <m:ctrlPr>
                              <a:rPr lang="cs-CZ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i="1">
                                <a:latin typeface="Cambria Math"/>
                                <a:ea typeface="Cambria Math"/>
                              </a:rPr>
                              <m:t>α</m:t>
                            </m:r>
                          </m:e>
                          <m:sub>
                            <m:r>
                              <a:rPr lang="cs-CZ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e>
                    </m:func>
                    <m:r>
                      <a:rPr lang="cs-CZ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>
                            <a:latin typeface="Cambria Math"/>
                          </a:rPr>
                          <m:t>1 </m:t>
                        </m:r>
                        <m:r>
                          <a:rPr lang="cs-CZ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m:rPr>
                            <m:sty m:val="p"/>
                          </m:rPr>
                          <a:rPr lang="cs-CZ">
                            <a:latin typeface="Cambria Math"/>
                          </a:rPr>
                          <m:t>sin</m:t>
                        </m:r>
                        <m:r>
                          <a:rPr lang="cs-CZ">
                            <a:latin typeface="Cambria Math"/>
                          </a:rPr>
                          <m:t>90°</m:t>
                        </m:r>
                      </m:num>
                      <m:den>
                        <m:sSub>
                          <m:sSubPr>
                            <m:ctrlPr>
                              <a:rPr lang="cs-CZ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cs-CZ">
                                <a:latin typeface="Cambria Math"/>
                              </a:rPr>
                              <m:t>n</m:t>
                            </m:r>
                          </m:e>
                          <m:sub>
                            <m:r>
                              <a:rPr lang="cs-CZ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cs-CZ" dirty="0"/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cs-CZ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cs-CZ">
                            <a:latin typeface="Cambria Math"/>
                          </a:rPr>
                          <m:t>sin</m:t>
                        </m:r>
                      </m:fName>
                      <m:e>
                        <m:sSub>
                          <m:sSubPr>
                            <m:ctrlPr>
                              <a:rPr lang="cs-CZ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i="1">
                                <a:latin typeface="Cambria Math"/>
                                <a:ea typeface="Cambria Math"/>
                              </a:rPr>
                              <m:t>α</m:t>
                            </m:r>
                          </m:e>
                          <m:sub>
                            <m:r>
                              <a:rPr lang="cs-CZ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e>
                    </m:func>
                    <m:r>
                      <a:rPr lang="cs-CZ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1,5</m:t>
                        </m:r>
                      </m:den>
                    </m:f>
                  </m:oMath>
                </a14:m>
                <a:r>
                  <a:rPr lang="cs-CZ" i="1" dirty="0"/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i="1">
                            <a:latin typeface="Cambria Math"/>
                            <a:ea typeface="Cambria Math"/>
                          </a:rPr>
                          <m:t>α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cs-CZ" i="1">
                        <a:latin typeface="Cambria Math"/>
                      </a:rPr>
                      <m:t>=42</m:t>
                    </m:r>
                  </m:oMath>
                </a14:m>
                <a:r>
                  <a:rPr lang="cs-CZ" dirty="0"/>
                  <a:t>°</a:t>
                </a:r>
              </a:p>
              <a:p>
                <a:pPr marL="0" indent="0">
                  <a:buNone/>
                </a:pPr>
                <a:r>
                  <a:rPr lang="cs-CZ" dirty="0"/>
                  <a:t>Mezní úhel na rozhraní skla a vzduchu je 42</a:t>
                </a:r>
                <a:r>
                  <a:rPr lang="cs-CZ" dirty="0" smtClean="0"/>
                  <a:t>°.</a:t>
                </a:r>
                <a:endParaRPr lang="cs-CZ" dirty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772816"/>
                <a:ext cx="8229600" cy="4536504"/>
              </a:xfrm>
              <a:blipFill rotWithShape="1">
                <a:blip r:embed="rId2"/>
                <a:stretch>
                  <a:fillRect l="-1852" b="-26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71891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/>
              <a:t>Příklady na procvičení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1. Jaký je mezní úhel na rozhraní vody a vzduchu? Index lomu vody je 1,33.  </a:t>
            </a:r>
          </a:p>
          <a:p>
            <a:pPr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2. Ze zdroje pod hladinou vody dopadají světelné paprsky na hladinu pod úhly </a:t>
            </a:r>
          </a:p>
          <a:p>
            <a:pPr marL="0" indent="0">
              <a:buNone/>
            </a:pPr>
            <a:r>
              <a:rPr lang="cs-CZ" dirty="0" smtClean="0"/>
              <a:t>a) 45°   b) 50°  c) 55°. Ve kterých případech vystoupí paprsek nad hladinu? Ověřte výpočtem.</a:t>
            </a:r>
          </a:p>
          <a:p>
            <a:pPr>
              <a:buNone/>
            </a:pPr>
            <a:r>
              <a:rPr lang="cs-CZ" sz="2400" dirty="0" smtClean="0"/>
              <a:t>	</a:t>
            </a:r>
            <a:endParaRPr 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dirty="0" smtClean="0"/>
              <a:t>Výsledky příkladů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cs-CZ" dirty="0" smtClean="0"/>
              <a:t>48,6°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cs-CZ" dirty="0" smtClean="0"/>
              <a:t>mezní </a:t>
            </a:r>
            <a:r>
              <a:rPr lang="cs-CZ" dirty="0"/>
              <a:t>úhel </a:t>
            </a:r>
            <a:r>
              <a:rPr lang="cs-CZ" dirty="0" smtClean="0"/>
              <a:t>pro vodu </a:t>
            </a:r>
            <a:r>
              <a:rPr lang="cs-CZ" dirty="0"/>
              <a:t>je 48,6</a:t>
            </a:r>
            <a:r>
              <a:rPr lang="cs-CZ" dirty="0" smtClean="0"/>
              <a:t>°, světlo vystoupí nad hladinu pouze v případě, kdy je úhel dopadu menší než mezní úhel a to je pouze v případě </a:t>
            </a:r>
            <a:r>
              <a:rPr lang="cs-CZ" dirty="0"/>
              <a:t>a) </a:t>
            </a:r>
          </a:p>
          <a:p>
            <a:pPr marL="0" indent="0">
              <a:buNone/>
            </a:pP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40719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1397</TotalTime>
  <Words>452</Words>
  <Application>Microsoft Office PowerPoint</Application>
  <PresentationFormat>Předvádění na obrazovce (4:3)</PresentationFormat>
  <Paragraphs>68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systému Office</vt:lpstr>
      <vt:lpstr>Mezní úhel, totální odraz</vt:lpstr>
      <vt:lpstr>MEZNÍ ÚHEL</vt:lpstr>
      <vt:lpstr>TOTÁLNÍ ODRAZ</vt:lpstr>
      <vt:lpstr>Užití totálního (úplného) odrazu</vt:lpstr>
      <vt:lpstr>Prezentace aplikace PowerPoint</vt:lpstr>
      <vt:lpstr>Příklad s řešením</vt:lpstr>
      <vt:lpstr>Příklad s řešením</vt:lpstr>
      <vt:lpstr>Příklady na procvičení</vt:lpstr>
      <vt:lpstr>Výsledky příkladů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Dana Stesková</cp:lastModifiedBy>
  <cp:revision>63</cp:revision>
  <dcterms:created xsi:type="dcterms:W3CDTF">2012-06-18T15:15:37Z</dcterms:created>
  <dcterms:modified xsi:type="dcterms:W3CDTF">2013-08-27T11:37:48Z</dcterms:modified>
</cp:coreProperties>
</file>