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9" r:id="rId5"/>
    <p:sldId id="265" r:id="rId6"/>
    <p:sldId id="268" r:id="rId7"/>
    <p:sldId id="266" r:id="rId8"/>
    <p:sldId id="267" r:id="rId9"/>
    <p:sldId id="27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51" autoAdjust="0"/>
    <p:restoredTop sz="94660"/>
  </p:normalViewPr>
  <p:slideViewPr>
    <p:cSldViewPr>
      <p:cViewPr>
        <p:scale>
          <a:sx n="75" d="100"/>
          <a:sy n="75" d="100"/>
        </p:scale>
        <p:origin x="-107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Příklady na zákon lomu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Gymn</a:t>
            </a:r>
            <a:r>
              <a:rPr lang="cs-CZ" sz="2400" dirty="0" smtClean="0">
                <a:solidFill>
                  <a:schemeClr val="bg1"/>
                </a:solidFill>
              </a:rPr>
              <a:t>ázium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363828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Řešené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říklady na zákon</a:t>
                      </a:r>
                      <a:r>
                        <a:rPr lang="cs-CZ" baseline="0" dirty="0" smtClean="0"/>
                        <a:t> lomu a odrazu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Žáci si mají na řešených příkladech procvičit zákon</a:t>
                      </a:r>
                      <a:r>
                        <a:rPr lang="cs-CZ" baseline="0" dirty="0" smtClean="0"/>
                        <a:t> lomu a odrazu, tyto poznatky pak aplikují na příkladech k procvičení.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Dana Stesková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 32_ INOVACE_ 27_FSTE04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l"/>
            <a:r>
              <a:rPr lang="cs-CZ" dirty="0"/>
              <a:t>Řešený příklad </a:t>
            </a:r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Na půlválec z plexiskla dopadá světelný paprsek pod úhlem 70°   a láme se pod úhlem 38°40‘. Určete index lomu plexiskla.</a:t>
            </a:r>
            <a:endParaRPr lang="cs-CZ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11560" y="1988840"/>
                <a:ext cx="4661404" cy="4621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cs-CZ" sz="2400" b="0" i="0" smtClean="0">
                        <a:latin typeface="Cambria Math"/>
                        <a:ea typeface="Cambria Math"/>
                      </a:rPr>
                      <m:t>=70°</m:t>
                    </m:r>
                  </m:oMath>
                </a14:m>
                <a:r>
                  <a:rPr lang="cs-CZ" sz="2400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cs-CZ" sz="2400" i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  <a:ea typeface="Cambria Math"/>
                      </a:rPr>
                      <m:t>38°</m:t>
                    </m:r>
                    <m:sSup>
                      <m:sSup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40</m:t>
                        </m:r>
                      </m:e>
                      <m:sup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</m:oMath>
                </a14:m>
                <a:endParaRPr lang="cs-CZ" sz="2400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  <m:sub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cs-CZ" sz="2400" i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cs-CZ" sz="2400" dirty="0" smtClean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  <m:sub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cs-CZ" sz="2400" i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  <a:ea typeface="Cambria Math"/>
                      </a:rPr>
                      <m:t>? </m:t>
                    </m:r>
                  </m:oMath>
                </a14:m>
                <a:r>
                  <a:rPr lang="cs-CZ" sz="2400" dirty="0" smtClean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cs-CZ" sz="2400" b="0" i="0" smtClean="0">
                        <a:latin typeface="Cambria Math"/>
                        <a:ea typeface="Cambria Math"/>
                      </a:rPr>
                      <m:t>&gt;</m:t>
                    </m:r>
                    <m:sSub>
                      <m:sSubPr>
                        <m:ctrlPr>
                          <a:rPr lang="cs-CZ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400" dirty="0" smtClean="0"/>
                  <a:t> lom ke kolmici tedy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  <m:sub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400" dirty="0" smtClean="0"/>
                  <a:t> &lt;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  <m:sub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cs-CZ" sz="2400" i="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cs-CZ" sz="2400" i="0">
                                      <a:latin typeface="Cambria Math"/>
                                      <a:ea typeface="Cambria Math"/>
                                    </a:rPr>
                                    <m:t>α</m:t>
                                  </m:r>
                                </m:e>
                                <m:sub>
                                  <m:r>
                                    <a:rPr lang="cs-CZ" sz="2400" i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func>
                        </m:num>
                        <m:den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/>
                            </a:rPr>
                            <m:t>sin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cs-CZ" sz="2400" i="0">
                                  <a:latin typeface="Cambria Math"/>
                                  <a:ea typeface="Cambria Math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cs-CZ" sz="2400" i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cs-CZ" sz="2400" i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cs-CZ" sz="2400" i="0">
                                  <a:latin typeface="Cambria Math"/>
                                </a:rPr>
                                <m:t>n</m:t>
                              </m:r>
                            </m:e>
                            <m:sub>
                              <m:r>
                                <a:rPr lang="cs-CZ" sz="2400" b="0" i="0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cs-CZ" sz="2400" i="0">
                                  <a:latin typeface="Cambria Math"/>
                                </a:rPr>
                                <m:t>n</m:t>
                              </m:r>
                            </m:e>
                            <m:sub>
                              <m:r>
                                <a:rPr lang="cs-CZ" sz="2400" b="0" i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cs-CZ" sz="2400" i="0">
                          <a:latin typeface="Cambria Math"/>
                        </a:rPr>
                        <m:t>  /</m:t>
                      </m:r>
                      <m:r>
                        <a:rPr lang="cs-CZ" sz="2400" i="0"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/>
                            </a:rPr>
                            <m:t>n</m:t>
                          </m:r>
                        </m:e>
                        <m:sub>
                          <m:r>
                            <a:rPr lang="cs-CZ" sz="2400" i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/>
                            </a:rPr>
                            <m:t>n</m:t>
                          </m:r>
                        </m:e>
                        <m:sub>
                          <m:r>
                            <a:rPr lang="cs-CZ" sz="2400" i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i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cs-CZ" sz="2400" i="0">
                                  <a:latin typeface="Cambria Math"/>
                                </a:rPr>
                                <m:t>n</m:t>
                              </m:r>
                            </m:e>
                            <m:sub>
                              <m:r>
                                <a:rPr lang="cs-CZ" sz="2400" b="0" i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400" i="0">
                              <a:latin typeface="Cambria Math"/>
                            </a:rPr>
                            <m:t> </m:t>
                          </m:r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/>
                            </a:rPr>
                            <m:t>sin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cs-CZ" sz="2400" i="0">
                                  <a:latin typeface="Cambria Math"/>
                                  <a:ea typeface="Cambria Math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cs-CZ" sz="2400" b="0" i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/>
                            </a:rPr>
                            <m:t>sin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cs-CZ" sz="2400" i="0">
                                  <a:latin typeface="Cambria Math"/>
                                  <a:ea typeface="Cambria Math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cs-CZ" sz="2400" b="0" i="0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/>
                            </a:rPr>
                            <m:t>n</m:t>
                          </m:r>
                        </m:e>
                        <m:sub>
                          <m:r>
                            <a:rPr lang="cs-CZ" sz="2400" i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i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0" smtClean="0">
                              <a:latin typeface="Cambria Math"/>
                            </a:rPr>
                            <m:t>1</m:t>
                          </m:r>
                          <m:r>
                            <a:rPr lang="cs-CZ" sz="2400" i="0">
                              <a:latin typeface="Cambria Math"/>
                            </a:rPr>
                            <m:t> </m:t>
                          </m:r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/>
                            </a:rPr>
                            <m:t>sin</m:t>
                          </m:r>
                          <m:r>
                            <a:rPr lang="cs-CZ" sz="2400" b="0" i="0" smtClean="0">
                              <a:latin typeface="Cambria Math"/>
                            </a:rPr>
                            <m:t>70°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/>
                            </a:rPr>
                            <m:t>sin</m:t>
                          </m:r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38°</m:t>
                          </m:r>
                          <m:sSup>
                            <m:sSupPr>
                              <m:ctrlPr>
                                <a:rPr lang="cs-CZ" sz="2400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i="0">
                                  <a:latin typeface="Cambria Math"/>
                                  <a:ea typeface="Cambria Math"/>
                                </a:rPr>
                                <m:t>40</m:t>
                              </m:r>
                            </m:e>
                            <m:sup>
                              <m:r>
                                <a:rPr lang="cs-CZ" sz="2400" i="0">
                                  <a:latin typeface="Cambria Math"/>
                                  <a:ea typeface="Cambria Math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2400" i="0">
                              <a:latin typeface="Cambria Math"/>
                            </a:rPr>
                            <m:t>n</m:t>
                          </m:r>
                        </m:e>
                        <m:sub>
                          <m:r>
                            <a:rPr lang="cs-CZ" sz="2400" i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400" i="0">
                          <a:latin typeface="Cambria Math"/>
                        </a:rPr>
                        <m:t>=</m:t>
                      </m:r>
                      <m:r>
                        <a:rPr lang="cs-CZ" sz="2400" b="0" i="0" smtClean="0">
                          <a:latin typeface="Cambria Math"/>
                        </a:rPr>
                        <m:t>1,5</m:t>
                      </m:r>
                    </m:oMath>
                  </m:oMathPara>
                </a14:m>
                <a:endParaRPr lang="cs-CZ" sz="2400" dirty="0"/>
              </a:p>
              <a:p>
                <a:r>
                  <a:rPr lang="cs-CZ" sz="2400" dirty="0" smtClean="0"/>
                  <a:t>Index lomu plexiskla je 1,5.</a:t>
                </a:r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988840"/>
                <a:ext cx="4661404" cy="4621137"/>
              </a:xfrm>
              <a:prstGeom prst="rect">
                <a:avLst/>
              </a:prstGeom>
              <a:blipFill rotWithShape="1">
                <a:blip r:embed="rId2"/>
                <a:stretch>
                  <a:fillRect l="-1961" b="-2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Skupina 23"/>
          <p:cNvGrpSpPr/>
          <p:nvPr/>
        </p:nvGrpSpPr>
        <p:grpSpPr>
          <a:xfrm>
            <a:off x="5652120" y="2501410"/>
            <a:ext cx="2880320" cy="2411321"/>
            <a:chOff x="5940152" y="3105911"/>
            <a:chExt cx="2880320" cy="2411321"/>
          </a:xfrm>
        </p:grpSpPr>
        <p:sp>
          <p:nvSpPr>
            <p:cNvPr id="7" name="TextovéPole 6"/>
            <p:cNvSpPr txBox="1"/>
            <p:nvPr/>
          </p:nvSpPr>
          <p:spPr>
            <a:xfrm>
              <a:off x="6693896" y="3105911"/>
              <a:ext cx="479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r>
                <a:rPr lang="cs-CZ" baseline="-25000" dirty="0" smtClean="0"/>
                <a:t>1</a:t>
              </a:r>
              <a:endParaRPr lang="cs-CZ" baseline="-25000" dirty="0"/>
            </a:p>
          </p:txBody>
        </p:sp>
        <p:cxnSp>
          <p:nvCxnSpPr>
            <p:cNvPr id="9" name="Přímá spojovací čára 6"/>
            <p:cNvCxnSpPr/>
            <p:nvPr/>
          </p:nvCxnSpPr>
          <p:spPr>
            <a:xfrm>
              <a:off x="5940152" y="4211279"/>
              <a:ext cx="2535321" cy="153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ovací čára 7"/>
            <p:cNvCxnSpPr/>
            <p:nvPr/>
          </p:nvCxnSpPr>
          <p:spPr>
            <a:xfrm flipH="1">
              <a:off x="7172790" y="3244178"/>
              <a:ext cx="1524" cy="2004873"/>
            </a:xfrm>
            <a:prstGeom prst="line">
              <a:avLst/>
            </a:prstGeom>
            <a:ln w="12700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ovací šipka 8"/>
            <p:cNvCxnSpPr/>
            <p:nvPr/>
          </p:nvCxnSpPr>
          <p:spPr>
            <a:xfrm>
              <a:off x="6556852" y="3312543"/>
              <a:ext cx="616700" cy="89873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šipka 9"/>
            <p:cNvCxnSpPr/>
            <p:nvPr/>
          </p:nvCxnSpPr>
          <p:spPr>
            <a:xfrm>
              <a:off x="7173551" y="4211279"/>
              <a:ext cx="278769" cy="103777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blouk 12"/>
            <p:cNvSpPr/>
            <p:nvPr/>
          </p:nvSpPr>
          <p:spPr>
            <a:xfrm rot="19871039">
              <a:off x="6790680" y="3484094"/>
              <a:ext cx="385170" cy="243818"/>
            </a:xfrm>
            <a:prstGeom prst="arc">
              <a:avLst>
                <a:gd name="adj1" fmla="val 11235458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7824512" y="3564948"/>
              <a:ext cx="8842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vzduch</a:t>
              </a:r>
            </a:p>
            <a:p>
              <a:r>
                <a:rPr lang="cs-CZ" dirty="0" smtClean="0"/>
                <a:t>n</a:t>
              </a:r>
              <a:r>
                <a:rPr lang="cs-CZ" baseline="-25000" dirty="0" smtClean="0"/>
                <a:t>1</a:t>
              </a:r>
              <a:endParaRPr lang="cs-CZ" baseline="-25000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7824512" y="4251428"/>
              <a:ext cx="9959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plexisklo</a:t>
              </a:r>
            </a:p>
            <a:p>
              <a:r>
                <a:rPr lang="cs-CZ" dirty="0" smtClean="0"/>
                <a:t>n</a:t>
              </a:r>
              <a:r>
                <a:rPr lang="cs-CZ" baseline="-25000" dirty="0"/>
                <a:t>2</a:t>
              </a:r>
            </a:p>
          </p:txBody>
        </p:sp>
        <p:sp>
          <p:nvSpPr>
            <p:cNvPr id="22" name="Oblouk 21"/>
            <p:cNvSpPr/>
            <p:nvPr/>
          </p:nvSpPr>
          <p:spPr>
            <a:xfrm rot="8042902">
              <a:off x="7123145" y="4735558"/>
              <a:ext cx="379581" cy="354347"/>
            </a:xfrm>
            <a:prstGeom prst="arc">
              <a:avLst>
                <a:gd name="adj1" fmla="val 17389059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3" name="TextovéPole 22"/>
            <p:cNvSpPr txBox="1"/>
            <p:nvPr/>
          </p:nvSpPr>
          <p:spPr>
            <a:xfrm>
              <a:off x="7164288" y="5147900"/>
              <a:ext cx="479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r>
                <a:rPr lang="cs-CZ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Řešený příklad </a:t>
            </a:r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77451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Světlo ze zdroje světla pod hladinou dopadá na hladinu pod úhlem 35°. Pod jakým úhlem vystupuje do vzduchu? Index lomu vody je 1,33.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683568" y="3007292"/>
                <a:ext cx="4572000" cy="209288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800" i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800" i="0">
                        <a:latin typeface="Cambria Math"/>
                      </a:rPr>
                      <m:t>=</m:t>
                    </m:r>
                    <m:r>
                      <a:rPr lang="cs-CZ" sz="2800" b="0" i="0" smtClean="0">
                        <a:latin typeface="Cambria Math"/>
                      </a:rPr>
                      <m:t>35°</m:t>
                    </m:r>
                  </m:oMath>
                </a14:m>
                <a:r>
                  <a:rPr lang="cs-CZ" sz="2800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800" i="0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 sz="2800" i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800" i="0">
                        <a:latin typeface="Cambria Math"/>
                      </a:rPr>
                      <m:t>=1,</m:t>
                    </m:r>
                    <m:r>
                      <a:rPr lang="cs-CZ" sz="2800" b="0" i="0" smtClean="0">
                        <a:latin typeface="Cambria Math"/>
                      </a:rPr>
                      <m:t>33</m:t>
                    </m:r>
                  </m:oMath>
                </a14:m>
                <a:endParaRPr lang="cs-CZ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800" i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800" i="0">
                        <a:latin typeface="Cambria Math"/>
                      </a:rPr>
                      <m:t>=</m:t>
                    </m:r>
                    <m:r>
                      <a:rPr lang="cs-CZ" sz="2800" b="0" i="0" smtClean="0">
                        <a:latin typeface="Cambria Math"/>
                      </a:rPr>
                      <m:t>?</m:t>
                    </m:r>
                  </m:oMath>
                </a14:m>
                <a:r>
                  <a:rPr lang="cs-CZ" sz="2800" dirty="0" smtClean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800" i="0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 sz="2800" i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800" i="0">
                        <a:latin typeface="Cambria Math"/>
                      </a:rPr>
                      <m:t>=1</m:t>
                    </m:r>
                  </m:oMath>
                </a14:m>
                <a:endParaRPr lang="cs-CZ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800" i="0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  <m:sub>
                        <m:r>
                          <a:rPr lang="cs-CZ" sz="2800" i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cs-CZ" sz="2800" b="0" i="0" smtClean="0">
                        <a:latin typeface="Cambria Math"/>
                        <a:ea typeface="Cambria Math"/>
                      </a:rPr>
                      <m:t>&gt;</m:t>
                    </m:r>
                    <m:sSub>
                      <m:sSub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800" i="0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  <m:sub>
                        <m:r>
                          <a:rPr lang="cs-CZ" sz="2800" i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 smtClean="0"/>
                  <a:t> nastane  lom od kolmice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0"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cs-CZ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007292"/>
                <a:ext cx="4572000" cy="2092881"/>
              </a:xfrm>
              <a:prstGeom prst="rect">
                <a:avLst/>
              </a:prstGeom>
              <a:blipFill rotWithShape="1">
                <a:blip r:embed="rId2"/>
                <a:stretch>
                  <a:fillRect l="-2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Skupina 17"/>
          <p:cNvGrpSpPr/>
          <p:nvPr/>
        </p:nvGrpSpPr>
        <p:grpSpPr>
          <a:xfrm>
            <a:off x="5171205" y="2991646"/>
            <a:ext cx="3071834" cy="2143140"/>
            <a:chOff x="5327576" y="2070175"/>
            <a:chExt cx="3071834" cy="2143140"/>
          </a:xfrm>
        </p:grpSpPr>
        <p:grpSp>
          <p:nvGrpSpPr>
            <p:cNvPr id="5" name="Skupina 4"/>
            <p:cNvGrpSpPr/>
            <p:nvPr/>
          </p:nvGrpSpPr>
          <p:grpSpPr>
            <a:xfrm>
              <a:off x="5327576" y="2070175"/>
              <a:ext cx="2768587" cy="2143140"/>
              <a:chOff x="2571736" y="3500438"/>
              <a:chExt cx="2886398" cy="2214578"/>
            </a:xfrm>
          </p:grpSpPr>
          <p:sp>
            <p:nvSpPr>
              <p:cNvPr id="6" name="TextovéPole 5"/>
              <p:cNvSpPr txBox="1"/>
              <p:nvPr/>
            </p:nvSpPr>
            <p:spPr>
              <a:xfrm>
                <a:off x="3357554" y="3500438"/>
                <a:ext cx="500066" cy="381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α</a:t>
                </a:r>
                <a:r>
                  <a:rPr lang="cs-CZ" baseline="-25000" dirty="0" smtClean="0"/>
                  <a:t>1</a:t>
                </a:r>
                <a:endParaRPr lang="cs-CZ" baseline="-25000" dirty="0"/>
              </a:p>
            </p:txBody>
          </p:sp>
          <p:grpSp>
            <p:nvGrpSpPr>
              <p:cNvPr id="7" name="Skupina 22"/>
              <p:cNvGrpSpPr/>
              <p:nvPr/>
            </p:nvGrpSpPr>
            <p:grpSpPr>
              <a:xfrm>
                <a:off x="2571736" y="3643314"/>
                <a:ext cx="2886398" cy="2071702"/>
                <a:chOff x="928662" y="3644108"/>
                <a:chExt cx="2886398" cy="2071702"/>
              </a:xfrm>
            </p:grpSpPr>
            <p:cxnSp>
              <p:nvCxnSpPr>
                <p:cNvPr id="8" name="Přímá spojovací čára 6"/>
                <p:cNvCxnSpPr/>
                <p:nvPr/>
              </p:nvCxnSpPr>
              <p:spPr>
                <a:xfrm>
                  <a:off x="928662" y="4643446"/>
                  <a:ext cx="2643206" cy="158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Přímá spojovací čára 7"/>
                <p:cNvCxnSpPr/>
                <p:nvPr/>
              </p:nvCxnSpPr>
              <p:spPr>
                <a:xfrm rot="5400000">
                  <a:off x="1178695" y="4679165"/>
                  <a:ext cx="2071702" cy="158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Přímá spojovací šipka 8"/>
                <p:cNvCxnSpPr/>
                <p:nvPr/>
              </p:nvCxnSpPr>
              <p:spPr>
                <a:xfrm rot="16200000" flipH="1">
                  <a:off x="1428728" y="3857628"/>
                  <a:ext cx="928694" cy="642942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Přímá spojovací šipka 9"/>
                <p:cNvCxnSpPr/>
                <p:nvPr/>
              </p:nvCxnSpPr>
              <p:spPr>
                <a:xfrm>
                  <a:off x="2214546" y="4643446"/>
                  <a:ext cx="1022931" cy="372832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Oblouk 11"/>
                <p:cNvSpPr/>
                <p:nvPr/>
              </p:nvSpPr>
              <p:spPr>
                <a:xfrm rot="19871039">
                  <a:off x="1815382" y="3892021"/>
                  <a:ext cx="401560" cy="251945"/>
                </a:xfrm>
                <a:prstGeom prst="arc">
                  <a:avLst>
                    <a:gd name="adj1" fmla="val 11235458"/>
                    <a:gd name="adj2" fmla="val 0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13" name="TextovéPole 12"/>
                <p:cNvSpPr txBox="1"/>
                <p:nvPr/>
              </p:nvSpPr>
              <p:spPr>
                <a:xfrm>
                  <a:off x="3237476" y="4268481"/>
                  <a:ext cx="577584" cy="3816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/>
                    <a:t>n</a:t>
                  </a:r>
                  <a:r>
                    <a:rPr lang="cs-CZ" baseline="-25000" dirty="0" smtClean="0"/>
                    <a:t>1</a:t>
                  </a:r>
                  <a:endParaRPr lang="cs-CZ" baseline="-25000" dirty="0"/>
                </a:p>
              </p:txBody>
            </p:sp>
          </p:grpSp>
        </p:grpSp>
        <p:sp>
          <p:nvSpPr>
            <p:cNvPr id="14" name="Oblouk 13"/>
            <p:cNvSpPr/>
            <p:nvPr/>
          </p:nvSpPr>
          <p:spPr>
            <a:xfrm rot="7866824">
              <a:off x="6472782" y="2980084"/>
              <a:ext cx="651731" cy="592968"/>
            </a:xfrm>
            <a:prstGeom prst="arc">
              <a:avLst>
                <a:gd name="adj1" fmla="val 14664810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6811736" y="3501008"/>
              <a:ext cx="479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r>
                <a:rPr lang="cs-CZ" baseline="-25000" dirty="0" smtClean="0"/>
                <a:t>2</a:t>
              </a:r>
              <a:endParaRPr lang="cs-CZ" baseline="-25000" dirty="0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7542154" y="3357588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n</a:t>
              </a:r>
              <a:r>
                <a:rPr lang="cs-CZ" baseline="-25000" dirty="0" smtClean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676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124744"/>
                <a:ext cx="8229600" cy="5073427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cs-CZ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>
                                    <a:latin typeface="Cambria Math"/>
                                    <a:ea typeface="Cambria Math"/>
                                  </a:rPr>
                                  <m:t>α</m:t>
                                </m:r>
                              </m:e>
                              <m:sub>
                                <m:r>
                                  <a:rPr lang="cs-CZ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num>
                      <m:den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cs-CZ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b="0" i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b="0" i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cs-CZ">
                        <a:latin typeface="Cambria Math"/>
                      </a:rPr>
                      <m:t>  /</m:t>
                    </m:r>
                    <m:r>
                      <a:rPr lang="cs-CZ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sin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cs-CZ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>
                            <a:latin typeface="Cambria Math"/>
                          </a:rPr>
                          <m:t>1</m:t>
                        </m:r>
                      </m:sub>
                    </m:sSub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func>
                    <m:r>
                      <a:rPr lang="cs-CZ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>
                        <a:latin typeface="Cambria Math"/>
                      </a:rPr>
                      <m:t> </m:t>
                    </m:r>
                    <m:r>
                      <a:rPr lang="cs-CZ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sin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>
                        <a:latin typeface="Cambria Math"/>
                      </a:rPr>
                      <m:t>/</m:t>
                    </m:r>
                    <m:r>
                      <a:rPr lang="cs-CZ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>
                                <a:latin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func>
                    <m:r>
                      <a:rPr lang="cs-CZ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cs-CZ">
                            <a:latin typeface="Cambria Math"/>
                          </a:rPr>
                          <m:t>∙</m:t>
                        </m:r>
                        <m:func>
                          <m:funcPr>
                            <m:ctrlPr>
                              <a:rPr lang="cs-CZ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>
                                    <a:latin typeface="Cambria Math"/>
                                  </a:rPr>
                                  <m:t>α</m:t>
                                </m:r>
                              </m:e>
                              <m:sub>
                                <m:r>
                                  <a:rPr lang="cs-CZ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num>
                      <m:den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</m:func>
                    <m:r>
                      <a:rPr lang="cs-CZ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>
                            <a:latin typeface="Cambria Math"/>
                          </a:rPr>
                          <m:t>1,33 </m:t>
                        </m:r>
                        <m:r>
                          <a:rPr lang="cs-CZ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  <m:r>
                          <a:rPr lang="cs-CZ">
                            <a:latin typeface="Cambria Math"/>
                          </a:rPr>
                          <m:t>35°</m:t>
                        </m:r>
                      </m:num>
                      <m:den>
                        <m:r>
                          <a:rPr lang="cs-CZ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cs-CZ">
                        <a:latin typeface="Cambria Math"/>
                      </a:rPr>
                      <m:t>=50°</m:t>
                    </m:r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:r>
                  <a:rPr lang="cs-CZ" dirty="0" smtClean="0"/>
                  <a:t>Paprsek </a:t>
                </a:r>
                <a:r>
                  <a:rPr lang="cs-CZ" dirty="0"/>
                  <a:t>vystupuje pod úhlem 50°.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124744"/>
                <a:ext cx="8229600" cy="5073427"/>
              </a:xfrm>
              <a:blipFill rotWithShape="1">
                <a:blip r:embed="rId2"/>
                <a:stretch>
                  <a:fillRect l="-19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97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Řešený příklad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5995" y="1268760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Při jakém úhlu dopadu bude lomený paprsek svírat s odraženým paprskem úhel 90°? Řešte pro lom ze vzduchu do prostředí o indexu lomu 1,6.</a:t>
            </a:r>
            <a:endParaRPr lang="cs-CZ" sz="2800" dirty="0"/>
          </a:p>
        </p:txBody>
      </p:sp>
      <p:grpSp>
        <p:nvGrpSpPr>
          <p:cNvPr id="2" name="Skupina 1"/>
          <p:cNvGrpSpPr/>
          <p:nvPr/>
        </p:nvGrpSpPr>
        <p:grpSpPr>
          <a:xfrm>
            <a:off x="5325219" y="3068960"/>
            <a:ext cx="2848958" cy="2500218"/>
            <a:chOff x="5802147" y="1601904"/>
            <a:chExt cx="2848958" cy="2500218"/>
          </a:xfrm>
        </p:grpSpPr>
        <p:grpSp>
          <p:nvGrpSpPr>
            <p:cNvPr id="4" name="Skupina 3"/>
            <p:cNvGrpSpPr/>
            <p:nvPr/>
          </p:nvGrpSpPr>
          <p:grpSpPr>
            <a:xfrm>
              <a:off x="5802147" y="1601904"/>
              <a:ext cx="2848958" cy="2357454"/>
              <a:chOff x="2214546" y="2500306"/>
              <a:chExt cx="3240952" cy="2571768"/>
            </a:xfrm>
          </p:grpSpPr>
          <p:sp>
            <p:nvSpPr>
              <p:cNvPr id="5" name="TextovéPole 4"/>
              <p:cNvSpPr txBox="1"/>
              <p:nvPr/>
            </p:nvSpPr>
            <p:spPr>
              <a:xfrm>
                <a:off x="3071802" y="2500306"/>
                <a:ext cx="5817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α</a:t>
                </a:r>
                <a:r>
                  <a:rPr lang="cs-CZ" baseline="-25000" dirty="0" smtClean="0"/>
                  <a:t>1</a:t>
                </a:r>
                <a:endParaRPr lang="cs-CZ" baseline="-25000" dirty="0"/>
              </a:p>
            </p:txBody>
          </p:sp>
          <p:cxnSp>
            <p:nvCxnSpPr>
              <p:cNvPr id="6" name="Přímá spojovací čára 6"/>
              <p:cNvCxnSpPr/>
              <p:nvPr/>
            </p:nvCxnSpPr>
            <p:spPr>
              <a:xfrm>
                <a:off x="2214546" y="3792155"/>
                <a:ext cx="3074750" cy="189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Přímá spojovací čára 7"/>
              <p:cNvCxnSpPr/>
              <p:nvPr/>
            </p:nvCxnSpPr>
            <p:spPr>
              <a:xfrm rot="5400000">
                <a:off x="2474032" y="3834812"/>
                <a:ext cx="2472677" cy="1847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Přímá spojovací šipka 8"/>
              <p:cNvCxnSpPr/>
              <p:nvPr/>
            </p:nvCxnSpPr>
            <p:spPr>
              <a:xfrm rot="16200000" flipH="1">
                <a:off x="2709445" y="2791229"/>
                <a:ext cx="1006095" cy="995756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Přímá spojovací šipka 9"/>
              <p:cNvCxnSpPr/>
              <p:nvPr/>
            </p:nvCxnSpPr>
            <p:spPr>
              <a:xfrm rot="5400000" flipH="1" flipV="1">
                <a:off x="3670550" y="2758814"/>
                <a:ext cx="1088520" cy="1000132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Oblouk 9"/>
              <p:cNvSpPr/>
              <p:nvPr/>
            </p:nvSpPr>
            <p:spPr>
              <a:xfrm rot="19871039">
                <a:off x="3018770" y="2870520"/>
                <a:ext cx="713608" cy="259704"/>
              </a:xfrm>
              <a:prstGeom prst="arc">
                <a:avLst>
                  <a:gd name="adj1" fmla="val 11235458"/>
                  <a:gd name="adj2" fmla="val 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1" name="TextovéPole 10"/>
              <p:cNvSpPr txBox="1"/>
              <p:nvPr/>
            </p:nvSpPr>
            <p:spPr>
              <a:xfrm>
                <a:off x="4956890" y="3365832"/>
                <a:ext cx="498608" cy="4408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n</a:t>
                </a:r>
                <a:r>
                  <a:rPr lang="cs-CZ" baseline="-25000" dirty="0" smtClean="0"/>
                  <a:t>1</a:t>
                </a:r>
                <a:endParaRPr lang="cs-CZ" baseline="-25000" dirty="0"/>
              </a:p>
            </p:txBody>
          </p:sp>
          <p:sp>
            <p:nvSpPr>
              <p:cNvPr id="12" name="TextovéPole 11"/>
              <p:cNvSpPr txBox="1"/>
              <p:nvPr/>
            </p:nvSpPr>
            <p:spPr>
              <a:xfrm>
                <a:off x="4956890" y="3792155"/>
                <a:ext cx="498608" cy="4408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n</a:t>
                </a:r>
                <a:r>
                  <a:rPr lang="cs-CZ" baseline="-25000" dirty="0" smtClean="0"/>
                  <a:t>2</a:t>
                </a:r>
                <a:endParaRPr lang="cs-CZ" baseline="-25000" dirty="0"/>
              </a:p>
            </p:txBody>
          </p:sp>
          <p:sp>
            <p:nvSpPr>
              <p:cNvPr id="14" name="Oblouk 13"/>
              <p:cNvSpPr/>
              <p:nvPr/>
            </p:nvSpPr>
            <p:spPr>
              <a:xfrm rot="1267726">
                <a:off x="3665664" y="2834926"/>
                <a:ext cx="715528" cy="257498"/>
              </a:xfrm>
              <a:prstGeom prst="arc">
                <a:avLst>
                  <a:gd name="adj1" fmla="val 11235458"/>
                  <a:gd name="adj2" fmla="val 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5" name="TextovéPole 14"/>
              <p:cNvSpPr txBox="1"/>
              <p:nvPr/>
            </p:nvSpPr>
            <p:spPr>
              <a:xfrm>
                <a:off x="3929058" y="2500306"/>
                <a:ext cx="5817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α </a:t>
                </a:r>
                <a:r>
                  <a:rPr lang="cs-CZ" baseline="-25000" dirty="0" smtClean="0"/>
                  <a:t>1</a:t>
                </a:r>
                <a:r>
                  <a:rPr lang="cs-CZ" dirty="0" smtClean="0"/>
                  <a:t>‘</a:t>
                </a:r>
                <a:endParaRPr lang="cs-CZ" dirty="0"/>
              </a:p>
            </p:txBody>
          </p:sp>
        </p:grpSp>
        <p:cxnSp>
          <p:nvCxnSpPr>
            <p:cNvPr id="19" name="Přímá spojovací šipka 9"/>
            <p:cNvCxnSpPr/>
            <p:nvPr/>
          </p:nvCxnSpPr>
          <p:spPr>
            <a:xfrm>
              <a:off x="7120896" y="2796169"/>
              <a:ext cx="278769" cy="103777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blouk 19"/>
            <p:cNvSpPr/>
            <p:nvPr/>
          </p:nvSpPr>
          <p:spPr>
            <a:xfrm rot="8042902">
              <a:off x="7070490" y="3320448"/>
              <a:ext cx="379581" cy="354347"/>
            </a:xfrm>
            <a:prstGeom prst="arc">
              <a:avLst>
                <a:gd name="adj1" fmla="val 17389059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7111633" y="3732790"/>
              <a:ext cx="479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r>
                <a:rPr lang="cs-CZ" baseline="-25000" dirty="0"/>
                <a:t>2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délník 21"/>
              <p:cNvSpPr/>
              <p:nvPr/>
            </p:nvSpPr>
            <p:spPr>
              <a:xfrm>
                <a:off x="522040" y="2780936"/>
                <a:ext cx="8604448" cy="42293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i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4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i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400" b="0" i="0" smtClean="0">
                        <a:latin typeface="Cambria Math"/>
                      </a:rPr>
                      <m:t>′</m:t>
                    </m:r>
                  </m:oMath>
                </a14:m>
                <a:r>
                  <a:rPr lang="cs-CZ" sz="2400" dirty="0" smtClean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i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400" b="0" i="0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cs-CZ" sz="2400" b="0" i="0" smtClean="0">
                        <a:latin typeface="Cambria Math"/>
                      </a:rPr>
                      <m:t>=90° </m:t>
                    </m:r>
                  </m:oMath>
                </a14:m>
                <a:endParaRPr lang="cs-CZ" sz="24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i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400" i="0">
                        <a:latin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</a:rPr>
                      <m:t>?</m:t>
                    </m:r>
                  </m:oMath>
                </a14:m>
                <a:r>
                  <a:rPr lang="cs-CZ" sz="2400" dirty="0"/>
                  <a:t>  </a:t>
                </a:r>
                <a:r>
                  <a:rPr lang="cs-CZ" sz="2400" dirty="0" smtClean="0"/>
                  <a:t>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 sz="2400" i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400" i="0">
                        <a:latin typeface="Cambria Math"/>
                      </a:rPr>
                      <m:t>=1</m:t>
                    </m:r>
                  </m:oMath>
                </a14:m>
                <a:endParaRPr lang="cs-CZ" sz="24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i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400" i="0">
                        <a:latin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</a:rPr>
                      <m:t>90°−</m:t>
                    </m:r>
                  </m:oMath>
                </a14:m>
                <a:r>
                  <a:rPr lang="cs-CZ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400" i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400" dirty="0"/>
                  <a:t>  </a:t>
                </a:r>
                <a:r>
                  <a:rPr lang="cs-CZ" sz="2400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 sz="2400" i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400" i="0">
                        <a:latin typeface="Cambria Math"/>
                      </a:rPr>
                      <m:t>=1</m:t>
                    </m:r>
                    <m:r>
                      <a:rPr lang="cs-CZ" sz="2400" b="0" i="0" smtClean="0">
                        <a:latin typeface="Cambria Math"/>
                      </a:rPr>
                      <m:t>,6</m:t>
                    </m:r>
                  </m:oMath>
                </a14:m>
                <a:endParaRPr lang="cs-CZ" sz="2400" dirty="0" smtClean="0"/>
              </a:p>
              <a:p>
                <a:endParaRPr lang="cs-CZ" sz="24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sz="2400" i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cs-CZ" sz="2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400" i="0">
                                    <a:latin typeface="Cambria Math"/>
                                    <a:ea typeface="Cambria Math"/>
                                  </a:rPr>
                                  <m:t>α</m:t>
                                </m:r>
                              </m:e>
                              <m:sub>
                                <m:r>
                                  <a:rPr lang="cs-CZ" sz="2400" i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num>
                      <m:den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</a:rPr>
                          <m:t>sin</m:t>
                        </m:r>
                        <m:sSub>
                          <m:sSub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0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sz="2400" i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cs-CZ" sz="2400" i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400" i="0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sz="2400" b="0" i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400" i="0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sz="2400" b="0" i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400" dirty="0" smtClean="0"/>
                  <a:t> </a:t>
                </a:r>
              </a:p>
              <a:p>
                <a:endParaRPr lang="cs-CZ" sz="24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sz="2400" i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cs-CZ" sz="2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400" i="0">
                                    <a:latin typeface="Cambria Math"/>
                                  </a:rPr>
                                  <m:t>α</m:t>
                                </m:r>
                              </m:e>
                              <m:sub>
                                <m:r>
                                  <a:rPr lang="cs-CZ" sz="2400" i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num>
                      <m:den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</a:rPr>
                          <m:t>sin</m:t>
                        </m:r>
                        <m:r>
                          <a:rPr lang="cs-CZ" sz="2400" i="0">
                            <a:latin typeface="Cambria Math"/>
                          </a:rPr>
                          <m:t>(90°−</m:t>
                        </m:r>
                        <m:r>
                          <m:rPr>
                            <m:nor/>
                          </m:rPr>
                          <a:rPr lang="cs-CZ" sz="2400" dirty="0"/>
                          <m:t> </m:t>
                        </m:r>
                        <m:sSub>
                          <m:sSub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0">
                                <a:latin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sz="2400" i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cs-CZ" sz="2400" i="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cs-CZ" sz="2400" i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400" i="0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sz="2400" i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400" i="0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sz="2400" i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400" dirty="0"/>
                  <a:t> </a:t>
                </a:r>
              </a:p>
              <a:p>
                <a:endParaRPr lang="cs-CZ" dirty="0">
                  <a:latin typeface="Cambria Math"/>
                </a:endParaRPr>
              </a:p>
              <a:p>
                <a:endParaRPr lang="cs-CZ" sz="2000" dirty="0">
                  <a:latin typeface="Cambria Math"/>
                </a:endParaRPr>
              </a:p>
              <a:p>
                <a:endParaRPr lang="cs-CZ" dirty="0">
                  <a:latin typeface="Cambria Math"/>
                </a:endParaRPr>
              </a:p>
              <a:p>
                <a:endParaRPr lang="cs-CZ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2" name="Obdélník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40" y="2780936"/>
                <a:ext cx="8604448" cy="4229363"/>
              </a:xfrm>
              <a:prstGeom prst="rect">
                <a:avLst/>
              </a:prstGeom>
              <a:blipFill rotWithShape="1">
                <a:blip r:embed="rId2"/>
                <a:stretch>
                  <a:fillRect t="-115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00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cs-CZ" sz="2000" dirty="0" smtClean="0">
                    <a:solidFill>
                      <a:srgbClr val="C00000"/>
                    </a:solidFill>
                    <a:latin typeface="Cambria Math"/>
                  </a:rPr>
                  <a:t>Platí:  sin(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α</m:t>
                    </m:r>
                    <m:r>
                      <a:rPr lang="cs-CZ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el-GR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β</m:t>
                    </m:r>
                  </m:oMath>
                </a14:m>
                <a:r>
                  <a:rPr lang="cs-CZ" sz="2000" dirty="0">
                    <a:solidFill>
                      <a:srgbClr val="C00000"/>
                    </a:solidFill>
                    <a:latin typeface="Cambria Math"/>
                  </a:rPr>
                  <a:t>)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000">
                        <a:solidFill>
                          <a:srgbClr val="C00000"/>
                        </a:solidFill>
                        <a:latin typeface="Cambria Math"/>
                      </a:rPr>
                      <m:t>sin</m:t>
                    </m:r>
                    <m:r>
                      <m:rPr>
                        <m:sty m:val="p"/>
                      </m:rPr>
                      <a:rPr lang="cs-CZ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α</m:t>
                    </m:r>
                    <m:r>
                      <a:rPr lang="cs-CZ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 ∙</m:t>
                    </m:r>
                    <m:r>
                      <m:rPr>
                        <m:sty m:val="p"/>
                      </m:rPr>
                      <a:rPr lang="cs-CZ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cosβ</m:t>
                    </m:r>
                    <m:r>
                      <a:rPr lang="cs-CZ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cs-CZ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cosα</m:t>
                    </m:r>
                    <m:r>
                      <a:rPr lang="cs-CZ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 ∙</m:t>
                    </m:r>
                    <m:r>
                      <m:rPr>
                        <m:sty m:val="p"/>
                      </m:rPr>
                      <a:rPr lang="cs-CZ" sz="200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sinβ</m:t>
                    </m:r>
                  </m:oMath>
                </a14:m>
                <a:endParaRPr lang="cs-CZ" sz="2000" dirty="0" smtClean="0">
                  <a:solidFill>
                    <a:srgbClr val="C00000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cs-CZ" sz="2000" dirty="0" smtClean="0">
                    <a:solidFill>
                      <a:srgbClr val="00B050"/>
                    </a:solidFill>
                    <a:latin typeface="Cambria Math"/>
                  </a:rPr>
                  <a:t>Tedy: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000">
                        <a:solidFill>
                          <a:srgbClr val="00B050"/>
                        </a:solidFill>
                        <a:latin typeface="Cambria Math"/>
                      </a:rPr>
                      <m:t>sin</m:t>
                    </m:r>
                    <m:r>
                      <a:rPr lang="cs-CZ" sz="2000">
                        <a:solidFill>
                          <a:srgbClr val="00B050"/>
                        </a:solidFill>
                        <a:latin typeface="Cambria Math"/>
                      </a:rPr>
                      <m:t>(90°−</m:t>
                    </m:r>
                    <m:r>
                      <m:rPr>
                        <m:nor/>
                      </m:rPr>
                      <a:rPr lang="cs-CZ" sz="2000" dirty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cs-CZ" sz="20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000">
                            <a:solidFill>
                              <a:srgbClr val="00B050"/>
                            </a:solidFill>
                            <a:latin typeface="Cambria Math"/>
                          </a:rPr>
                          <m:t>α</m:t>
                        </m:r>
                      </m:e>
                      <m:sub>
                        <m:r>
                          <a:rPr lang="cs-CZ" sz="2000">
                            <a:solidFill>
                              <a:srgbClr val="00B05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000">
                        <a:solidFill>
                          <a:srgbClr val="00B05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cs-CZ" sz="2000" dirty="0">
                    <a:solidFill>
                      <a:srgbClr val="00B050"/>
                    </a:solidFill>
                    <a:latin typeface="Cambria Math"/>
                  </a:rPr>
                  <a:t>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000">
                        <a:solidFill>
                          <a:srgbClr val="00B050"/>
                        </a:solidFill>
                        <a:latin typeface="Cambria Math"/>
                      </a:rPr>
                      <m:t>sin</m:t>
                    </m:r>
                    <m: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90° ∙</m:t>
                    </m:r>
                    <m:r>
                      <m:rPr>
                        <m:sty m:val="p"/>
                      </m:rP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cos</m:t>
                    </m:r>
                    <m:sSub>
                      <m:sSubPr>
                        <m:ctrlPr>
                          <a:rPr lang="cs-CZ" sz="20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00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000">
                            <a:solidFill>
                              <a:srgbClr val="00B05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cos</m:t>
                    </m:r>
                    <m: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90° ∙</m:t>
                    </m:r>
                    <m:r>
                      <m:rPr>
                        <m:sty m:val="p"/>
                      </m:rP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sin</m:t>
                    </m:r>
                    <m:sSub>
                      <m:sSubPr>
                        <m:ctrlPr>
                          <a:rPr lang="cs-CZ" sz="20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00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000">
                            <a:solidFill>
                              <a:srgbClr val="00B05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000">
                        <a:solidFill>
                          <a:srgbClr val="00B050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cs-CZ" sz="2000" dirty="0" smtClean="0">
                  <a:solidFill>
                    <a:srgbClr val="00B050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cs-CZ" sz="2000" dirty="0" smtClean="0">
                    <a:solidFill>
                      <a:srgbClr val="00B05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cs-CZ" sz="2000">
                        <a:solidFill>
                          <a:srgbClr val="00B050"/>
                        </a:solidFill>
                        <a:latin typeface="Cambria Math"/>
                      </a:rPr>
                      <m:t>1</m:t>
                    </m:r>
                    <m: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cos</m:t>
                    </m:r>
                    <m:sSub>
                      <m:sSubPr>
                        <m:ctrlPr>
                          <a:rPr lang="cs-CZ" sz="20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00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000">
                            <a:solidFill>
                              <a:srgbClr val="00B05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−0∙</m:t>
                    </m:r>
                    <m:r>
                      <m:rPr>
                        <m:sty m:val="p"/>
                      </m:rP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sin</m:t>
                    </m:r>
                    <m:sSub>
                      <m:sSubPr>
                        <m:ctrlPr>
                          <a:rPr lang="cs-CZ" sz="20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00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000">
                            <a:solidFill>
                              <a:srgbClr val="00B05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000" dirty="0">
                    <a:solidFill>
                      <a:srgbClr val="00B050"/>
                    </a:solidFill>
                    <a:latin typeface="Cambria Math"/>
                  </a:rPr>
                  <a:t>=</a:t>
                </a:r>
                <a:r>
                  <a:rPr lang="cs-CZ" sz="2000" dirty="0">
                    <a:solidFill>
                      <a:srgbClr val="00B05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00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cos</m:t>
                    </m:r>
                    <m:sSub>
                      <m:sSubPr>
                        <m:ctrlPr>
                          <a:rPr lang="cs-CZ" sz="20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00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000">
                            <a:solidFill>
                              <a:srgbClr val="00B05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cs-CZ" sz="2000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cs-CZ" sz="2800" dirty="0" smtClean="0"/>
                  <a:t>Dosadíme</a:t>
                </a:r>
                <a:r>
                  <a:rPr lang="cs-CZ" sz="2800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sz="280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800">
                                    <a:latin typeface="Cambria Math"/>
                                    <a:ea typeface="Cambria Math"/>
                                  </a:rPr>
                                  <m:t>α</m:t>
                                </m:r>
                              </m:e>
                              <m:sub>
                                <m:r>
                                  <a:rPr lang="cs-CZ" sz="280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num>
                      <m:den>
                        <m:r>
                          <m:rPr>
                            <m:sty m:val="p"/>
                          </m:rPr>
                          <a:rPr lang="cs-CZ" sz="2800">
                            <a:latin typeface="Cambria Math"/>
                          </a:rPr>
                          <m:t>cos</m:t>
                        </m:r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sz="2800" b="0" i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cs-CZ" sz="2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800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sz="280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800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sz="280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sz="2800">
                            <a:latin typeface="Cambria Math"/>
                            <a:ea typeface="Cambria Math"/>
                          </a:rPr>
                          <m:t>tg</m:t>
                        </m:r>
                      </m:fName>
                      <m:e>
                        <m:sSub>
                          <m:sSub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sz="280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e>
                    </m:func>
                    <m:r>
                      <a:rPr lang="cs-CZ" sz="280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800">
                                <a:latin typeface="Cambria Math"/>
                                <a:ea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sz="280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800">
                                <a:latin typeface="Cambria Math"/>
                                <a:ea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sz="280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>
                    <a:ea typeface="Cambria Math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sz="2800">
                            <a:latin typeface="Cambria Math"/>
                            <a:ea typeface="Cambria Math"/>
                          </a:rPr>
                          <m:t>tg</m:t>
                        </m:r>
                      </m:fName>
                      <m:e>
                        <m:sSub>
                          <m:sSub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sz="280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e>
                    </m:func>
                    <m:r>
                      <a:rPr lang="cs-CZ" sz="280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>
                            <a:latin typeface="Cambria Math"/>
                            <a:ea typeface="Cambria Math"/>
                          </a:rPr>
                          <m:t>1,6</m:t>
                        </m:r>
                      </m:num>
                      <m:den>
                        <m:r>
                          <a:rPr lang="cs-CZ" sz="2800">
                            <a:latin typeface="Cambria Math"/>
                            <a:ea typeface="Cambria Math"/>
                          </a:rPr>
                          <m:t>1</m:t>
                        </m:r>
                      </m:den>
                    </m:f>
                  </m:oMath>
                </a14:m>
                <a:endParaRPr lang="cs-CZ" sz="280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sz="2800">
                            <a:latin typeface="Cambria Math"/>
                            <a:ea typeface="Cambria Math"/>
                          </a:rPr>
                          <m:t>tg</m:t>
                        </m:r>
                      </m:fName>
                      <m:e>
                        <m:sSub>
                          <m:sSub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sz="280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e>
                    </m:func>
                    <m:r>
                      <a:rPr lang="cs-CZ" sz="280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sz="2800">
                        <a:latin typeface="Cambria Math"/>
                        <a:ea typeface="Cambria Math"/>
                      </a:rPr>
                      <m:t>1,6</m:t>
                    </m:r>
                  </m:oMath>
                </a14:m>
                <a:endParaRPr lang="cs-CZ" sz="280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sz="280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>
                    <a:ea typeface="Cambria Math"/>
                  </a:rPr>
                  <a:t>=58</a:t>
                </a:r>
                <a:r>
                  <a:rPr lang="cs-CZ" sz="2800" dirty="0" smtClean="0">
                    <a:ea typeface="Cambria Math"/>
                  </a:rPr>
                  <a:t>°</a:t>
                </a:r>
              </a:p>
              <a:p>
                <a:pPr marL="0" indent="0">
                  <a:buNone/>
                </a:pPr>
                <a:r>
                  <a:rPr lang="cs-CZ" sz="2800" dirty="0" smtClean="0"/>
                  <a:t>Paprsek dopadá </a:t>
                </a:r>
                <a:r>
                  <a:rPr lang="cs-CZ" sz="2800" dirty="0"/>
                  <a:t>pod úhlem </a:t>
                </a:r>
                <a:r>
                  <a:rPr lang="cs-CZ" sz="2800" dirty="0" smtClean="0"/>
                  <a:t>58°.</a:t>
                </a:r>
                <a:endParaRPr lang="cs-CZ" sz="2800" dirty="0"/>
              </a:p>
              <a:p>
                <a:pPr marL="0" indent="0">
                  <a:buNone/>
                </a:pPr>
                <a:endParaRPr lang="cs-CZ" sz="2400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1556" t="-5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255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ÚLOHY NA PROCVIČENÍ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sz="2800" dirty="0" smtClean="0"/>
              <a:t>Na </a:t>
            </a:r>
            <a:r>
              <a:rPr lang="cs-CZ" sz="2800" dirty="0" smtClean="0"/>
              <a:t>půlválec plexiskla dopadá paprsek žlutého světla pod úhlem 60°. Určete úhel lomu paprsku, jestliže pro žluté světlo má plexisklo index lomu 1,485</a:t>
            </a:r>
            <a:r>
              <a:rPr lang="cs-CZ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Co </a:t>
            </a:r>
            <a:r>
              <a:rPr lang="cs-CZ" sz="2800" dirty="0" smtClean="0"/>
              <a:t>se děje s úhlem lomu světelného paprsku, když jeho úhel dopadu na rozhraní dvou průsvitných prostředí vzrůstá?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/>
              <a:t>Zmenšuje se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/>
              <a:t>Vůbec se nemění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/>
              <a:t>Také vzrůstá (přímo úměrně s úhlem dopadu)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/>
              <a:t>Vzrůstá, ale ne tolik, kolikrát úhel dopadu</a:t>
            </a:r>
          </a:p>
        </p:txBody>
      </p:sp>
    </p:spTree>
    <p:extLst>
      <p:ext uri="{BB962C8B-B14F-4D97-AF65-F5344CB8AC3E}">
        <p14:creationId xmlns:p14="http://schemas.microsoft.com/office/powerpoint/2010/main" val="427555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90465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3. Na obrázku je zároveň chod světelného paprsku skleněným hranolem. Index lomu skla pro danou vlnovou délku v tomto případě je:</a:t>
                </a:r>
                <a:endParaRPr lang="cs-CZ" dirty="0" smtClean="0">
                  <a:latin typeface="Cambria Math"/>
                </a:endParaRPr>
              </a:p>
              <a:p>
                <a:pPr marL="400050" lvl="1" indent="0">
                  <a:buNone/>
                </a:pPr>
                <a:endParaRPr lang="cs-CZ" dirty="0" smtClean="0"/>
              </a:p>
              <a:p>
                <a:pPr marL="914400" lvl="1" indent="-514350">
                  <a:buFont typeface="+mj-lt"/>
                  <a:buAutoNum type="alphaLcParenR"/>
                </a:pP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i="0">
                        <a:latin typeface="Cambria Math"/>
                      </a:rPr>
                      <m:t> </m:t>
                    </m:r>
                  </m:oMath>
                </a14:m>
                <a:endParaRPr lang="cs-CZ" dirty="0" smtClean="0"/>
              </a:p>
              <a:p>
                <a:pPr marL="914400" lvl="1" indent="-514350">
                  <a:buFont typeface="+mj-lt"/>
                  <a:buAutoNum type="alphaLcParenR"/>
                </a:pPr>
                <a:r>
                  <a:rPr lang="cs-CZ" dirty="0" smtClean="0"/>
                  <a:t>1</a:t>
                </a:r>
              </a:p>
              <a:p>
                <a:pPr marL="914400" lvl="1" indent="-514350">
                  <a:buFont typeface="+mj-lt"/>
                  <a:buAutoNum type="alphaLcParenR"/>
                </a:pPr>
                <a:r>
                  <a:rPr lang="cs-CZ" dirty="0" smtClean="0"/>
                  <a:t>1,5</a:t>
                </a:r>
              </a:p>
              <a:p>
                <a:pPr marL="914400" lvl="1" indent="-514350">
                  <a:buFont typeface="+mj-lt"/>
                  <a:buAutoNum type="alphaLcParenR"/>
                </a:pPr>
                <a:r>
                  <a:rPr lang="cs-CZ" dirty="0" smtClean="0"/>
                  <a:t>2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904656"/>
              </a:xfrm>
              <a:blipFill rotWithShape="1">
                <a:blip r:embed="rId2"/>
                <a:stretch>
                  <a:fillRect l="-1852" t="-13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Skupina 20"/>
          <p:cNvGrpSpPr/>
          <p:nvPr/>
        </p:nvGrpSpPr>
        <p:grpSpPr>
          <a:xfrm>
            <a:off x="4139952" y="1988840"/>
            <a:ext cx="3744416" cy="2808312"/>
            <a:chOff x="4139952" y="1988840"/>
            <a:chExt cx="3744416" cy="2808312"/>
          </a:xfrm>
        </p:grpSpPr>
        <p:sp>
          <p:nvSpPr>
            <p:cNvPr id="4" name="Rovnoramenný trojúhelník 3"/>
            <p:cNvSpPr/>
            <p:nvPr/>
          </p:nvSpPr>
          <p:spPr>
            <a:xfrm flipH="1" flipV="1">
              <a:off x="4139952" y="2852936"/>
              <a:ext cx="3168352" cy="1656184"/>
            </a:xfrm>
            <a:prstGeom prst="triangle">
              <a:avLst>
                <a:gd name="adj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cxnSp>
          <p:nvCxnSpPr>
            <p:cNvPr id="6" name="Přímá spojnice se šipkou 5"/>
            <p:cNvCxnSpPr/>
            <p:nvPr/>
          </p:nvCxnSpPr>
          <p:spPr>
            <a:xfrm>
              <a:off x="5508104" y="1988840"/>
              <a:ext cx="0" cy="158417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Přímá spojnice se šipkou 7"/>
            <p:cNvCxnSpPr/>
            <p:nvPr/>
          </p:nvCxnSpPr>
          <p:spPr>
            <a:xfrm>
              <a:off x="5508104" y="3573016"/>
              <a:ext cx="2376264" cy="122413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blouk 11"/>
            <p:cNvSpPr/>
            <p:nvPr/>
          </p:nvSpPr>
          <p:spPr>
            <a:xfrm>
              <a:off x="5256076" y="2600908"/>
              <a:ext cx="504056" cy="504056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3" name="Oblouk 12"/>
            <p:cNvSpPr/>
            <p:nvPr/>
          </p:nvSpPr>
          <p:spPr>
            <a:xfrm>
              <a:off x="7056276" y="2636912"/>
              <a:ext cx="504056" cy="504056"/>
            </a:xfrm>
            <a:prstGeom prst="arc">
              <a:avLst>
                <a:gd name="adj1" fmla="val 5230998"/>
                <a:gd name="adj2" fmla="val 1116327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5" name="Oblouk 14"/>
            <p:cNvSpPr/>
            <p:nvPr/>
          </p:nvSpPr>
          <p:spPr>
            <a:xfrm rot="2823333">
              <a:off x="4395827" y="2755996"/>
              <a:ext cx="504056" cy="504056"/>
            </a:xfrm>
            <a:prstGeom prst="arc">
              <a:avLst>
                <a:gd name="adj1" fmla="val 16918266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6" name="Oblouk 15"/>
            <p:cNvSpPr/>
            <p:nvPr/>
          </p:nvSpPr>
          <p:spPr>
            <a:xfrm rot="17299383">
              <a:off x="6989823" y="4197298"/>
              <a:ext cx="504056" cy="504056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7" name="TextovéPole 16"/>
            <p:cNvSpPr txBox="1"/>
            <p:nvPr/>
          </p:nvSpPr>
          <p:spPr>
            <a:xfrm>
              <a:off x="4499992" y="2823358"/>
              <a:ext cx="5683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 smtClean="0"/>
                <a:t>30°</a:t>
              </a:r>
              <a:endParaRPr lang="cs-CZ" sz="1600" dirty="0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6923369" y="3933056"/>
              <a:ext cx="5683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/>
                <a:t>6</a:t>
              </a:r>
              <a:r>
                <a:rPr lang="cs-CZ" sz="1600" dirty="0" smtClean="0"/>
                <a:t>0°</a:t>
              </a:r>
              <a:endParaRPr lang="cs-CZ" sz="1600" dirty="0"/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5508104" y="2550366"/>
              <a:ext cx="2841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 smtClean="0"/>
                <a:t>.</a:t>
              </a:r>
              <a:endParaRPr lang="cs-CZ" sz="1600" dirty="0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7065461" y="2759730"/>
              <a:ext cx="2841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 smtClean="0"/>
                <a:t>.</a:t>
              </a:r>
              <a:endParaRPr lang="cs-CZ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82814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Výsledky úloh na procvičení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35°40‘</a:t>
            </a:r>
          </a:p>
          <a:p>
            <a:pPr marL="514350" indent="-514350">
              <a:buAutoNum type="arabicPeriod"/>
            </a:pPr>
            <a:r>
              <a:rPr lang="cs-CZ" dirty="0" smtClean="0"/>
              <a:t>d)</a:t>
            </a:r>
            <a:endParaRPr lang="cs-CZ" dirty="0"/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dirty="0" smtClean="0"/>
              <a:t>d)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29" name="Skupina 28"/>
          <p:cNvGrpSpPr/>
          <p:nvPr/>
        </p:nvGrpSpPr>
        <p:grpSpPr>
          <a:xfrm>
            <a:off x="611560" y="3332811"/>
            <a:ext cx="3199737" cy="2832493"/>
            <a:chOff x="905135" y="3155524"/>
            <a:chExt cx="3199737" cy="2832493"/>
          </a:xfrm>
        </p:grpSpPr>
        <p:sp>
          <p:nvSpPr>
            <p:cNvPr id="5" name="Rovnoramenný trojúhelník 4"/>
            <p:cNvSpPr/>
            <p:nvPr/>
          </p:nvSpPr>
          <p:spPr>
            <a:xfrm flipH="1" flipV="1">
              <a:off x="905135" y="4223504"/>
              <a:ext cx="2707469" cy="1496251"/>
            </a:xfrm>
            <a:prstGeom prst="triangle">
              <a:avLst>
                <a:gd name="adj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cxnSp>
          <p:nvCxnSpPr>
            <p:cNvPr id="6" name="Přímá spojnice se šipkou 5"/>
            <p:cNvCxnSpPr/>
            <p:nvPr/>
          </p:nvCxnSpPr>
          <p:spPr>
            <a:xfrm flipH="1">
              <a:off x="2074269" y="3155524"/>
              <a:ext cx="6532" cy="1742891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Přímá spojnice se šipkou 6"/>
            <p:cNvCxnSpPr/>
            <p:nvPr/>
          </p:nvCxnSpPr>
          <p:spPr>
            <a:xfrm>
              <a:off x="2074270" y="4869160"/>
              <a:ext cx="2030602" cy="111885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blouk 7"/>
            <p:cNvSpPr/>
            <p:nvPr/>
          </p:nvSpPr>
          <p:spPr>
            <a:xfrm>
              <a:off x="1858903" y="3987285"/>
              <a:ext cx="430734" cy="472437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" name="Oblouk 8"/>
            <p:cNvSpPr/>
            <p:nvPr/>
          </p:nvSpPr>
          <p:spPr>
            <a:xfrm rot="17349744">
              <a:off x="1819954" y="4694981"/>
              <a:ext cx="466155" cy="436538"/>
            </a:xfrm>
            <a:prstGeom prst="arc">
              <a:avLst>
                <a:gd name="adj1" fmla="val 5230998"/>
                <a:gd name="adj2" fmla="val 1116327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0" name="Oblouk 9"/>
            <p:cNvSpPr/>
            <p:nvPr/>
          </p:nvSpPr>
          <p:spPr>
            <a:xfrm rot="2823333">
              <a:off x="1102939" y="4153496"/>
              <a:ext cx="472437" cy="430734"/>
            </a:xfrm>
            <a:prstGeom prst="arc">
              <a:avLst>
                <a:gd name="adj1" fmla="val 16918266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1212803" y="4195781"/>
              <a:ext cx="485692" cy="31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 smtClean="0"/>
                <a:t>30°</a:t>
              </a:r>
              <a:endParaRPr lang="cs-CZ" sz="1600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2074270" y="3939914"/>
              <a:ext cx="242846" cy="31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 smtClean="0"/>
                <a:t>.</a:t>
              </a:r>
              <a:endParaRPr lang="cs-CZ" sz="1600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2017021" y="4838383"/>
              <a:ext cx="242846" cy="31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 smtClean="0"/>
                <a:t>.</a:t>
              </a:r>
              <a:endParaRPr lang="cs-CZ" sz="1600" dirty="0"/>
            </a:p>
          </p:txBody>
        </p:sp>
        <p:cxnSp>
          <p:nvCxnSpPr>
            <p:cNvPr id="21" name="Přímá spojnice 20"/>
            <p:cNvCxnSpPr/>
            <p:nvPr/>
          </p:nvCxnSpPr>
          <p:spPr>
            <a:xfrm flipV="1">
              <a:off x="1622523" y="4354440"/>
              <a:ext cx="742992" cy="1365315"/>
            </a:xfrm>
            <a:prstGeom prst="line">
              <a:avLst/>
            </a:prstGeom>
            <a:ln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blouk 24"/>
            <p:cNvSpPr/>
            <p:nvPr/>
          </p:nvSpPr>
          <p:spPr>
            <a:xfrm rot="8944530">
              <a:off x="1924089" y="4478460"/>
              <a:ext cx="430734" cy="472437"/>
            </a:xfrm>
            <a:prstGeom prst="arc">
              <a:avLst>
                <a:gd name="adj1" fmla="val 6429333"/>
                <a:gd name="adj2" fmla="val 968016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ovéPole 25"/>
                <p:cNvSpPr txBox="1"/>
                <p:nvPr/>
              </p:nvSpPr>
              <p:spPr>
                <a:xfrm>
                  <a:off x="2195693" y="4346512"/>
                  <a:ext cx="485692" cy="3033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6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1600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sz="160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cs-CZ" sz="1600" dirty="0"/>
                </a:p>
              </p:txBody>
            </p:sp>
          </mc:Choice>
          <mc:Fallback xmlns="">
            <p:sp>
              <p:nvSpPr>
                <p:cNvPr id="26" name="TextovéPole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5693" y="4346512"/>
                  <a:ext cx="485692" cy="30335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6000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ovéPole 26"/>
                <p:cNvSpPr txBox="1"/>
                <p:nvPr/>
              </p:nvSpPr>
              <p:spPr>
                <a:xfrm>
                  <a:off x="1953032" y="5110431"/>
                  <a:ext cx="485692" cy="3033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60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1600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sz="1600" b="0" i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cs-CZ" sz="1600" dirty="0"/>
                </a:p>
              </p:txBody>
            </p:sp>
          </mc:Choice>
          <mc:Fallback xmlns="">
            <p:sp>
              <p:nvSpPr>
                <p:cNvPr id="27" name="TextovéPole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3032" y="5110431"/>
                  <a:ext cx="485692" cy="30335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000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4147107" y="2916312"/>
                <a:ext cx="2441117" cy="38497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cs-CZ" b="0" i="0" smtClean="0">
                        <a:latin typeface="Cambria Math"/>
                        <a:ea typeface="Cambria Math"/>
                      </a:rPr>
                      <m:t>=30° </m:t>
                    </m:r>
                  </m:oMath>
                </a14:m>
                <a:r>
                  <a:rPr lang="cs-CZ" dirty="0" smtClean="0"/>
                  <a:t>(úhel dopadu)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  <a:ea typeface="Cambria Math"/>
                      </a:rPr>
                      <m:t>=90°</m:t>
                    </m:r>
                  </m:oMath>
                </a14:m>
                <a:r>
                  <a:rPr lang="cs-CZ" dirty="0" smtClean="0"/>
                  <a:t> (úhel lomu)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  <m:sub>
                        <m:r>
                          <a:rPr lang="cs-CZ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  <a:ea typeface="Cambria Math"/>
                      </a:rPr>
                      <m:t>= ?</m:t>
                    </m:r>
                  </m:oMath>
                </a14:m>
                <a:r>
                  <a:rPr lang="cs-CZ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  <m:sub>
                        <m:r>
                          <a:rPr lang="cs-CZ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  <a:ea typeface="Cambria Math"/>
                      </a:rPr>
                      <m:t>=1</m:t>
                    </m:r>
                  </m:oMath>
                </a14:m>
                <a:endParaRPr lang="cs-CZ" dirty="0" smtClean="0"/>
              </a:p>
              <a:p>
                <a:endParaRPr lang="cs-CZ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cs-CZ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>
                                    <a:latin typeface="Cambria Math"/>
                                    <a:ea typeface="Cambria Math"/>
                                  </a:rPr>
                                  <m:t>α</m:t>
                                </m:r>
                              </m:e>
                              <m:sub>
                                <m:r>
                                  <a:rPr lang="cs-CZ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num>
                      <m:den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cs-CZ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dirty="0">
                    <a:latin typeface="Cambria Math"/>
                  </a:rPr>
                  <a:t> </a:t>
                </a:r>
                <a:endParaRPr lang="cs-CZ" dirty="0" smtClean="0">
                  <a:latin typeface="Cambria Math"/>
                </a:endParaRPr>
              </a:p>
              <a:p>
                <a:endParaRPr lang="cs-CZ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 b="0" i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 b="0" i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cs-CZ">
                            <a:latin typeface="Cambria Math"/>
                          </a:rPr>
                          <m:t> </m:t>
                        </m:r>
                        <m:r>
                          <a:rPr lang="cs-CZ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b="0" i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b="0" i="0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dirty="0" smtClean="0">
                    <a:latin typeface="Cambria Math"/>
                  </a:rPr>
                  <a:t> </a:t>
                </a:r>
              </a:p>
              <a:p>
                <a:endParaRPr lang="cs-CZ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  <m:r>
                          <a:rPr lang="cs-CZ" b="0" i="1" smtClean="0">
                            <a:latin typeface="Cambria Math"/>
                          </a:rPr>
                          <m:t>30°</m:t>
                        </m:r>
                      </m:den>
                    </m:f>
                  </m:oMath>
                </a14:m>
                <a:r>
                  <a:rPr lang="cs-CZ" dirty="0">
                    <a:latin typeface="Cambria Math"/>
                  </a:rPr>
                  <a:t> </a:t>
                </a:r>
              </a:p>
              <a:p>
                <a:endParaRPr lang="cs-CZ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cs-CZ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>
                        <a:latin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</a:rPr>
                      <m:t>2</m:t>
                    </m:r>
                  </m:oMath>
                </a14:m>
                <a:r>
                  <a:rPr lang="cs-CZ" dirty="0" smtClean="0">
                    <a:latin typeface="Cambria Math"/>
                  </a:rPr>
                  <a:t> </a:t>
                </a:r>
                <a:endParaRPr lang="cs-CZ" dirty="0">
                  <a:latin typeface="Cambria Math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7107" y="2916312"/>
                <a:ext cx="2441117" cy="3849708"/>
              </a:xfrm>
              <a:prstGeom prst="rect">
                <a:avLst/>
              </a:prstGeom>
              <a:blipFill rotWithShape="1">
                <a:blip r:embed="rId4"/>
                <a:stretch>
                  <a:fillRect t="-791" r="-14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288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0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942</Words>
  <Application>Microsoft Office PowerPoint</Application>
  <PresentationFormat>Předvádění na obrazovce (4:3)</PresentationFormat>
  <Paragraphs>112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Příklady na zákon lomu</vt:lpstr>
      <vt:lpstr>Řešený příklad 1</vt:lpstr>
      <vt:lpstr>Řešený příklad 2</vt:lpstr>
      <vt:lpstr>Prezentace aplikace PowerPoint</vt:lpstr>
      <vt:lpstr>Řešený příklad 3</vt:lpstr>
      <vt:lpstr>Prezentace aplikace PowerPoint</vt:lpstr>
      <vt:lpstr>ÚLOHY NA PROCVIČENÍ</vt:lpstr>
      <vt:lpstr>Prezentace aplikace PowerPoint</vt:lpstr>
      <vt:lpstr>Výsledky úloh na procvičení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Dana Stesková</cp:lastModifiedBy>
  <cp:revision>73</cp:revision>
  <dcterms:created xsi:type="dcterms:W3CDTF">2012-06-18T15:15:37Z</dcterms:created>
  <dcterms:modified xsi:type="dcterms:W3CDTF">2013-08-27T11:44:58Z</dcterms:modified>
</cp:coreProperties>
</file>