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67" r:id="rId7"/>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5674F732-FBB7-4547-8A7B-BC1F14C02261}">
          <p14:sldIdLst>
            <p14:sldId id="256"/>
            <p14:sldId id="263"/>
            <p14:sldId id="264"/>
            <p14:sldId id="265"/>
            <p14:sldId id="266"/>
            <p14:sldId id="267"/>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Střední styl 4 – zvýraznění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56" autoAdjust="0"/>
    <p:restoredTop sz="94660"/>
  </p:normalViewPr>
  <p:slideViewPr>
    <p:cSldViewPr>
      <p:cViewPr>
        <p:scale>
          <a:sx n="75" d="100"/>
          <a:sy n="75" d="100"/>
        </p:scale>
        <p:origin x="-996"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27.8.2013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39053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27.8.2013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116451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27.8.2013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149236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140BB4E-2633-4063-97C2-2670DEA63A79}" type="datetimeFigureOut">
              <a:rPr lang="cs-CZ" smtClean="0"/>
              <a:t>27.8.2013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139827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4140BB4E-2633-4063-97C2-2670DEA63A79}" type="datetimeFigureOut">
              <a:rPr lang="cs-CZ" smtClean="0"/>
              <a:t>27.8.2013</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691226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4140BB4E-2633-4063-97C2-2670DEA63A79}" type="datetimeFigureOut">
              <a:rPr lang="cs-CZ" smtClean="0"/>
              <a:t>27.8.2013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398271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4140BB4E-2633-4063-97C2-2670DEA63A79}" type="datetimeFigureOut">
              <a:rPr lang="cs-CZ" smtClean="0"/>
              <a:t>27.8.2013</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3305383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4140BB4E-2633-4063-97C2-2670DEA63A79}" type="datetimeFigureOut">
              <a:rPr lang="cs-CZ" smtClean="0"/>
              <a:t>27.8.2013</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1214908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4140BB4E-2633-4063-97C2-2670DEA63A79}" type="datetimeFigureOut">
              <a:rPr lang="cs-CZ" smtClean="0"/>
              <a:t>27.8.2013</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574318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t>27.8.2013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433613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4140BB4E-2633-4063-97C2-2670DEA63A79}" type="datetimeFigureOut">
              <a:rPr lang="cs-CZ" smtClean="0"/>
              <a:t>27.8.2013</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11385DCB-F636-4FE0-988B-4D5911413AE6}" type="slidenum">
              <a:rPr lang="cs-CZ" smtClean="0"/>
              <a:t>‹#›</a:t>
            </a:fld>
            <a:endParaRPr lang="cs-CZ"/>
          </a:p>
        </p:txBody>
      </p:sp>
    </p:spTree>
    <p:extLst>
      <p:ext uri="{BB962C8B-B14F-4D97-AF65-F5344CB8AC3E}">
        <p14:creationId xmlns:p14="http://schemas.microsoft.com/office/powerpoint/2010/main" val="2663083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0BB4E-2633-4063-97C2-2670DEA63A79}" type="datetimeFigureOut">
              <a:rPr lang="cs-CZ" smtClean="0"/>
              <a:t>27.8.2013</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385DCB-F636-4FE0-988B-4D5911413AE6}" type="slidenum">
              <a:rPr lang="cs-CZ" smtClean="0"/>
              <a:t>‹#›</a:t>
            </a:fld>
            <a:endParaRPr lang="cs-CZ"/>
          </a:p>
        </p:txBody>
      </p:sp>
    </p:spTree>
    <p:extLst>
      <p:ext uri="{BB962C8B-B14F-4D97-AF65-F5344CB8AC3E}">
        <p14:creationId xmlns:p14="http://schemas.microsoft.com/office/powerpoint/2010/main" val="381976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1772816"/>
            <a:ext cx="7772400" cy="432048"/>
          </a:xfrm>
        </p:spPr>
        <p:txBody>
          <a:bodyPr>
            <a:noAutofit/>
          </a:bodyPr>
          <a:lstStyle/>
          <a:p>
            <a:r>
              <a:rPr lang="cs-CZ" sz="3600" b="1" dirty="0" smtClean="0"/>
              <a:t>Složitější příklady na zákon lomu</a:t>
            </a:r>
            <a:endParaRPr lang="cs-CZ" sz="3600" b="1" dirty="0"/>
          </a:p>
        </p:txBody>
      </p:sp>
      <p:sp>
        <p:nvSpPr>
          <p:cNvPr id="4" name="Obdélník 3"/>
          <p:cNvSpPr/>
          <p:nvPr/>
        </p:nvSpPr>
        <p:spPr>
          <a:xfrm>
            <a:off x="0" y="6093296"/>
            <a:ext cx="9144000" cy="764704"/>
          </a:xfrm>
          <a:prstGeom prst="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5" name="TextovéPole 4"/>
          <p:cNvSpPr txBox="1"/>
          <p:nvPr/>
        </p:nvSpPr>
        <p:spPr>
          <a:xfrm>
            <a:off x="359532" y="6207695"/>
            <a:ext cx="8424936" cy="461665"/>
          </a:xfrm>
          <a:prstGeom prst="rect">
            <a:avLst/>
          </a:prstGeom>
          <a:noFill/>
        </p:spPr>
        <p:txBody>
          <a:bodyPr wrap="square" rtlCol="0">
            <a:spAutoFit/>
          </a:bodyPr>
          <a:lstStyle/>
          <a:p>
            <a:r>
              <a:rPr lang="en-US" sz="2400" dirty="0" smtClean="0">
                <a:solidFill>
                  <a:schemeClr val="bg1"/>
                </a:solidFill>
              </a:rPr>
              <a:t>Gymn</a:t>
            </a:r>
            <a:r>
              <a:rPr lang="cs-CZ" sz="2400" dirty="0" smtClean="0">
                <a:solidFill>
                  <a:schemeClr val="bg1"/>
                </a:solidFill>
              </a:rPr>
              <a:t>ázium a Jazyková škola s právem státní jazykové zkoušky Zlín</a:t>
            </a:r>
            <a:endParaRPr lang="cs-CZ" sz="2400" dirty="0">
              <a:solidFill>
                <a:schemeClr val="bg1"/>
              </a:solidFill>
            </a:endParaRPr>
          </a:p>
        </p:txBody>
      </p:sp>
      <p:cxnSp>
        <p:nvCxnSpPr>
          <p:cNvPr id="7" name="Přímá spojnice 6"/>
          <p:cNvCxnSpPr/>
          <p:nvPr/>
        </p:nvCxnSpPr>
        <p:spPr>
          <a:xfrm>
            <a:off x="727714" y="2348880"/>
            <a:ext cx="7669126" cy="0"/>
          </a:xfrm>
          <a:prstGeom prst="line">
            <a:avLst/>
          </a:prstGeom>
          <a:ln w="28575"/>
        </p:spPr>
        <p:style>
          <a:lnRef idx="1">
            <a:schemeClr val="accent1"/>
          </a:lnRef>
          <a:fillRef idx="0">
            <a:schemeClr val="accent1"/>
          </a:fillRef>
          <a:effectRef idx="0">
            <a:schemeClr val="accent1"/>
          </a:effectRef>
          <a:fontRef idx="minor">
            <a:schemeClr val="tx1"/>
          </a:fontRef>
        </p:style>
      </p:cxnSp>
      <p:graphicFrame>
        <p:nvGraphicFramePr>
          <p:cNvPr id="9" name="Tabulka 8"/>
          <p:cNvGraphicFramePr>
            <a:graphicFrameLocks noGrp="1"/>
          </p:cNvGraphicFramePr>
          <p:nvPr>
            <p:extLst>
              <p:ext uri="{D42A27DB-BD31-4B8C-83A1-F6EECF244321}">
                <p14:modId xmlns:p14="http://schemas.microsoft.com/office/powerpoint/2010/main" val="428708928"/>
              </p:ext>
            </p:extLst>
          </p:nvPr>
        </p:nvGraphicFramePr>
        <p:xfrm>
          <a:off x="729020" y="2492896"/>
          <a:ext cx="7666515" cy="3388360"/>
        </p:xfrm>
        <a:graphic>
          <a:graphicData uri="http://schemas.openxmlformats.org/drawingml/2006/table">
            <a:tbl>
              <a:tblPr firstRow="1" bandRow="1">
                <a:tableStyleId>{69CF1AB2-1976-4502-BF36-3FF5EA218861}</a:tableStyleId>
              </a:tblPr>
              <a:tblGrid>
                <a:gridCol w="2465106"/>
                <a:gridCol w="5201409"/>
              </a:tblGrid>
              <a:tr h="3600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Tematická oblast</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 Fyzika</a:t>
                      </a:r>
                      <a:endParaRPr lang="cs-CZ" dirty="0"/>
                    </a:p>
                  </a:txBody>
                  <a:tcPr/>
                </a:tc>
              </a:tr>
              <a:tr h="3543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800" b="1" kern="1200" dirty="0" smtClean="0">
                          <a:effectLst/>
                        </a:rPr>
                        <a:t>Datum vytvoření</a:t>
                      </a:r>
                      <a:endParaRPr lang="cs-CZ" b="1" dirty="0"/>
                    </a:p>
                  </a:txBody>
                  <a:tcPr/>
                </a:tc>
                <a:tc>
                  <a:txBody>
                    <a:bodyPr/>
                    <a:lstStyle/>
                    <a:p>
                      <a:r>
                        <a:rPr lang="cs-CZ" dirty="0" smtClean="0"/>
                        <a:t>13. 11. 2012</a:t>
                      </a:r>
                      <a:endParaRPr lang="cs-CZ" dirty="0"/>
                    </a:p>
                  </a:txBody>
                  <a:tcPr/>
                </a:tc>
              </a:tr>
              <a:tr h="3435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b="1" dirty="0" smtClean="0"/>
                        <a:t>Ročník </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4. ročník čtyřletého a 8. ročník osmiletého studia gymnázia</a:t>
                      </a:r>
                      <a:endParaRPr lang="cs-CZ" dirty="0"/>
                    </a:p>
                  </a:txBody>
                  <a:tcPr/>
                </a:tc>
              </a:tr>
              <a:tr h="332720">
                <a:tc>
                  <a:txBody>
                    <a:bodyPr/>
                    <a:lstStyle/>
                    <a:p>
                      <a:r>
                        <a:rPr lang="cs-CZ" b="1" dirty="0" smtClean="0"/>
                        <a:t>Stručný obsah</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Složitější příklady na zákon</a:t>
                      </a:r>
                      <a:r>
                        <a:rPr lang="cs-CZ" baseline="0" dirty="0" smtClean="0"/>
                        <a:t> lomu a odrazu s řešením</a:t>
                      </a:r>
                      <a:endParaRPr lang="cs-CZ" dirty="0"/>
                    </a:p>
                  </a:txBody>
                  <a:tcPr/>
                </a:tc>
              </a:tr>
              <a:tr h="360040">
                <a:tc>
                  <a:txBody>
                    <a:bodyPr/>
                    <a:lstStyle/>
                    <a:p>
                      <a:r>
                        <a:rPr lang="cs-CZ" sz="1800" b="1" kern="1200" dirty="0" smtClean="0">
                          <a:effectLst/>
                        </a:rPr>
                        <a:t>Způsob využití</a:t>
                      </a:r>
                      <a:endParaRPr lang="cs-CZ"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dirty="0" smtClean="0"/>
                        <a:t>Žáci si mají na řešení složitějších příkladů procvičit zákon</a:t>
                      </a:r>
                      <a:r>
                        <a:rPr lang="cs-CZ" baseline="0" dirty="0" smtClean="0"/>
                        <a:t> lomu a odrazu, tyto poznatky </a:t>
                      </a:r>
                      <a:r>
                        <a:rPr lang="cs-CZ" baseline="0" smtClean="0"/>
                        <a:t>pak aplikují </a:t>
                      </a:r>
                      <a:r>
                        <a:rPr lang="cs-CZ" baseline="0" dirty="0" smtClean="0"/>
                        <a:t>na příkladech k procvičení.</a:t>
                      </a:r>
                      <a:endParaRPr lang="cs-CZ" dirty="0"/>
                    </a:p>
                  </a:txBody>
                  <a:tcPr/>
                </a:tc>
              </a:tr>
              <a:tr h="360040">
                <a:tc>
                  <a:txBody>
                    <a:bodyPr/>
                    <a:lstStyle/>
                    <a:p>
                      <a:r>
                        <a:rPr lang="cs-CZ" sz="1800" b="1" kern="1200" dirty="0" smtClean="0">
                          <a:effectLst/>
                        </a:rPr>
                        <a:t>Autor</a:t>
                      </a:r>
                      <a:endParaRPr lang="cs-CZ" b="1" dirty="0"/>
                    </a:p>
                  </a:txBody>
                  <a:tcPr/>
                </a:tc>
                <a:tc>
                  <a:txBody>
                    <a:bodyPr/>
                    <a:lstStyle/>
                    <a:p>
                      <a:r>
                        <a:rPr lang="cs-CZ" dirty="0" smtClean="0"/>
                        <a:t>Mgr.</a:t>
                      </a:r>
                      <a:r>
                        <a:rPr lang="cs-CZ" baseline="0" dirty="0" smtClean="0"/>
                        <a:t> Dana Stesková</a:t>
                      </a:r>
                      <a:endParaRPr lang="cs-CZ" dirty="0"/>
                    </a:p>
                  </a:txBody>
                  <a:tcPr/>
                </a:tc>
              </a:tr>
              <a:tr h="370840">
                <a:tc>
                  <a:txBody>
                    <a:bodyPr/>
                    <a:lstStyle/>
                    <a:p>
                      <a:r>
                        <a:rPr lang="cs-CZ" sz="1800" b="1" kern="1200" dirty="0" smtClean="0">
                          <a:effectLst/>
                        </a:rPr>
                        <a:t>Kód</a:t>
                      </a:r>
                      <a:endParaRPr lang="cs-CZ" b="1" dirty="0"/>
                    </a:p>
                  </a:txBody>
                  <a:tcPr/>
                </a:tc>
                <a:tc>
                  <a:txBody>
                    <a:bodyPr/>
                    <a:lstStyle/>
                    <a:p>
                      <a:r>
                        <a:rPr lang="cs-CZ" sz="1800" kern="1200" dirty="0" smtClean="0">
                          <a:solidFill>
                            <a:schemeClr val="dk1"/>
                          </a:solidFill>
                          <a:effectLst/>
                          <a:latin typeface="+mn-lt"/>
                          <a:ea typeface="+mn-ea"/>
                          <a:cs typeface="+mn-cs"/>
                        </a:rPr>
                        <a:t>VY_ 32_ INOVACE_ 27_FSTE05</a:t>
                      </a:r>
                      <a:endParaRPr lang="cs-CZ" dirty="0"/>
                    </a:p>
                  </a:txBody>
                  <a:tcPr/>
                </a:tc>
              </a:tr>
            </a:tbl>
          </a:graphicData>
        </a:graphic>
      </p:graphicFrame>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0364" y="188640"/>
            <a:ext cx="7743825" cy="1438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986443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txBox="1">
            <a:spLocks/>
          </p:cNvSpPr>
          <p:nvPr/>
        </p:nvSpPr>
        <p:spPr>
          <a:xfrm>
            <a:off x="685800" y="1772816"/>
            <a:ext cx="7772400" cy="56675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cs-CZ" b="1" dirty="0"/>
          </a:p>
        </p:txBody>
      </p:sp>
      <p:sp>
        <p:nvSpPr>
          <p:cNvPr id="2" name="Nadpis 1"/>
          <p:cNvSpPr>
            <a:spLocks noGrp="1"/>
          </p:cNvSpPr>
          <p:nvPr>
            <p:ph type="title"/>
          </p:nvPr>
        </p:nvSpPr>
        <p:spPr>
          <a:xfrm>
            <a:off x="457200" y="404664"/>
            <a:ext cx="8229600" cy="1152128"/>
          </a:xfrm>
        </p:spPr>
        <p:txBody>
          <a:bodyPr>
            <a:normAutofit/>
          </a:bodyPr>
          <a:lstStyle/>
          <a:p>
            <a:r>
              <a:rPr lang="cs-CZ" dirty="0" smtClean="0"/>
              <a:t>Příklad 1</a:t>
            </a:r>
            <a:endParaRPr lang="cs-CZ" dirty="0"/>
          </a:p>
        </p:txBody>
      </p:sp>
      <p:sp>
        <p:nvSpPr>
          <p:cNvPr id="3" name="Zástupný symbol pro obsah 2"/>
          <p:cNvSpPr>
            <a:spLocks noGrp="1"/>
          </p:cNvSpPr>
          <p:nvPr>
            <p:ph idx="1"/>
          </p:nvPr>
        </p:nvSpPr>
        <p:spPr>
          <a:xfrm>
            <a:off x="457200" y="1916832"/>
            <a:ext cx="8229600" cy="4176464"/>
          </a:xfrm>
        </p:spPr>
        <p:txBody>
          <a:bodyPr/>
          <a:lstStyle/>
          <a:p>
            <a:pPr marL="0" indent="0">
              <a:buNone/>
            </a:pPr>
            <a:r>
              <a:rPr lang="cs-CZ" dirty="0" smtClean="0"/>
              <a:t>Na dně nádoby naplněné vodou do výšky 10 cm je umístěn bodový zdroj světla. Na hladině vody plove kruhová neprůhledná deska, jejíž střed je nad zdrojem světla. Jaký nejmenší poloměr musí mít deska, aby z vody nad hladinu nevycházelo žádné světlo? Index lomu vody je 1,33. </a:t>
            </a:r>
            <a:endParaRPr lang="cs-CZ" dirty="0"/>
          </a:p>
        </p:txBody>
      </p:sp>
    </p:spTree>
    <p:extLst>
      <p:ext uri="{BB962C8B-B14F-4D97-AF65-F5344CB8AC3E}">
        <p14:creationId xmlns:p14="http://schemas.microsoft.com/office/powerpoint/2010/main" val="1263291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ovéPole 3"/>
              <p:cNvSpPr txBox="1"/>
              <p:nvPr/>
            </p:nvSpPr>
            <p:spPr>
              <a:xfrm>
                <a:off x="395536" y="620688"/>
                <a:ext cx="3528392" cy="6006324"/>
              </a:xfrm>
              <a:prstGeom prst="rect">
                <a:avLst/>
              </a:prstGeom>
              <a:noFill/>
            </p:spPr>
            <p:txBody>
              <a:bodyPr wrap="square" rtlCol="0">
                <a:spAutoFit/>
              </a:bodyPr>
              <a:lstStyle/>
              <a:p>
                <a14:m>
                  <m:oMath xmlns:m="http://schemas.openxmlformats.org/officeDocument/2006/math">
                    <m:sSub>
                      <m:sSubPr>
                        <m:ctrlPr>
                          <a:rPr lang="cs-CZ" i="1" smtClean="0">
                            <a:latin typeface="Cambria Math"/>
                            <a:ea typeface="Cambria Math"/>
                          </a:rPr>
                        </m:ctrlPr>
                      </m:sSubPr>
                      <m:e>
                        <m:r>
                          <m:rPr>
                            <m:sty m:val="p"/>
                          </m:rPr>
                          <a:rPr lang="cs-CZ" i="0">
                            <a:latin typeface="Cambria Math"/>
                            <a:ea typeface="Cambria Math"/>
                          </a:rPr>
                          <m:t>α</m:t>
                        </m:r>
                      </m:e>
                      <m:sub>
                        <m:r>
                          <a:rPr lang="cs-CZ" b="0" i="0" smtClean="0">
                            <a:latin typeface="Cambria Math"/>
                            <a:ea typeface="Cambria Math"/>
                          </a:rPr>
                          <m:t>1</m:t>
                        </m:r>
                      </m:sub>
                    </m:sSub>
                    <m:r>
                      <a:rPr lang="cs-CZ" b="0" i="0" smtClean="0">
                        <a:latin typeface="Cambria Math"/>
                        <a:ea typeface="Cambria Math"/>
                      </a:rPr>
                      <m:t>=?</m:t>
                    </m:r>
                  </m:oMath>
                </a14:m>
                <a:r>
                  <a:rPr lang="cs-CZ" dirty="0" smtClean="0"/>
                  <a:t>        </a:t>
                </a:r>
                <a14:m>
                  <m:oMath xmlns:m="http://schemas.openxmlformats.org/officeDocument/2006/math">
                    <m:sSub>
                      <m:sSubPr>
                        <m:ctrlPr>
                          <a:rPr lang="cs-CZ" i="1" dirty="0" smtClean="0">
                            <a:latin typeface="Cambria Math"/>
                          </a:rPr>
                        </m:ctrlPr>
                      </m:sSubPr>
                      <m:e>
                        <m:r>
                          <m:rPr>
                            <m:sty m:val="p"/>
                          </m:rPr>
                          <a:rPr lang="cs-CZ" b="0" i="0" dirty="0" smtClean="0">
                            <a:latin typeface="Cambria Math"/>
                          </a:rPr>
                          <m:t>n</m:t>
                        </m:r>
                      </m:e>
                      <m:sub>
                        <m:r>
                          <a:rPr lang="cs-CZ" b="0" i="0" dirty="0" smtClean="0">
                            <a:latin typeface="Cambria Math"/>
                          </a:rPr>
                          <m:t>1</m:t>
                        </m:r>
                      </m:sub>
                    </m:sSub>
                    <m:r>
                      <a:rPr lang="cs-CZ" b="0" i="0" dirty="0" smtClean="0">
                        <a:latin typeface="Cambria Math"/>
                      </a:rPr>
                      <m:t>=1,33</m:t>
                    </m:r>
                  </m:oMath>
                </a14:m>
                <a:endParaRPr lang="cs-CZ" b="0" dirty="0" smtClean="0"/>
              </a:p>
              <a:p>
                <a14:m>
                  <m:oMath xmlns:m="http://schemas.openxmlformats.org/officeDocument/2006/math">
                    <m:sSub>
                      <m:sSubPr>
                        <m:ctrlPr>
                          <a:rPr lang="cs-CZ" i="1">
                            <a:latin typeface="Cambria Math"/>
                            <a:ea typeface="Cambria Math"/>
                          </a:rPr>
                        </m:ctrlPr>
                      </m:sSubPr>
                      <m:e>
                        <m:r>
                          <m:rPr>
                            <m:sty m:val="p"/>
                          </m:rPr>
                          <a:rPr lang="cs-CZ" i="0">
                            <a:latin typeface="Cambria Math"/>
                            <a:ea typeface="Cambria Math"/>
                          </a:rPr>
                          <m:t>α</m:t>
                        </m:r>
                      </m:e>
                      <m:sub>
                        <m:r>
                          <a:rPr lang="cs-CZ" b="0" i="0" smtClean="0">
                            <a:latin typeface="Cambria Math"/>
                            <a:ea typeface="Cambria Math"/>
                          </a:rPr>
                          <m:t>2</m:t>
                        </m:r>
                      </m:sub>
                    </m:sSub>
                    <m:r>
                      <a:rPr lang="cs-CZ" i="0">
                        <a:latin typeface="Cambria Math"/>
                        <a:ea typeface="Cambria Math"/>
                      </a:rPr>
                      <m:t>=</m:t>
                    </m:r>
                    <m:r>
                      <a:rPr lang="cs-CZ" b="0" i="0" smtClean="0">
                        <a:latin typeface="Cambria Math"/>
                        <a:ea typeface="Cambria Math"/>
                      </a:rPr>
                      <m:t>90°</m:t>
                    </m:r>
                  </m:oMath>
                </a14:m>
                <a:r>
                  <a:rPr lang="cs-CZ" dirty="0"/>
                  <a:t>   </a:t>
                </a:r>
                <a14:m>
                  <m:oMath xmlns:m="http://schemas.openxmlformats.org/officeDocument/2006/math">
                    <m:sSub>
                      <m:sSubPr>
                        <m:ctrlPr>
                          <a:rPr lang="cs-CZ" i="1" dirty="0">
                            <a:latin typeface="Cambria Math"/>
                          </a:rPr>
                        </m:ctrlPr>
                      </m:sSubPr>
                      <m:e>
                        <m:r>
                          <m:rPr>
                            <m:sty m:val="p"/>
                          </m:rPr>
                          <a:rPr lang="cs-CZ" i="0" dirty="0">
                            <a:latin typeface="Cambria Math"/>
                          </a:rPr>
                          <m:t>n</m:t>
                        </m:r>
                      </m:e>
                      <m:sub>
                        <m:r>
                          <a:rPr lang="cs-CZ" b="0" i="0" dirty="0" smtClean="0">
                            <a:latin typeface="Cambria Math"/>
                          </a:rPr>
                          <m:t>2</m:t>
                        </m:r>
                      </m:sub>
                    </m:sSub>
                    <m:r>
                      <a:rPr lang="cs-CZ" i="0" dirty="0">
                        <a:latin typeface="Cambria Math"/>
                      </a:rPr>
                      <m:t>=1</m:t>
                    </m:r>
                  </m:oMath>
                </a14:m>
                <a:endParaRPr lang="cs-CZ" dirty="0" smtClean="0"/>
              </a:p>
              <a:p>
                <a14:m>
                  <m:oMath xmlns:m="http://schemas.openxmlformats.org/officeDocument/2006/math">
                    <m:r>
                      <m:rPr>
                        <m:sty m:val="p"/>
                      </m:rPr>
                      <a:rPr lang="cs-CZ" b="0" i="0" smtClean="0">
                        <a:latin typeface="Cambria Math"/>
                        <a:ea typeface="Cambria Math"/>
                      </a:rPr>
                      <m:t>h</m:t>
                    </m:r>
                    <m:r>
                      <a:rPr lang="cs-CZ" i="0">
                        <a:latin typeface="Cambria Math"/>
                        <a:ea typeface="Cambria Math"/>
                      </a:rPr>
                      <m:t>=</m:t>
                    </m:r>
                    <m:r>
                      <a:rPr lang="cs-CZ" b="0" i="0" smtClean="0">
                        <a:latin typeface="Cambria Math"/>
                        <a:ea typeface="Cambria Math"/>
                      </a:rPr>
                      <m:t>10</m:t>
                    </m:r>
                    <m:r>
                      <m:rPr>
                        <m:sty m:val="p"/>
                      </m:rPr>
                      <a:rPr lang="cs-CZ" b="0" i="0" smtClean="0">
                        <a:latin typeface="Cambria Math"/>
                        <a:ea typeface="Cambria Math"/>
                      </a:rPr>
                      <m:t>cm</m:t>
                    </m:r>
                    <m:r>
                      <a:rPr lang="cs-CZ" b="0" i="0" smtClean="0">
                        <a:latin typeface="Cambria Math"/>
                        <a:ea typeface="Cambria Math"/>
                      </a:rPr>
                      <m:t>=0,1</m:t>
                    </m:r>
                    <m:r>
                      <m:rPr>
                        <m:sty m:val="p"/>
                      </m:rPr>
                      <a:rPr lang="cs-CZ" b="0" i="0" smtClean="0">
                        <a:latin typeface="Cambria Math"/>
                        <a:ea typeface="Cambria Math"/>
                      </a:rPr>
                      <m:t>m</m:t>
                    </m:r>
                  </m:oMath>
                </a14:m>
                <a:r>
                  <a:rPr lang="cs-CZ" dirty="0" smtClean="0"/>
                  <a:t>     </a:t>
                </a:r>
                <a14:m>
                  <m:oMath xmlns:m="http://schemas.openxmlformats.org/officeDocument/2006/math">
                    <m:r>
                      <m:rPr>
                        <m:sty m:val="p"/>
                      </m:rPr>
                      <a:rPr lang="cs-CZ" b="0" i="0" smtClean="0">
                        <a:latin typeface="Cambria Math"/>
                        <a:ea typeface="Cambria Math"/>
                      </a:rPr>
                      <m:t>r</m:t>
                    </m:r>
                    <m:r>
                      <a:rPr lang="cs-CZ" i="0">
                        <a:latin typeface="Cambria Math"/>
                        <a:ea typeface="Cambria Math"/>
                      </a:rPr>
                      <m:t>=?</m:t>
                    </m:r>
                  </m:oMath>
                </a14:m>
                <a:endParaRPr lang="cs-CZ" dirty="0" smtClean="0"/>
              </a:p>
              <a:p>
                <a:endParaRPr lang="cs-CZ" dirty="0" smtClean="0"/>
              </a:p>
              <a:p>
                <a:endParaRPr lang="cs-CZ" dirty="0"/>
              </a:p>
              <a:p>
                <a:endParaRPr lang="cs-CZ" dirty="0"/>
              </a:p>
              <a:p>
                <a:r>
                  <a:rPr lang="cs-CZ" dirty="0" smtClean="0"/>
                  <a:t>Určíme mezní úhel </a:t>
                </a:r>
                <a14:m>
                  <m:oMath xmlns:m="http://schemas.openxmlformats.org/officeDocument/2006/math">
                    <m:sSub>
                      <m:sSubPr>
                        <m:ctrlPr>
                          <a:rPr lang="cs-CZ" i="1">
                            <a:latin typeface="Cambria Math"/>
                            <a:ea typeface="Cambria Math"/>
                          </a:rPr>
                        </m:ctrlPr>
                      </m:sSubPr>
                      <m:e>
                        <m:r>
                          <m:rPr>
                            <m:sty m:val="p"/>
                          </m:rPr>
                          <a:rPr lang="cs-CZ" i="0">
                            <a:latin typeface="Cambria Math"/>
                            <a:ea typeface="Cambria Math"/>
                          </a:rPr>
                          <m:t>α</m:t>
                        </m:r>
                      </m:e>
                      <m:sub>
                        <m:r>
                          <a:rPr lang="cs-CZ" i="0">
                            <a:latin typeface="Cambria Math"/>
                            <a:ea typeface="Cambria Math"/>
                          </a:rPr>
                          <m:t>1</m:t>
                        </m:r>
                      </m:sub>
                    </m:sSub>
                  </m:oMath>
                </a14:m>
                <a:r>
                  <a:rPr lang="cs-CZ" dirty="0" smtClean="0"/>
                  <a:t>:</a:t>
                </a:r>
              </a:p>
              <a:p>
                <a14:m>
                  <m:oMath xmlns:m="http://schemas.openxmlformats.org/officeDocument/2006/math">
                    <m:f>
                      <m:fPr>
                        <m:ctrlPr>
                          <a:rPr lang="cs-CZ" sz="2000" i="1">
                            <a:latin typeface="Cambria Math"/>
                          </a:rPr>
                        </m:ctrlPr>
                      </m:fPr>
                      <m:num>
                        <m:func>
                          <m:funcPr>
                            <m:ctrlPr>
                              <a:rPr lang="cs-CZ" sz="2000" i="1">
                                <a:latin typeface="Cambria Math"/>
                              </a:rPr>
                            </m:ctrlPr>
                          </m:funcPr>
                          <m:fName>
                            <m:r>
                              <m:rPr>
                                <m:sty m:val="p"/>
                              </m:rPr>
                              <a:rPr lang="cs-CZ" sz="2000" i="0">
                                <a:latin typeface="Cambria Math"/>
                              </a:rPr>
                              <m:t>sin</m:t>
                            </m:r>
                          </m:fName>
                          <m:e>
                            <m:sSub>
                              <m:sSubPr>
                                <m:ctrlPr>
                                  <a:rPr lang="cs-CZ" sz="2000" i="1">
                                    <a:latin typeface="Cambria Math"/>
                                  </a:rPr>
                                </m:ctrlPr>
                              </m:sSubPr>
                              <m:e>
                                <m:r>
                                  <m:rPr>
                                    <m:sty m:val="p"/>
                                  </m:rPr>
                                  <a:rPr lang="el-GR" sz="2000" i="0">
                                    <a:latin typeface="Cambria Math"/>
                                    <a:ea typeface="Cambria Math"/>
                                  </a:rPr>
                                  <m:t>α</m:t>
                                </m:r>
                              </m:e>
                              <m:sub>
                                <m:r>
                                  <a:rPr lang="cs-CZ" sz="2000" i="0">
                                    <a:latin typeface="Cambria Math"/>
                                  </a:rPr>
                                  <m:t>1</m:t>
                                </m:r>
                              </m:sub>
                            </m:sSub>
                          </m:e>
                        </m:func>
                      </m:num>
                      <m:den>
                        <m:r>
                          <m:rPr>
                            <m:sty m:val="p"/>
                          </m:rPr>
                          <a:rPr lang="cs-CZ" sz="2000" i="0">
                            <a:latin typeface="Cambria Math"/>
                          </a:rPr>
                          <m:t>sin</m:t>
                        </m:r>
                        <m:sSub>
                          <m:sSubPr>
                            <m:ctrlPr>
                              <a:rPr lang="cs-CZ" sz="2000" i="1">
                                <a:latin typeface="Cambria Math"/>
                              </a:rPr>
                            </m:ctrlPr>
                          </m:sSubPr>
                          <m:e>
                            <m:r>
                              <m:rPr>
                                <m:sty m:val="p"/>
                              </m:rPr>
                              <a:rPr lang="el-GR" sz="2000" i="0">
                                <a:latin typeface="Cambria Math"/>
                                <a:ea typeface="Cambria Math"/>
                              </a:rPr>
                              <m:t>α</m:t>
                            </m:r>
                          </m:e>
                          <m:sub>
                            <m:r>
                              <a:rPr lang="cs-CZ" sz="2000" i="0">
                                <a:latin typeface="Cambria Math"/>
                              </a:rPr>
                              <m:t>2</m:t>
                            </m:r>
                          </m:sub>
                        </m:sSub>
                      </m:den>
                    </m:f>
                    <m:r>
                      <a:rPr lang="cs-CZ" sz="2000" i="0">
                        <a:latin typeface="Cambria Math"/>
                      </a:rPr>
                      <m:t>= </m:t>
                    </m:r>
                    <m:f>
                      <m:fPr>
                        <m:ctrlPr>
                          <a:rPr lang="cs-CZ" sz="2000" i="1">
                            <a:latin typeface="Cambria Math"/>
                          </a:rPr>
                        </m:ctrlPr>
                      </m:fPr>
                      <m:num>
                        <m:sSub>
                          <m:sSubPr>
                            <m:ctrlPr>
                              <a:rPr lang="cs-CZ" sz="2000" i="1">
                                <a:latin typeface="Cambria Math"/>
                              </a:rPr>
                            </m:ctrlPr>
                          </m:sSubPr>
                          <m:e>
                            <m:r>
                              <m:rPr>
                                <m:sty m:val="p"/>
                              </m:rPr>
                              <a:rPr lang="cs-CZ" sz="2000" i="0">
                                <a:latin typeface="Cambria Math"/>
                              </a:rPr>
                              <m:t>n</m:t>
                            </m:r>
                          </m:e>
                          <m:sub>
                            <m:r>
                              <a:rPr lang="cs-CZ" sz="2000" i="0">
                                <a:latin typeface="Cambria Math"/>
                              </a:rPr>
                              <m:t>2</m:t>
                            </m:r>
                          </m:sub>
                        </m:sSub>
                      </m:num>
                      <m:den>
                        <m:sSub>
                          <m:sSubPr>
                            <m:ctrlPr>
                              <a:rPr lang="cs-CZ" sz="2000" i="1">
                                <a:latin typeface="Cambria Math"/>
                              </a:rPr>
                            </m:ctrlPr>
                          </m:sSubPr>
                          <m:e>
                            <m:r>
                              <m:rPr>
                                <m:sty m:val="p"/>
                              </m:rPr>
                              <a:rPr lang="cs-CZ" sz="2000" i="0">
                                <a:latin typeface="Cambria Math"/>
                              </a:rPr>
                              <m:t>n</m:t>
                            </m:r>
                          </m:e>
                          <m:sub>
                            <m:r>
                              <a:rPr lang="cs-CZ" sz="2000" i="0">
                                <a:latin typeface="Cambria Math"/>
                              </a:rPr>
                              <m:t>1</m:t>
                            </m:r>
                          </m:sub>
                        </m:sSub>
                      </m:den>
                    </m:f>
                    <m:r>
                      <a:rPr lang="cs-CZ" sz="2000" i="0">
                        <a:latin typeface="Cambria Math"/>
                      </a:rPr>
                      <m:t>  /</m:t>
                    </m:r>
                    <m:r>
                      <a:rPr lang="cs-CZ" sz="2000" i="0">
                        <a:latin typeface="Cambria Math"/>
                        <a:ea typeface="Cambria Math"/>
                      </a:rPr>
                      <m:t>∙</m:t>
                    </m:r>
                    <m:r>
                      <m:rPr>
                        <m:sty m:val="p"/>
                      </m:rPr>
                      <a:rPr lang="cs-CZ" sz="2000" i="0">
                        <a:latin typeface="Cambria Math"/>
                      </a:rPr>
                      <m:t>sin</m:t>
                    </m:r>
                    <m:sSub>
                      <m:sSubPr>
                        <m:ctrlPr>
                          <a:rPr lang="cs-CZ" sz="2000" i="1">
                            <a:latin typeface="Cambria Math"/>
                          </a:rPr>
                        </m:ctrlPr>
                      </m:sSubPr>
                      <m:e>
                        <m:r>
                          <m:rPr>
                            <m:sty m:val="p"/>
                          </m:rPr>
                          <a:rPr lang="el-GR" sz="2000" i="0">
                            <a:latin typeface="Cambria Math"/>
                            <a:ea typeface="Cambria Math"/>
                          </a:rPr>
                          <m:t>α</m:t>
                        </m:r>
                      </m:e>
                      <m:sub>
                        <m:r>
                          <a:rPr lang="cs-CZ" sz="2000" i="0">
                            <a:latin typeface="Cambria Math"/>
                          </a:rPr>
                          <m:t>2</m:t>
                        </m:r>
                      </m:sub>
                    </m:sSub>
                  </m:oMath>
                </a14:m>
                <a:r>
                  <a:rPr lang="cs-CZ" sz="2000" dirty="0" smtClean="0">
                    <a:latin typeface="Cambria Math"/>
                  </a:rPr>
                  <a:t> </a:t>
                </a:r>
              </a:p>
              <a:p>
                <a:endParaRPr lang="cs-CZ" sz="2000" dirty="0">
                  <a:latin typeface="Cambria Math"/>
                </a:endParaRPr>
              </a:p>
              <a:p>
                <a14:m>
                  <m:oMath xmlns:m="http://schemas.openxmlformats.org/officeDocument/2006/math">
                    <m:func>
                      <m:funcPr>
                        <m:ctrlPr>
                          <a:rPr lang="cs-CZ" sz="2000" i="1">
                            <a:latin typeface="Cambria Math"/>
                          </a:rPr>
                        </m:ctrlPr>
                      </m:funcPr>
                      <m:fName>
                        <m:r>
                          <m:rPr>
                            <m:sty m:val="p"/>
                          </m:rPr>
                          <a:rPr lang="cs-CZ" sz="2000" i="0">
                            <a:latin typeface="Cambria Math"/>
                          </a:rPr>
                          <m:t>sin</m:t>
                        </m:r>
                      </m:fName>
                      <m:e>
                        <m:sSub>
                          <m:sSubPr>
                            <m:ctrlPr>
                              <a:rPr lang="cs-CZ" sz="2000" i="1">
                                <a:latin typeface="Cambria Math"/>
                              </a:rPr>
                            </m:ctrlPr>
                          </m:sSubPr>
                          <m:e>
                            <m:r>
                              <m:rPr>
                                <m:sty m:val="p"/>
                              </m:rPr>
                              <a:rPr lang="el-GR" sz="2000" i="0">
                                <a:latin typeface="Cambria Math"/>
                                <a:ea typeface="Cambria Math"/>
                              </a:rPr>
                              <m:t>α</m:t>
                            </m:r>
                          </m:e>
                          <m:sub>
                            <m:r>
                              <a:rPr lang="cs-CZ" sz="2000" i="0">
                                <a:latin typeface="Cambria Math"/>
                              </a:rPr>
                              <m:t>1</m:t>
                            </m:r>
                          </m:sub>
                        </m:sSub>
                      </m:e>
                    </m:func>
                    <m:r>
                      <a:rPr lang="cs-CZ" sz="2000" i="0">
                        <a:latin typeface="Cambria Math"/>
                      </a:rPr>
                      <m:t>= </m:t>
                    </m:r>
                    <m:f>
                      <m:fPr>
                        <m:ctrlPr>
                          <a:rPr lang="cs-CZ" sz="2000" i="1">
                            <a:latin typeface="Cambria Math"/>
                          </a:rPr>
                        </m:ctrlPr>
                      </m:fPr>
                      <m:num>
                        <m:sSub>
                          <m:sSubPr>
                            <m:ctrlPr>
                              <a:rPr lang="cs-CZ" sz="2000" i="1">
                                <a:latin typeface="Cambria Math"/>
                              </a:rPr>
                            </m:ctrlPr>
                          </m:sSubPr>
                          <m:e>
                            <m:r>
                              <m:rPr>
                                <m:sty m:val="p"/>
                              </m:rPr>
                              <a:rPr lang="cs-CZ" sz="2000" i="0">
                                <a:latin typeface="Cambria Math"/>
                              </a:rPr>
                              <m:t>n</m:t>
                            </m:r>
                          </m:e>
                          <m:sub>
                            <m:r>
                              <a:rPr lang="cs-CZ" sz="2000" i="0">
                                <a:latin typeface="Cambria Math"/>
                              </a:rPr>
                              <m:t>2</m:t>
                            </m:r>
                          </m:sub>
                        </m:sSub>
                        <m:r>
                          <a:rPr lang="cs-CZ" sz="2000" i="0">
                            <a:latin typeface="Cambria Math"/>
                          </a:rPr>
                          <m:t> </m:t>
                        </m:r>
                        <m:r>
                          <a:rPr lang="cs-CZ" sz="2000" i="0">
                            <a:latin typeface="Cambria Math"/>
                            <a:ea typeface="Cambria Math"/>
                          </a:rPr>
                          <m:t>∙</m:t>
                        </m:r>
                        <m:r>
                          <m:rPr>
                            <m:sty m:val="p"/>
                          </m:rPr>
                          <a:rPr lang="cs-CZ" sz="2000" i="0">
                            <a:latin typeface="Cambria Math"/>
                          </a:rPr>
                          <m:t>sin</m:t>
                        </m:r>
                        <m:sSub>
                          <m:sSubPr>
                            <m:ctrlPr>
                              <a:rPr lang="cs-CZ" sz="2000" i="1">
                                <a:latin typeface="Cambria Math"/>
                              </a:rPr>
                            </m:ctrlPr>
                          </m:sSubPr>
                          <m:e>
                            <m:r>
                              <m:rPr>
                                <m:sty m:val="p"/>
                              </m:rPr>
                              <a:rPr lang="el-GR" sz="2000" i="0">
                                <a:latin typeface="Cambria Math"/>
                                <a:ea typeface="Cambria Math"/>
                              </a:rPr>
                              <m:t>α</m:t>
                            </m:r>
                          </m:e>
                          <m:sub>
                            <m:r>
                              <a:rPr lang="cs-CZ" sz="2000" i="0">
                                <a:latin typeface="Cambria Math"/>
                              </a:rPr>
                              <m:t>2</m:t>
                            </m:r>
                          </m:sub>
                        </m:sSub>
                      </m:num>
                      <m:den>
                        <m:sSub>
                          <m:sSubPr>
                            <m:ctrlPr>
                              <a:rPr lang="cs-CZ" sz="2000" i="1">
                                <a:latin typeface="Cambria Math"/>
                              </a:rPr>
                            </m:ctrlPr>
                          </m:sSubPr>
                          <m:e>
                            <m:r>
                              <m:rPr>
                                <m:sty m:val="p"/>
                              </m:rPr>
                              <a:rPr lang="cs-CZ" sz="2000" i="0">
                                <a:latin typeface="Cambria Math"/>
                              </a:rPr>
                              <m:t>n</m:t>
                            </m:r>
                          </m:e>
                          <m:sub>
                            <m:r>
                              <a:rPr lang="cs-CZ" sz="2000" i="0">
                                <a:latin typeface="Cambria Math"/>
                              </a:rPr>
                              <m:t>1</m:t>
                            </m:r>
                          </m:sub>
                        </m:sSub>
                      </m:den>
                    </m:f>
                  </m:oMath>
                </a14:m>
                <a:r>
                  <a:rPr lang="cs-CZ" sz="2000" dirty="0" smtClean="0">
                    <a:latin typeface="Cambria Math"/>
                  </a:rPr>
                  <a:t> </a:t>
                </a:r>
              </a:p>
              <a:p>
                <a:endParaRPr lang="cs-CZ" sz="2000" dirty="0">
                  <a:latin typeface="Cambria Math"/>
                </a:endParaRPr>
              </a:p>
              <a:p>
                <a14:m>
                  <m:oMath xmlns:m="http://schemas.openxmlformats.org/officeDocument/2006/math">
                    <m:func>
                      <m:funcPr>
                        <m:ctrlPr>
                          <a:rPr lang="cs-CZ" sz="2000" i="1">
                            <a:latin typeface="Cambria Math"/>
                          </a:rPr>
                        </m:ctrlPr>
                      </m:funcPr>
                      <m:fName>
                        <m:r>
                          <m:rPr>
                            <m:sty m:val="p"/>
                          </m:rPr>
                          <a:rPr lang="cs-CZ" sz="2000" i="0">
                            <a:latin typeface="Cambria Math"/>
                          </a:rPr>
                          <m:t>sin</m:t>
                        </m:r>
                      </m:fName>
                      <m:e>
                        <m:sSub>
                          <m:sSubPr>
                            <m:ctrlPr>
                              <a:rPr lang="cs-CZ" sz="2000" i="1">
                                <a:latin typeface="Cambria Math"/>
                              </a:rPr>
                            </m:ctrlPr>
                          </m:sSubPr>
                          <m:e>
                            <m:r>
                              <m:rPr>
                                <m:sty m:val="p"/>
                              </m:rPr>
                              <a:rPr lang="el-GR" sz="2000" i="0">
                                <a:latin typeface="Cambria Math"/>
                                <a:ea typeface="Cambria Math"/>
                              </a:rPr>
                              <m:t>α</m:t>
                            </m:r>
                          </m:e>
                          <m:sub>
                            <m:r>
                              <a:rPr lang="cs-CZ" sz="2000" i="0">
                                <a:latin typeface="Cambria Math"/>
                              </a:rPr>
                              <m:t>1</m:t>
                            </m:r>
                          </m:sub>
                        </m:sSub>
                      </m:e>
                    </m:func>
                    <m:r>
                      <a:rPr lang="cs-CZ" sz="2000" i="0">
                        <a:latin typeface="Cambria Math"/>
                      </a:rPr>
                      <m:t>= </m:t>
                    </m:r>
                    <m:f>
                      <m:fPr>
                        <m:ctrlPr>
                          <a:rPr lang="cs-CZ" sz="2000" i="1">
                            <a:latin typeface="Cambria Math"/>
                          </a:rPr>
                        </m:ctrlPr>
                      </m:fPr>
                      <m:num>
                        <m:r>
                          <a:rPr lang="cs-CZ" sz="2000" i="0">
                            <a:latin typeface="Cambria Math"/>
                          </a:rPr>
                          <m:t>1 </m:t>
                        </m:r>
                        <m:r>
                          <a:rPr lang="cs-CZ" sz="2000" i="0">
                            <a:latin typeface="Cambria Math"/>
                            <a:ea typeface="Cambria Math"/>
                          </a:rPr>
                          <m:t>∙</m:t>
                        </m:r>
                        <m:r>
                          <m:rPr>
                            <m:sty m:val="p"/>
                          </m:rPr>
                          <a:rPr lang="cs-CZ" sz="2000" i="0">
                            <a:latin typeface="Cambria Math"/>
                          </a:rPr>
                          <m:t>sin</m:t>
                        </m:r>
                        <m:r>
                          <a:rPr lang="cs-CZ" sz="2000" i="0">
                            <a:latin typeface="Cambria Math"/>
                          </a:rPr>
                          <m:t>90°</m:t>
                        </m:r>
                      </m:num>
                      <m:den>
                        <m:sSub>
                          <m:sSubPr>
                            <m:ctrlPr>
                              <a:rPr lang="cs-CZ" sz="2000" i="1">
                                <a:latin typeface="Cambria Math"/>
                              </a:rPr>
                            </m:ctrlPr>
                          </m:sSubPr>
                          <m:e>
                            <m:r>
                              <m:rPr>
                                <m:sty m:val="p"/>
                              </m:rPr>
                              <a:rPr lang="cs-CZ" sz="2000" i="0">
                                <a:latin typeface="Cambria Math"/>
                              </a:rPr>
                              <m:t>n</m:t>
                            </m:r>
                          </m:e>
                          <m:sub>
                            <m:r>
                              <a:rPr lang="cs-CZ" sz="2000" i="0">
                                <a:latin typeface="Cambria Math"/>
                              </a:rPr>
                              <m:t>1</m:t>
                            </m:r>
                          </m:sub>
                        </m:sSub>
                      </m:den>
                    </m:f>
                  </m:oMath>
                </a14:m>
                <a:r>
                  <a:rPr lang="cs-CZ" sz="2000" dirty="0" smtClean="0">
                    <a:latin typeface="Cambria Math"/>
                  </a:rPr>
                  <a:t> </a:t>
                </a:r>
              </a:p>
              <a:p>
                <a:endParaRPr lang="cs-CZ" sz="2000" dirty="0">
                  <a:latin typeface="Cambria Math"/>
                </a:endParaRPr>
              </a:p>
              <a:p>
                <a14:m>
                  <m:oMath xmlns:m="http://schemas.openxmlformats.org/officeDocument/2006/math">
                    <m:func>
                      <m:funcPr>
                        <m:ctrlPr>
                          <a:rPr lang="cs-CZ" sz="2000" i="1">
                            <a:latin typeface="Cambria Math"/>
                          </a:rPr>
                        </m:ctrlPr>
                      </m:funcPr>
                      <m:fName>
                        <m:r>
                          <m:rPr>
                            <m:sty m:val="p"/>
                          </m:rPr>
                          <a:rPr lang="cs-CZ" sz="2000" i="0">
                            <a:latin typeface="Cambria Math"/>
                          </a:rPr>
                          <m:t>sin</m:t>
                        </m:r>
                      </m:fName>
                      <m:e>
                        <m:sSub>
                          <m:sSubPr>
                            <m:ctrlPr>
                              <a:rPr lang="cs-CZ" sz="2000" i="1">
                                <a:latin typeface="Cambria Math"/>
                              </a:rPr>
                            </m:ctrlPr>
                          </m:sSubPr>
                          <m:e>
                            <m:r>
                              <m:rPr>
                                <m:sty m:val="p"/>
                              </m:rPr>
                              <a:rPr lang="el-GR" sz="2000" i="0">
                                <a:latin typeface="Cambria Math"/>
                                <a:ea typeface="Cambria Math"/>
                              </a:rPr>
                              <m:t>α</m:t>
                            </m:r>
                          </m:e>
                          <m:sub>
                            <m:r>
                              <a:rPr lang="cs-CZ" sz="2000" i="0">
                                <a:latin typeface="Cambria Math"/>
                              </a:rPr>
                              <m:t>1</m:t>
                            </m:r>
                          </m:sub>
                        </m:sSub>
                      </m:e>
                    </m:func>
                    <m:r>
                      <a:rPr lang="cs-CZ" sz="2000" i="0">
                        <a:latin typeface="Cambria Math"/>
                      </a:rPr>
                      <m:t>= </m:t>
                    </m:r>
                    <m:f>
                      <m:fPr>
                        <m:ctrlPr>
                          <a:rPr lang="cs-CZ" sz="2000" i="1">
                            <a:latin typeface="Cambria Math"/>
                          </a:rPr>
                        </m:ctrlPr>
                      </m:fPr>
                      <m:num>
                        <m:r>
                          <a:rPr lang="cs-CZ" sz="2000" i="0">
                            <a:latin typeface="Cambria Math"/>
                          </a:rPr>
                          <m:t>1</m:t>
                        </m:r>
                      </m:num>
                      <m:den>
                        <m:r>
                          <a:rPr lang="cs-CZ" sz="2000" i="0">
                            <a:latin typeface="Cambria Math"/>
                          </a:rPr>
                          <m:t>1,</m:t>
                        </m:r>
                        <m:r>
                          <a:rPr lang="cs-CZ" sz="2000" b="0" i="0" smtClean="0">
                            <a:latin typeface="Cambria Math"/>
                          </a:rPr>
                          <m:t>33</m:t>
                        </m:r>
                      </m:den>
                    </m:f>
                  </m:oMath>
                </a14:m>
                <a:r>
                  <a:rPr lang="cs-CZ" sz="2000" dirty="0" smtClean="0">
                    <a:latin typeface="Cambria Math"/>
                  </a:rPr>
                  <a:t> </a:t>
                </a:r>
              </a:p>
              <a:p>
                <a:endParaRPr lang="cs-CZ" sz="2000" dirty="0">
                  <a:latin typeface="Cambria Math"/>
                </a:endParaRPr>
              </a:p>
              <a:p>
                <a14:m>
                  <m:oMath xmlns:m="http://schemas.openxmlformats.org/officeDocument/2006/math">
                    <m:sSub>
                      <m:sSubPr>
                        <m:ctrlPr>
                          <a:rPr lang="cs-CZ" i="1">
                            <a:latin typeface="Cambria Math"/>
                          </a:rPr>
                        </m:ctrlPr>
                      </m:sSubPr>
                      <m:e>
                        <m:r>
                          <m:rPr>
                            <m:sty m:val="p"/>
                          </m:rPr>
                          <a:rPr lang="el-GR" i="0">
                            <a:latin typeface="Cambria Math"/>
                            <a:ea typeface="Cambria Math"/>
                          </a:rPr>
                          <m:t>α</m:t>
                        </m:r>
                      </m:e>
                      <m:sub>
                        <m:r>
                          <a:rPr lang="cs-CZ" i="0">
                            <a:latin typeface="Cambria Math"/>
                          </a:rPr>
                          <m:t>1</m:t>
                        </m:r>
                      </m:sub>
                    </m:sSub>
                    <m:r>
                      <a:rPr lang="cs-CZ" i="0">
                        <a:latin typeface="Cambria Math"/>
                      </a:rPr>
                      <m:t>=4</m:t>
                    </m:r>
                    <m:r>
                      <a:rPr lang="cs-CZ" b="0" i="0" smtClean="0">
                        <a:latin typeface="Cambria Math"/>
                      </a:rPr>
                      <m:t>8</m:t>
                    </m:r>
                    <m:r>
                      <a:rPr lang="cs-CZ" i="0">
                        <a:latin typeface="Cambria Math"/>
                      </a:rPr>
                      <m:t>°</m:t>
                    </m:r>
                    <m:r>
                      <a:rPr lang="cs-CZ" b="0" i="0" smtClean="0">
                        <a:latin typeface="Cambria Math"/>
                      </a:rPr>
                      <m:t>45′</m:t>
                    </m:r>
                  </m:oMath>
                </a14:m>
                <a:r>
                  <a:rPr lang="cs-CZ" dirty="0" smtClean="0"/>
                  <a:t> </a:t>
                </a:r>
                <a:endParaRPr lang="cs-CZ" dirty="0"/>
              </a:p>
              <a:p>
                <a:r>
                  <a:rPr lang="cs-CZ" dirty="0" smtClean="0"/>
                  <a:t> </a:t>
                </a:r>
                <a:endParaRPr lang="cs-CZ" dirty="0"/>
              </a:p>
              <a:p>
                <a:endParaRPr lang="cs-CZ" dirty="0"/>
              </a:p>
            </p:txBody>
          </p:sp>
        </mc:Choice>
        <mc:Fallback xmlns="">
          <p:sp>
            <p:nvSpPr>
              <p:cNvPr id="4" name="TextovéPole 3"/>
              <p:cNvSpPr txBox="1">
                <a:spLocks noRot="1" noChangeAspect="1" noMove="1" noResize="1" noEditPoints="1" noAdjustHandles="1" noChangeArrowheads="1" noChangeShapeType="1" noTextEdit="1"/>
              </p:cNvSpPr>
              <p:nvPr/>
            </p:nvSpPr>
            <p:spPr>
              <a:xfrm>
                <a:off x="395536" y="620688"/>
                <a:ext cx="3528392" cy="6006324"/>
              </a:xfrm>
              <a:prstGeom prst="rect">
                <a:avLst/>
              </a:prstGeom>
              <a:blipFill rotWithShape="1">
                <a:blip r:embed="rId2"/>
                <a:stretch>
                  <a:fillRect l="-1554"/>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5" name="TextovéPole 4"/>
              <p:cNvSpPr txBox="1"/>
              <p:nvPr/>
            </p:nvSpPr>
            <p:spPr>
              <a:xfrm>
                <a:off x="3753715" y="3259584"/>
                <a:ext cx="4633664" cy="2400465"/>
              </a:xfrm>
              <a:prstGeom prst="rect">
                <a:avLst/>
              </a:prstGeom>
              <a:noFill/>
            </p:spPr>
            <p:txBody>
              <a:bodyPr wrap="square" rtlCol="0">
                <a:spAutoFit/>
              </a:bodyPr>
              <a:lstStyle/>
              <a:p>
                <a:r>
                  <a:rPr lang="cs-CZ" dirty="0" smtClean="0"/>
                  <a:t>Určíme poloměr desky r:</a:t>
                </a:r>
              </a:p>
              <a:p>
                <a14:m>
                  <m:oMath xmlns:m="http://schemas.openxmlformats.org/officeDocument/2006/math">
                    <m:func>
                      <m:funcPr>
                        <m:ctrlPr>
                          <a:rPr lang="cs-CZ" i="1">
                            <a:latin typeface="Cambria Math"/>
                            <a:ea typeface="Cambria Math"/>
                          </a:rPr>
                        </m:ctrlPr>
                      </m:funcPr>
                      <m:fName>
                        <m:r>
                          <m:rPr>
                            <m:sty m:val="p"/>
                          </m:rPr>
                          <a:rPr lang="cs-CZ" i="0">
                            <a:latin typeface="Cambria Math"/>
                            <a:ea typeface="Cambria Math"/>
                          </a:rPr>
                          <m:t>tg</m:t>
                        </m:r>
                      </m:fName>
                      <m:e>
                        <m:sSub>
                          <m:sSubPr>
                            <m:ctrlPr>
                              <a:rPr lang="cs-CZ" i="1">
                                <a:latin typeface="Cambria Math"/>
                                <a:ea typeface="Cambria Math"/>
                              </a:rPr>
                            </m:ctrlPr>
                          </m:sSubPr>
                          <m:e>
                            <m:r>
                              <m:rPr>
                                <m:sty m:val="p"/>
                              </m:rPr>
                              <a:rPr lang="el-GR" i="0">
                                <a:latin typeface="Cambria Math"/>
                                <a:ea typeface="Cambria Math"/>
                              </a:rPr>
                              <m:t>α</m:t>
                            </m:r>
                          </m:e>
                          <m:sub>
                            <m:r>
                              <a:rPr lang="cs-CZ" i="0">
                                <a:latin typeface="Cambria Math"/>
                                <a:ea typeface="Cambria Math"/>
                              </a:rPr>
                              <m:t>1</m:t>
                            </m:r>
                          </m:sub>
                        </m:sSub>
                      </m:e>
                    </m:func>
                    <m:r>
                      <a:rPr lang="cs-CZ" i="0">
                        <a:latin typeface="Cambria Math"/>
                        <a:ea typeface="Cambria Math"/>
                      </a:rPr>
                      <m:t>=</m:t>
                    </m:r>
                  </m:oMath>
                </a14:m>
                <a:r>
                  <a:rPr lang="cs-CZ" dirty="0">
                    <a:latin typeface="Cambria Math"/>
                    <a:ea typeface="Cambria Math"/>
                  </a:rPr>
                  <a:t> </a:t>
                </a:r>
                <a14:m>
                  <m:oMath xmlns:m="http://schemas.openxmlformats.org/officeDocument/2006/math">
                    <m:f>
                      <m:fPr>
                        <m:ctrlPr>
                          <a:rPr lang="cs-CZ" i="1">
                            <a:latin typeface="Cambria Math"/>
                            <a:ea typeface="Cambria Math"/>
                          </a:rPr>
                        </m:ctrlPr>
                      </m:fPr>
                      <m:num>
                        <m:r>
                          <m:rPr>
                            <m:sty m:val="p"/>
                          </m:rPr>
                          <a:rPr lang="cs-CZ" b="0" i="0" smtClean="0">
                            <a:latin typeface="Cambria Math"/>
                            <a:ea typeface="Cambria Math"/>
                          </a:rPr>
                          <m:t>r</m:t>
                        </m:r>
                      </m:num>
                      <m:den>
                        <m:r>
                          <m:rPr>
                            <m:sty m:val="p"/>
                          </m:rPr>
                          <a:rPr lang="cs-CZ" b="0" i="0" smtClean="0">
                            <a:latin typeface="Cambria Math"/>
                            <a:ea typeface="Cambria Math"/>
                          </a:rPr>
                          <m:t>h</m:t>
                        </m:r>
                      </m:den>
                    </m:f>
                  </m:oMath>
                </a14:m>
                <a:r>
                  <a:rPr lang="cs-CZ" dirty="0" smtClean="0"/>
                  <a:t> /</a:t>
                </a:r>
                <a14:m>
                  <m:oMath xmlns:m="http://schemas.openxmlformats.org/officeDocument/2006/math">
                    <m:r>
                      <a:rPr lang="cs-CZ" i="0" dirty="0" smtClean="0">
                        <a:latin typeface="Cambria Math"/>
                        <a:ea typeface="Cambria Math"/>
                      </a:rPr>
                      <m:t>∙</m:t>
                    </m:r>
                    <m:r>
                      <m:rPr>
                        <m:sty m:val="p"/>
                      </m:rPr>
                      <a:rPr lang="cs-CZ" b="0" i="0" dirty="0" smtClean="0">
                        <a:latin typeface="Cambria Math"/>
                        <a:ea typeface="Cambria Math"/>
                      </a:rPr>
                      <m:t>h</m:t>
                    </m:r>
                  </m:oMath>
                </a14:m>
                <a:endParaRPr lang="cs-CZ" b="0" dirty="0" smtClean="0">
                  <a:ea typeface="Cambria Math"/>
                </a:endParaRPr>
              </a:p>
              <a:p>
                <a:endParaRPr lang="cs-CZ" dirty="0" smtClean="0"/>
              </a:p>
              <a:p>
                <a14:m>
                  <m:oMath xmlns:m="http://schemas.openxmlformats.org/officeDocument/2006/math">
                    <m:r>
                      <m:rPr>
                        <m:sty m:val="p"/>
                      </m:rPr>
                      <a:rPr lang="cs-CZ" b="0" i="0" smtClean="0">
                        <a:latin typeface="Cambria Math"/>
                        <a:ea typeface="Cambria Math"/>
                      </a:rPr>
                      <m:t>r</m:t>
                    </m:r>
                    <m:r>
                      <a:rPr lang="cs-CZ" i="0">
                        <a:latin typeface="Cambria Math"/>
                        <a:ea typeface="Cambria Math"/>
                      </a:rPr>
                      <m:t>=</m:t>
                    </m:r>
                  </m:oMath>
                </a14:m>
                <a:r>
                  <a:rPr lang="cs-CZ" dirty="0">
                    <a:latin typeface="Cambria Math"/>
                    <a:ea typeface="Cambria Math"/>
                  </a:rPr>
                  <a:t> </a:t>
                </a:r>
                <a14:m>
                  <m:oMath xmlns:m="http://schemas.openxmlformats.org/officeDocument/2006/math">
                    <m:r>
                      <m:rPr>
                        <m:sty m:val="p"/>
                      </m:rPr>
                      <a:rPr lang="cs-CZ" b="0" i="0" smtClean="0">
                        <a:latin typeface="Cambria Math"/>
                        <a:ea typeface="Cambria Math"/>
                      </a:rPr>
                      <m:t>h</m:t>
                    </m:r>
                    <m:r>
                      <a:rPr lang="cs-CZ" b="0" i="0" smtClean="0">
                        <a:latin typeface="Cambria Math"/>
                        <a:ea typeface="Cambria Math"/>
                      </a:rPr>
                      <m:t>∙</m:t>
                    </m:r>
                    <m:func>
                      <m:funcPr>
                        <m:ctrlPr>
                          <a:rPr lang="cs-CZ" i="1">
                            <a:latin typeface="Cambria Math"/>
                            <a:ea typeface="Cambria Math"/>
                          </a:rPr>
                        </m:ctrlPr>
                      </m:funcPr>
                      <m:fName>
                        <m:r>
                          <m:rPr>
                            <m:sty m:val="p"/>
                          </m:rPr>
                          <a:rPr lang="cs-CZ" i="0">
                            <a:latin typeface="Cambria Math"/>
                            <a:ea typeface="Cambria Math"/>
                          </a:rPr>
                          <m:t>tg</m:t>
                        </m:r>
                      </m:fName>
                      <m:e>
                        <m:sSub>
                          <m:sSubPr>
                            <m:ctrlPr>
                              <a:rPr lang="cs-CZ" i="1">
                                <a:latin typeface="Cambria Math"/>
                                <a:ea typeface="Cambria Math"/>
                              </a:rPr>
                            </m:ctrlPr>
                          </m:sSubPr>
                          <m:e>
                            <m:r>
                              <m:rPr>
                                <m:sty m:val="p"/>
                              </m:rPr>
                              <a:rPr lang="el-GR" i="0">
                                <a:latin typeface="Cambria Math"/>
                                <a:ea typeface="Cambria Math"/>
                              </a:rPr>
                              <m:t>α</m:t>
                            </m:r>
                          </m:e>
                          <m:sub>
                            <m:r>
                              <a:rPr lang="cs-CZ" i="0">
                                <a:latin typeface="Cambria Math"/>
                                <a:ea typeface="Cambria Math"/>
                              </a:rPr>
                              <m:t>1</m:t>
                            </m:r>
                          </m:sub>
                        </m:sSub>
                      </m:e>
                    </m:func>
                  </m:oMath>
                </a14:m>
                <a:endParaRPr lang="cs-CZ" dirty="0" smtClean="0"/>
              </a:p>
              <a:p>
                <a:endParaRPr lang="cs-CZ" dirty="0"/>
              </a:p>
              <a:p>
                <a14:m>
                  <m:oMath xmlns:m="http://schemas.openxmlformats.org/officeDocument/2006/math">
                    <m:r>
                      <m:rPr>
                        <m:sty m:val="p"/>
                      </m:rPr>
                      <a:rPr lang="cs-CZ" i="0">
                        <a:latin typeface="Cambria Math"/>
                        <a:ea typeface="Cambria Math"/>
                      </a:rPr>
                      <m:t>r</m:t>
                    </m:r>
                    <m:r>
                      <a:rPr lang="cs-CZ" i="0">
                        <a:latin typeface="Cambria Math"/>
                        <a:ea typeface="Cambria Math"/>
                      </a:rPr>
                      <m:t>=</m:t>
                    </m:r>
                  </m:oMath>
                </a14:m>
                <a:r>
                  <a:rPr lang="cs-CZ" dirty="0">
                    <a:latin typeface="Cambria Math"/>
                    <a:ea typeface="Cambria Math"/>
                  </a:rPr>
                  <a:t> </a:t>
                </a:r>
                <a14:m>
                  <m:oMath xmlns:m="http://schemas.openxmlformats.org/officeDocument/2006/math">
                    <m:r>
                      <a:rPr lang="cs-CZ" i="0" dirty="0" smtClean="0">
                        <a:latin typeface="Cambria Math"/>
                        <a:ea typeface="Cambria Math"/>
                      </a:rPr>
                      <m:t>0</m:t>
                    </m:r>
                    <m:r>
                      <a:rPr lang="cs-CZ" b="0" i="0" dirty="0" smtClean="0">
                        <a:latin typeface="Cambria Math"/>
                        <a:ea typeface="Cambria Math"/>
                      </a:rPr>
                      <m:t>,1</m:t>
                    </m:r>
                    <m:r>
                      <a:rPr lang="cs-CZ" i="0">
                        <a:latin typeface="Cambria Math"/>
                        <a:ea typeface="Cambria Math"/>
                      </a:rPr>
                      <m:t>∙</m:t>
                    </m:r>
                    <m:func>
                      <m:funcPr>
                        <m:ctrlPr>
                          <a:rPr lang="cs-CZ" i="1">
                            <a:latin typeface="Cambria Math"/>
                            <a:ea typeface="Cambria Math"/>
                          </a:rPr>
                        </m:ctrlPr>
                      </m:funcPr>
                      <m:fName>
                        <m:r>
                          <m:rPr>
                            <m:sty m:val="p"/>
                          </m:rPr>
                          <a:rPr lang="cs-CZ" i="0">
                            <a:latin typeface="Cambria Math"/>
                            <a:ea typeface="Cambria Math"/>
                          </a:rPr>
                          <m:t>tg</m:t>
                        </m:r>
                      </m:fName>
                      <m:e>
                        <m:r>
                          <a:rPr lang="cs-CZ" b="0" i="0" smtClean="0">
                            <a:latin typeface="Cambria Math"/>
                            <a:ea typeface="Cambria Math"/>
                          </a:rPr>
                          <m:t>48°45′</m:t>
                        </m:r>
                      </m:e>
                    </m:func>
                  </m:oMath>
                </a14:m>
                <a:endParaRPr lang="cs-CZ" dirty="0" smtClean="0"/>
              </a:p>
              <a:p>
                <a:endParaRPr lang="cs-CZ" dirty="0"/>
              </a:p>
              <a:p>
                <a14:m>
                  <m:oMath xmlns:m="http://schemas.openxmlformats.org/officeDocument/2006/math">
                    <m:r>
                      <m:rPr>
                        <m:sty m:val="p"/>
                      </m:rPr>
                      <a:rPr lang="cs-CZ" i="0">
                        <a:latin typeface="Cambria Math"/>
                        <a:ea typeface="Cambria Math"/>
                      </a:rPr>
                      <m:t>r</m:t>
                    </m:r>
                    <m:r>
                      <a:rPr lang="cs-CZ" i="0">
                        <a:latin typeface="Cambria Math"/>
                        <a:ea typeface="Cambria Math"/>
                      </a:rPr>
                      <m:t>=</m:t>
                    </m:r>
                  </m:oMath>
                </a14:m>
                <a:r>
                  <a:rPr lang="cs-CZ" dirty="0">
                    <a:latin typeface="Cambria Math"/>
                    <a:ea typeface="Cambria Math"/>
                  </a:rPr>
                  <a:t> </a:t>
                </a:r>
                <a14:m>
                  <m:oMath xmlns:m="http://schemas.openxmlformats.org/officeDocument/2006/math">
                    <m:r>
                      <a:rPr lang="cs-CZ" b="0" i="0" smtClean="0">
                        <a:latin typeface="Cambria Math"/>
                        <a:ea typeface="Cambria Math"/>
                      </a:rPr>
                      <m:t>0,11</m:t>
                    </m:r>
                    <m:r>
                      <m:rPr>
                        <m:sty m:val="p"/>
                      </m:rPr>
                      <a:rPr lang="cs-CZ" b="0" i="0" smtClean="0">
                        <a:latin typeface="Cambria Math"/>
                        <a:ea typeface="Cambria Math"/>
                      </a:rPr>
                      <m:t>m</m:t>
                    </m:r>
                  </m:oMath>
                </a14:m>
                <a:endParaRPr lang="cs-CZ" dirty="0"/>
              </a:p>
            </p:txBody>
          </p:sp>
        </mc:Choice>
        <mc:Fallback xmlns="">
          <p:sp>
            <p:nvSpPr>
              <p:cNvPr id="5" name="TextovéPole 4"/>
              <p:cNvSpPr txBox="1">
                <a:spLocks noRot="1" noChangeAspect="1" noMove="1" noResize="1" noEditPoints="1" noAdjustHandles="1" noChangeArrowheads="1" noChangeShapeType="1" noTextEdit="1"/>
              </p:cNvSpPr>
              <p:nvPr/>
            </p:nvSpPr>
            <p:spPr>
              <a:xfrm>
                <a:off x="3753715" y="3259584"/>
                <a:ext cx="4633664" cy="2400465"/>
              </a:xfrm>
              <a:prstGeom prst="rect">
                <a:avLst/>
              </a:prstGeom>
              <a:blipFill rotWithShape="1">
                <a:blip r:embed="rId3"/>
                <a:stretch>
                  <a:fillRect l="-1184" t="-1272"/>
                </a:stretch>
              </a:blipFill>
            </p:spPr>
            <p:txBody>
              <a:bodyPr/>
              <a:lstStyle/>
              <a:p>
                <a:r>
                  <a:rPr lang="cs-CZ">
                    <a:noFill/>
                  </a:rPr>
                  <a:t> </a:t>
                </a:r>
              </a:p>
            </p:txBody>
          </p:sp>
        </mc:Fallback>
      </mc:AlternateContent>
      <p:grpSp>
        <p:nvGrpSpPr>
          <p:cNvPr id="2" name="Skupina 1"/>
          <p:cNvGrpSpPr/>
          <p:nvPr/>
        </p:nvGrpSpPr>
        <p:grpSpPr>
          <a:xfrm>
            <a:off x="4072580" y="310765"/>
            <a:ext cx="4536504" cy="2242155"/>
            <a:chOff x="4072580" y="310765"/>
            <a:chExt cx="4536504" cy="2242155"/>
          </a:xfrm>
        </p:grpSpPr>
        <p:sp>
          <p:nvSpPr>
            <p:cNvPr id="7" name="TextovéPole 6"/>
            <p:cNvSpPr txBox="1"/>
            <p:nvPr/>
          </p:nvSpPr>
          <p:spPr>
            <a:xfrm>
              <a:off x="5552869" y="1575796"/>
              <a:ext cx="603307" cy="413044"/>
            </a:xfrm>
            <a:prstGeom prst="rect">
              <a:avLst/>
            </a:prstGeom>
            <a:noFill/>
          </p:spPr>
          <p:txBody>
            <a:bodyPr wrap="square" rtlCol="0">
              <a:spAutoFit/>
            </a:bodyPr>
            <a:lstStyle/>
            <a:p>
              <a:r>
                <a:rPr lang="el-GR" dirty="0" smtClean="0"/>
                <a:t>α</a:t>
              </a:r>
              <a:r>
                <a:rPr lang="cs-CZ" baseline="-25000" dirty="0" smtClean="0"/>
                <a:t>1</a:t>
              </a:r>
              <a:endParaRPr lang="cs-CZ" baseline="-25000" dirty="0"/>
            </a:p>
          </p:txBody>
        </p:sp>
        <p:cxnSp>
          <p:nvCxnSpPr>
            <p:cNvPr id="8" name="Přímá spojovací čára 6"/>
            <p:cNvCxnSpPr/>
            <p:nvPr/>
          </p:nvCxnSpPr>
          <p:spPr>
            <a:xfrm>
              <a:off x="4745359" y="1392326"/>
              <a:ext cx="3188904" cy="17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Přímá spojovací čára 7"/>
            <p:cNvCxnSpPr/>
            <p:nvPr/>
          </p:nvCxnSpPr>
          <p:spPr>
            <a:xfrm flipH="1">
              <a:off x="6295760" y="310765"/>
              <a:ext cx="1915" cy="2242155"/>
            </a:xfrm>
            <a:prstGeom prst="line">
              <a:avLst/>
            </a:prstGeom>
            <a:ln w="12700">
              <a:solidFill>
                <a:schemeClr val="tx1"/>
              </a:solidFill>
              <a:prstDash val="lgDashDot"/>
            </a:ln>
          </p:spPr>
          <p:style>
            <a:lnRef idx="1">
              <a:schemeClr val="accent1"/>
            </a:lnRef>
            <a:fillRef idx="0">
              <a:schemeClr val="accent1"/>
            </a:fillRef>
            <a:effectRef idx="0">
              <a:schemeClr val="accent1"/>
            </a:effectRef>
            <a:fontRef idx="minor">
              <a:schemeClr val="tx1"/>
            </a:fontRef>
          </p:style>
        </p:cxnSp>
        <p:cxnSp>
          <p:nvCxnSpPr>
            <p:cNvPr id="10" name="Přímá spojovací šipka 8"/>
            <p:cNvCxnSpPr/>
            <p:nvPr/>
          </p:nvCxnSpPr>
          <p:spPr>
            <a:xfrm flipV="1">
              <a:off x="5552869" y="1394045"/>
              <a:ext cx="755096" cy="1013139"/>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1" name="Přímá spojovací šipka 9"/>
            <p:cNvCxnSpPr/>
            <p:nvPr/>
          </p:nvCxnSpPr>
          <p:spPr>
            <a:xfrm>
              <a:off x="6296717" y="1392326"/>
              <a:ext cx="1234117" cy="7227"/>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2" name="Oblouk 11"/>
            <p:cNvSpPr/>
            <p:nvPr/>
          </p:nvSpPr>
          <p:spPr>
            <a:xfrm rot="20354537">
              <a:off x="5411493" y="1948692"/>
              <a:ext cx="398857" cy="340560"/>
            </a:xfrm>
            <a:prstGeom prst="arc">
              <a:avLst>
                <a:gd name="adj1" fmla="val 15995482"/>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dirty="0"/>
            </a:p>
          </p:txBody>
        </p:sp>
        <p:sp>
          <p:nvSpPr>
            <p:cNvPr id="13" name="TextovéPole 12"/>
            <p:cNvSpPr txBox="1"/>
            <p:nvPr/>
          </p:nvSpPr>
          <p:spPr>
            <a:xfrm>
              <a:off x="7530834" y="986510"/>
              <a:ext cx="696828" cy="369332"/>
            </a:xfrm>
            <a:prstGeom prst="rect">
              <a:avLst/>
            </a:prstGeom>
            <a:noFill/>
          </p:spPr>
          <p:txBody>
            <a:bodyPr wrap="square" rtlCol="0">
              <a:spAutoFit/>
            </a:bodyPr>
            <a:lstStyle/>
            <a:p>
              <a:r>
                <a:rPr lang="cs-CZ" dirty="0" smtClean="0"/>
                <a:t>n</a:t>
              </a:r>
              <a:r>
                <a:rPr lang="cs-CZ" baseline="-25000" dirty="0" smtClean="0"/>
                <a:t>2</a:t>
              </a:r>
              <a:endParaRPr lang="cs-CZ" baseline="-25000" dirty="0"/>
            </a:p>
          </p:txBody>
        </p:sp>
        <p:sp>
          <p:nvSpPr>
            <p:cNvPr id="14" name="Oblouk 13"/>
            <p:cNvSpPr/>
            <p:nvPr/>
          </p:nvSpPr>
          <p:spPr>
            <a:xfrm>
              <a:off x="5967156" y="1140364"/>
              <a:ext cx="619211" cy="659710"/>
            </a:xfrm>
            <a:prstGeom prst="arc">
              <a:avLst>
                <a:gd name="adj1" fmla="val 16472599"/>
                <a:gd name="adj2" fmla="val 20616951"/>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dirty="0"/>
            </a:p>
          </p:txBody>
        </p:sp>
        <p:sp>
          <p:nvSpPr>
            <p:cNvPr id="15" name="TextovéPole 14"/>
            <p:cNvSpPr txBox="1"/>
            <p:nvPr/>
          </p:nvSpPr>
          <p:spPr>
            <a:xfrm>
              <a:off x="6389927" y="889036"/>
              <a:ext cx="603305" cy="413044"/>
            </a:xfrm>
            <a:prstGeom prst="rect">
              <a:avLst/>
            </a:prstGeom>
            <a:noFill/>
          </p:spPr>
          <p:txBody>
            <a:bodyPr wrap="square" rtlCol="0">
              <a:spAutoFit/>
            </a:bodyPr>
            <a:lstStyle/>
            <a:p>
              <a:r>
                <a:rPr lang="el-GR" dirty="0" smtClean="0"/>
                <a:t>α</a:t>
              </a:r>
              <a:r>
                <a:rPr lang="cs-CZ" baseline="-25000" dirty="0" smtClean="0"/>
                <a:t>2</a:t>
              </a:r>
              <a:endParaRPr lang="cs-CZ" baseline="-25000" dirty="0"/>
            </a:p>
          </p:txBody>
        </p:sp>
        <p:sp>
          <p:nvSpPr>
            <p:cNvPr id="16" name="TextovéPole 15"/>
            <p:cNvSpPr txBox="1"/>
            <p:nvPr/>
          </p:nvSpPr>
          <p:spPr>
            <a:xfrm>
              <a:off x="7530834" y="1387030"/>
              <a:ext cx="1078250" cy="369332"/>
            </a:xfrm>
            <a:prstGeom prst="rect">
              <a:avLst/>
            </a:prstGeom>
            <a:noFill/>
          </p:spPr>
          <p:txBody>
            <a:bodyPr wrap="square" rtlCol="0">
              <a:spAutoFit/>
            </a:bodyPr>
            <a:lstStyle/>
            <a:p>
              <a:r>
                <a:rPr lang="cs-CZ" dirty="0" smtClean="0"/>
                <a:t>n</a:t>
              </a:r>
              <a:r>
                <a:rPr lang="cs-CZ" baseline="-25000" dirty="0" smtClean="0"/>
                <a:t>1</a:t>
              </a:r>
            </a:p>
          </p:txBody>
        </p:sp>
        <p:cxnSp>
          <p:nvCxnSpPr>
            <p:cNvPr id="17" name="Přímá spojnice 16"/>
            <p:cNvCxnSpPr/>
            <p:nvPr/>
          </p:nvCxnSpPr>
          <p:spPr>
            <a:xfrm>
              <a:off x="4745359" y="2407184"/>
              <a:ext cx="318890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Přímá spojnice 17"/>
            <p:cNvCxnSpPr/>
            <p:nvPr/>
          </p:nvCxnSpPr>
          <p:spPr>
            <a:xfrm>
              <a:off x="5544586" y="310765"/>
              <a:ext cx="8284" cy="2120558"/>
            </a:xfrm>
            <a:prstGeom prst="line">
              <a:avLst/>
            </a:prstGeom>
            <a:ln>
              <a:prstDash val="lgDashDot"/>
            </a:ln>
          </p:spPr>
          <p:style>
            <a:lnRef idx="1">
              <a:schemeClr val="dk1"/>
            </a:lnRef>
            <a:fillRef idx="0">
              <a:schemeClr val="dk1"/>
            </a:fillRef>
            <a:effectRef idx="0">
              <a:schemeClr val="dk1"/>
            </a:effectRef>
            <a:fontRef idx="minor">
              <a:schemeClr val="tx1"/>
            </a:fontRef>
          </p:style>
        </p:cxnSp>
        <p:sp>
          <p:nvSpPr>
            <p:cNvPr id="19" name="Oblouk 18"/>
            <p:cNvSpPr/>
            <p:nvPr/>
          </p:nvSpPr>
          <p:spPr>
            <a:xfrm rot="9612505">
              <a:off x="6013033" y="1508348"/>
              <a:ext cx="398857" cy="340560"/>
            </a:xfrm>
            <a:prstGeom prst="arc">
              <a:avLst>
                <a:gd name="adj1" fmla="val 15995482"/>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dirty="0"/>
            </a:p>
          </p:txBody>
        </p:sp>
        <p:sp>
          <p:nvSpPr>
            <p:cNvPr id="24" name="Levá složená závorka 23"/>
            <p:cNvSpPr/>
            <p:nvPr/>
          </p:nvSpPr>
          <p:spPr>
            <a:xfrm>
              <a:off x="4408969" y="1394044"/>
              <a:ext cx="336389" cy="101314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dirty="0"/>
            </a:p>
          </p:txBody>
        </p:sp>
        <p:sp>
          <p:nvSpPr>
            <p:cNvPr id="25" name="TextovéPole 24"/>
            <p:cNvSpPr txBox="1"/>
            <p:nvPr/>
          </p:nvSpPr>
          <p:spPr>
            <a:xfrm>
              <a:off x="4072580" y="1678503"/>
              <a:ext cx="603305" cy="373744"/>
            </a:xfrm>
            <a:prstGeom prst="rect">
              <a:avLst/>
            </a:prstGeom>
            <a:noFill/>
          </p:spPr>
          <p:txBody>
            <a:bodyPr wrap="square" rtlCol="0">
              <a:spAutoFit/>
            </a:bodyPr>
            <a:lstStyle/>
            <a:p>
              <a:r>
                <a:rPr lang="cs-CZ" dirty="0" smtClean="0"/>
                <a:t>h</a:t>
              </a:r>
              <a:endParaRPr lang="cs-CZ" baseline="-25000" dirty="0"/>
            </a:p>
          </p:txBody>
        </p:sp>
        <p:sp>
          <p:nvSpPr>
            <p:cNvPr id="26" name="TextovéPole 25"/>
            <p:cNvSpPr txBox="1"/>
            <p:nvPr/>
          </p:nvSpPr>
          <p:spPr>
            <a:xfrm>
              <a:off x="5967156" y="1772816"/>
              <a:ext cx="603307" cy="413044"/>
            </a:xfrm>
            <a:prstGeom prst="rect">
              <a:avLst/>
            </a:prstGeom>
            <a:noFill/>
          </p:spPr>
          <p:txBody>
            <a:bodyPr wrap="square" rtlCol="0">
              <a:spAutoFit/>
            </a:bodyPr>
            <a:lstStyle/>
            <a:p>
              <a:r>
                <a:rPr lang="el-GR" dirty="0" smtClean="0"/>
                <a:t>α</a:t>
              </a:r>
              <a:r>
                <a:rPr lang="cs-CZ" baseline="-25000" dirty="0" smtClean="0"/>
                <a:t>1</a:t>
              </a:r>
              <a:endParaRPr lang="cs-CZ" baseline="-25000" dirty="0"/>
            </a:p>
          </p:txBody>
        </p:sp>
        <p:sp>
          <p:nvSpPr>
            <p:cNvPr id="27" name="TextovéPole 26"/>
            <p:cNvSpPr txBox="1"/>
            <p:nvPr/>
          </p:nvSpPr>
          <p:spPr>
            <a:xfrm>
              <a:off x="6300192" y="1043444"/>
              <a:ext cx="603305" cy="369332"/>
            </a:xfrm>
            <a:prstGeom prst="rect">
              <a:avLst/>
            </a:prstGeom>
            <a:noFill/>
          </p:spPr>
          <p:txBody>
            <a:bodyPr wrap="square" rtlCol="0">
              <a:spAutoFit/>
            </a:bodyPr>
            <a:lstStyle/>
            <a:p>
              <a:r>
                <a:rPr lang="cs-CZ" dirty="0" smtClean="0"/>
                <a:t>.</a:t>
              </a:r>
              <a:endParaRPr lang="cs-CZ" baseline="-25000" dirty="0"/>
            </a:p>
          </p:txBody>
        </p:sp>
        <p:sp>
          <p:nvSpPr>
            <p:cNvPr id="32" name="Levá složená závorka 31"/>
            <p:cNvSpPr/>
            <p:nvPr/>
          </p:nvSpPr>
          <p:spPr>
            <a:xfrm rot="5400000">
              <a:off x="5746345" y="806762"/>
              <a:ext cx="336389" cy="731623"/>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dirty="0"/>
            </a:p>
          </p:txBody>
        </p:sp>
        <p:sp>
          <p:nvSpPr>
            <p:cNvPr id="33" name="TextovéPole 32"/>
            <p:cNvSpPr txBox="1"/>
            <p:nvPr/>
          </p:nvSpPr>
          <p:spPr>
            <a:xfrm>
              <a:off x="5796136" y="678992"/>
              <a:ext cx="603305" cy="373744"/>
            </a:xfrm>
            <a:prstGeom prst="rect">
              <a:avLst/>
            </a:prstGeom>
            <a:noFill/>
          </p:spPr>
          <p:txBody>
            <a:bodyPr wrap="square" rtlCol="0">
              <a:spAutoFit/>
            </a:bodyPr>
            <a:lstStyle/>
            <a:p>
              <a:r>
                <a:rPr lang="cs-CZ" dirty="0" smtClean="0"/>
                <a:t>r</a:t>
              </a:r>
              <a:endParaRPr lang="cs-CZ" baseline="-25000" dirty="0"/>
            </a:p>
          </p:txBody>
        </p:sp>
        <p:sp>
          <p:nvSpPr>
            <p:cNvPr id="34" name="Obdélník 33"/>
            <p:cNvSpPr/>
            <p:nvPr/>
          </p:nvSpPr>
          <p:spPr>
            <a:xfrm>
              <a:off x="4860032" y="1302079"/>
              <a:ext cx="1420320" cy="93860"/>
            </a:xfrm>
            <a:prstGeom prst="rect">
              <a:avLst/>
            </a:prstGeom>
            <a:solidFill>
              <a:schemeClr val="accent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grpSp>
    </p:spTree>
    <p:extLst>
      <p:ext uri="{BB962C8B-B14F-4D97-AF65-F5344CB8AC3E}">
        <p14:creationId xmlns:p14="http://schemas.microsoft.com/office/powerpoint/2010/main" val="2339203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1000"/>
                                        <p:tgtEl>
                                          <p:spTgt spid="2"/>
                                        </p:tgtEl>
                                      </p:cBhvr>
                                    </p:animEffect>
                                    <p:anim calcmode="lin" valueType="num">
                                      <p:cBhvr>
                                        <p:cTn id="25" dur="1000" fill="hold"/>
                                        <p:tgtEl>
                                          <p:spTgt spid="2"/>
                                        </p:tgtEl>
                                        <p:attrNameLst>
                                          <p:attrName>ppt_x</p:attrName>
                                        </p:attrNameLst>
                                      </p:cBhvr>
                                      <p:tavLst>
                                        <p:tav tm="0">
                                          <p:val>
                                            <p:strVal val="#ppt_x"/>
                                          </p:val>
                                        </p:tav>
                                        <p:tav tm="100000">
                                          <p:val>
                                            <p:strVal val="#ppt_x"/>
                                          </p:val>
                                        </p:tav>
                                      </p:tavLst>
                                    </p:anim>
                                    <p:anim calcmode="lin" valueType="num">
                                      <p:cBhvr>
                                        <p:cTn id="2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Effect transition="in" filter="fade">
                                      <p:cBhvr>
                                        <p:cTn id="31" dur="1000"/>
                                        <p:tgtEl>
                                          <p:spTgt spid="4">
                                            <p:txEl>
                                              <p:pRg st="6" end="6"/>
                                            </p:txEl>
                                          </p:spTgt>
                                        </p:tgtEl>
                                      </p:cBhvr>
                                    </p:animEffect>
                                    <p:anim calcmode="lin" valueType="num">
                                      <p:cBhvr>
                                        <p:cTn id="32"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4">
                                            <p:txEl>
                                              <p:pRg st="7" end="7"/>
                                            </p:txEl>
                                          </p:spTgt>
                                        </p:tgtEl>
                                        <p:attrNameLst>
                                          <p:attrName>style.visibility</p:attrName>
                                        </p:attrNameLst>
                                      </p:cBhvr>
                                      <p:to>
                                        <p:strVal val="visible"/>
                                      </p:to>
                                    </p:set>
                                    <p:animEffect transition="in" filter="fade">
                                      <p:cBhvr>
                                        <p:cTn id="38" dur="1000"/>
                                        <p:tgtEl>
                                          <p:spTgt spid="4">
                                            <p:txEl>
                                              <p:pRg st="7" end="7"/>
                                            </p:txEl>
                                          </p:spTgt>
                                        </p:tgtEl>
                                      </p:cBhvr>
                                    </p:animEffect>
                                    <p:anim calcmode="lin" valueType="num">
                                      <p:cBhvr>
                                        <p:cTn id="39"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0"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4">
                                            <p:txEl>
                                              <p:pRg st="9" end="9"/>
                                            </p:txEl>
                                          </p:spTgt>
                                        </p:tgtEl>
                                        <p:attrNameLst>
                                          <p:attrName>style.visibility</p:attrName>
                                        </p:attrNameLst>
                                      </p:cBhvr>
                                      <p:to>
                                        <p:strVal val="visible"/>
                                      </p:to>
                                    </p:set>
                                    <p:animEffect transition="in" filter="fade">
                                      <p:cBhvr>
                                        <p:cTn id="45" dur="1000"/>
                                        <p:tgtEl>
                                          <p:spTgt spid="4">
                                            <p:txEl>
                                              <p:pRg st="9" end="9"/>
                                            </p:txEl>
                                          </p:spTgt>
                                        </p:tgtEl>
                                      </p:cBhvr>
                                    </p:animEffect>
                                    <p:anim calcmode="lin" valueType="num">
                                      <p:cBhvr>
                                        <p:cTn id="46"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47"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4">
                                            <p:txEl>
                                              <p:pRg st="11" end="11"/>
                                            </p:txEl>
                                          </p:spTgt>
                                        </p:tgtEl>
                                        <p:attrNameLst>
                                          <p:attrName>style.visibility</p:attrName>
                                        </p:attrNameLst>
                                      </p:cBhvr>
                                      <p:to>
                                        <p:strVal val="visible"/>
                                      </p:to>
                                    </p:set>
                                    <p:animEffect transition="in" filter="fade">
                                      <p:cBhvr>
                                        <p:cTn id="52" dur="1000"/>
                                        <p:tgtEl>
                                          <p:spTgt spid="4">
                                            <p:txEl>
                                              <p:pRg st="11" end="11"/>
                                            </p:txEl>
                                          </p:spTgt>
                                        </p:tgtEl>
                                      </p:cBhvr>
                                    </p:animEffect>
                                    <p:anim calcmode="lin" valueType="num">
                                      <p:cBhvr>
                                        <p:cTn id="53"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54"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4">
                                            <p:txEl>
                                              <p:pRg st="13" end="13"/>
                                            </p:txEl>
                                          </p:spTgt>
                                        </p:tgtEl>
                                        <p:attrNameLst>
                                          <p:attrName>style.visibility</p:attrName>
                                        </p:attrNameLst>
                                      </p:cBhvr>
                                      <p:to>
                                        <p:strVal val="visible"/>
                                      </p:to>
                                    </p:set>
                                    <p:animEffect transition="in" filter="fade">
                                      <p:cBhvr>
                                        <p:cTn id="59" dur="1000"/>
                                        <p:tgtEl>
                                          <p:spTgt spid="4">
                                            <p:txEl>
                                              <p:pRg st="13" end="13"/>
                                            </p:txEl>
                                          </p:spTgt>
                                        </p:tgtEl>
                                      </p:cBhvr>
                                    </p:animEffect>
                                    <p:anim calcmode="lin" valueType="num">
                                      <p:cBhvr>
                                        <p:cTn id="60" dur="1000" fill="hold"/>
                                        <p:tgtEl>
                                          <p:spTgt spid="4">
                                            <p:txEl>
                                              <p:pRg st="13" end="13"/>
                                            </p:txEl>
                                          </p:spTgt>
                                        </p:tgtEl>
                                        <p:attrNameLst>
                                          <p:attrName>ppt_x</p:attrName>
                                        </p:attrNameLst>
                                      </p:cBhvr>
                                      <p:tavLst>
                                        <p:tav tm="0">
                                          <p:val>
                                            <p:strVal val="#ppt_x"/>
                                          </p:val>
                                        </p:tav>
                                        <p:tav tm="100000">
                                          <p:val>
                                            <p:strVal val="#ppt_x"/>
                                          </p:val>
                                        </p:tav>
                                      </p:tavLst>
                                    </p:anim>
                                    <p:anim calcmode="lin" valueType="num">
                                      <p:cBhvr>
                                        <p:cTn id="61" dur="1000" fill="hold"/>
                                        <p:tgtEl>
                                          <p:spTgt spid="4">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nodeType="clickEffect">
                                  <p:stCondLst>
                                    <p:cond delay="0"/>
                                  </p:stCondLst>
                                  <p:childTnLst>
                                    <p:set>
                                      <p:cBhvr>
                                        <p:cTn id="65" dur="1" fill="hold">
                                          <p:stCondLst>
                                            <p:cond delay="0"/>
                                          </p:stCondLst>
                                        </p:cTn>
                                        <p:tgtEl>
                                          <p:spTgt spid="4">
                                            <p:txEl>
                                              <p:pRg st="15" end="15"/>
                                            </p:txEl>
                                          </p:spTgt>
                                        </p:tgtEl>
                                        <p:attrNameLst>
                                          <p:attrName>style.visibility</p:attrName>
                                        </p:attrNameLst>
                                      </p:cBhvr>
                                      <p:to>
                                        <p:strVal val="visible"/>
                                      </p:to>
                                    </p:set>
                                    <p:animEffect transition="in" filter="fade">
                                      <p:cBhvr>
                                        <p:cTn id="66" dur="1000"/>
                                        <p:tgtEl>
                                          <p:spTgt spid="4">
                                            <p:txEl>
                                              <p:pRg st="15" end="15"/>
                                            </p:txEl>
                                          </p:spTgt>
                                        </p:tgtEl>
                                      </p:cBhvr>
                                    </p:animEffect>
                                    <p:anim calcmode="lin" valueType="num">
                                      <p:cBhvr>
                                        <p:cTn id="67" dur="1000" fill="hold"/>
                                        <p:tgtEl>
                                          <p:spTgt spid="4">
                                            <p:txEl>
                                              <p:pRg st="15" end="15"/>
                                            </p:txEl>
                                          </p:spTgt>
                                        </p:tgtEl>
                                        <p:attrNameLst>
                                          <p:attrName>ppt_x</p:attrName>
                                        </p:attrNameLst>
                                      </p:cBhvr>
                                      <p:tavLst>
                                        <p:tav tm="0">
                                          <p:val>
                                            <p:strVal val="#ppt_x"/>
                                          </p:val>
                                        </p:tav>
                                        <p:tav tm="100000">
                                          <p:val>
                                            <p:strVal val="#ppt_x"/>
                                          </p:val>
                                        </p:tav>
                                      </p:tavLst>
                                    </p:anim>
                                    <p:anim calcmode="lin" valueType="num">
                                      <p:cBhvr>
                                        <p:cTn id="68" dur="1000" fill="hold"/>
                                        <p:tgtEl>
                                          <p:spTgt spid="4">
                                            <p:txEl>
                                              <p:pRg st="15" end="15"/>
                                            </p:txEl>
                                          </p:spTgt>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nodeType="clickEffect">
                                  <p:stCondLst>
                                    <p:cond delay="0"/>
                                  </p:stCondLst>
                                  <p:childTnLst>
                                    <p:set>
                                      <p:cBhvr>
                                        <p:cTn id="72" dur="1" fill="hold">
                                          <p:stCondLst>
                                            <p:cond delay="0"/>
                                          </p:stCondLst>
                                        </p:cTn>
                                        <p:tgtEl>
                                          <p:spTgt spid="5">
                                            <p:txEl>
                                              <p:pRg st="0" end="0"/>
                                            </p:txEl>
                                          </p:spTgt>
                                        </p:tgtEl>
                                        <p:attrNameLst>
                                          <p:attrName>style.visibility</p:attrName>
                                        </p:attrNameLst>
                                      </p:cBhvr>
                                      <p:to>
                                        <p:strVal val="visible"/>
                                      </p:to>
                                    </p:set>
                                    <p:animEffect transition="in" filter="fade">
                                      <p:cBhvr>
                                        <p:cTn id="73" dur="1000"/>
                                        <p:tgtEl>
                                          <p:spTgt spid="5">
                                            <p:txEl>
                                              <p:pRg st="0" end="0"/>
                                            </p:txEl>
                                          </p:spTgt>
                                        </p:tgtEl>
                                      </p:cBhvr>
                                    </p:animEffect>
                                    <p:anim calcmode="lin" valueType="num">
                                      <p:cBhvr>
                                        <p:cTn id="74"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75"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nodeType="clickEffect">
                                  <p:stCondLst>
                                    <p:cond delay="0"/>
                                  </p:stCondLst>
                                  <p:childTnLst>
                                    <p:set>
                                      <p:cBhvr>
                                        <p:cTn id="79" dur="1" fill="hold">
                                          <p:stCondLst>
                                            <p:cond delay="0"/>
                                          </p:stCondLst>
                                        </p:cTn>
                                        <p:tgtEl>
                                          <p:spTgt spid="5">
                                            <p:txEl>
                                              <p:pRg st="1" end="1"/>
                                            </p:txEl>
                                          </p:spTgt>
                                        </p:tgtEl>
                                        <p:attrNameLst>
                                          <p:attrName>style.visibility</p:attrName>
                                        </p:attrNameLst>
                                      </p:cBhvr>
                                      <p:to>
                                        <p:strVal val="visible"/>
                                      </p:to>
                                    </p:set>
                                    <p:animEffect transition="in" filter="fade">
                                      <p:cBhvr>
                                        <p:cTn id="80" dur="1000"/>
                                        <p:tgtEl>
                                          <p:spTgt spid="5">
                                            <p:txEl>
                                              <p:pRg st="1" end="1"/>
                                            </p:txEl>
                                          </p:spTgt>
                                        </p:tgtEl>
                                      </p:cBhvr>
                                    </p:animEffect>
                                    <p:anim calcmode="lin" valueType="num">
                                      <p:cBhvr>
                                        <p:cTn id="81"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82"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nodeType="clickEffect">
                                  <p:stCondLst>
                                    <p:cond delay="0"/>
                                  </p:stCondLst>
                                  <p:childTnLst>
                                    <p:set>
                                      <p:cBhvr>
                                        <p:cTn id="86" dur="1" fill="hold">
                                          <p:stCondLst>
                                            <p:cond delay="0"/>
                                          </p:stCondLst>
                                        </p:cTn>
                                        <p:tgtEl>
                                          <p:spTgt spid="5">
                                            <p:txEl>
                                              <p:pRg st="3" end="3"/>
                                            </p:txEl>
                                          </p:spTgt>
                                        </p:tgtEl>
                                        <p:attrNameLst>
                                          <p:attrName>style.visibility</p:attrName>
                                        </p:attrNameLst>
                                      </p:cBhvr>
                                      <p:to>
                                        <p:strVal val="visible"/>
                                      </p:to>
                                    </p:set>
                                    <p:animEffect transition="in" filter="fade">
                                      <p:cBhvr>
                                        <p:cTn id="87" dur="1000"/>
                                        <p:tgtEl>
                                          <p:spTgt spid="5">
                                            <p:txEl>
                                              <p:pRg st="3" end="3"/>
                                            </p:txEl>
                                          </p:spTgt>
                                        </p:tgtEl>
                                      </p:cBhvr>
                                    </p:animEffect>
                                    <p:anim calcmode="lin" valueType="num">
                                      <p:cBhvr>
                                        <p:cTn id="88"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89"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nodeType="clickEffect">
                                  <p:stCondLst>
                                    <p:cond delay="0"/>
                                  </p:stCondLst>
                                  <p:childTnLst>
                                    <p:set>
                                      <p:cBhvr>
                                        <p:cTn id="93" dur="1" fill="hold">
                                          <p:stCondLst>
                                            <p:cond delay="0"/>
                                          </p:stCondLst>
                                        </p:cTn>
                                        <p:tgtEl>
                                          <p:spTgt spid="5">
                                            <p:txEl>
                                              <p:pRg st="5" end="5"/>
                                            </p:txEl>
                                          </p:spTgt>
                                        </p:tgtEl>
                                        <p:attrNameLst>
                                          <p:attrName>style.visibility</p:attrName>
                                        </p:attrNameLst>
                                      </p:cBhvr>
                                      <p:to>
                                        <p:strVal val="visible"/>
                                      </p:to>
                                    </p:set>
                                    <p:animEffect transition="in" filter="fade">
                                      <p:cBhvr>
                                        <p:cTn id="94" dur="1000"/>
                                        <p:tgtEl>
                                          <p:spTgt spid="5">
                                            <p:txEl>
                                              <p:pRg st="5" end="5"/>
                                            </p:txEl>
                                          </p:spTgt>
                                        </p:tgtEl>
                                      </p:cBhvr>
                                    </p:animEffect>
                                    <p:anim calcmode="lin" valueType="num">
                                      <p:cBhvr>
                                        <p:cTn id="95"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96"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42" presetClass="entr" presetSubtype="0" fill="hold" nodeType="clickEffect">
                                  <p:stCondLst>
                                    <p:cond delay="0"/>
                                  </p:stCondLst>
                                  <p:childTnLst>
                                    <p:set>
                                      <p:cBhvr>
                                        <p:cTn id="100" dur="1" fill="hold">
                                          <p:stCondLst>
                                            <p:cond delay="0"/>
                                          </p:stCondLst>
                                        </p:cTn>
                                        <p:tgtEl>
                                          <p:spTgt spid="5">
                                            <p:txEl>
                                              <p:pRg st="7" end="7"/>
                                            </p:txEl>
                                          </p:spTgt>
                                        </p:tgtEl>
                                        <p:attrNameLst>
                                          <p:attrName>style.visibility</p:attrName>
                                        </p:attrNameLst>
                                      </p:cBhvr>
                                      <p:to>
                                        <p:strVal val="visible"/>
                                      </p:to>
                                    </p:set>
                                    <p:animEffect transition="in" filter="fade">
                                      <p:cBhvr>
                                        <p:cTn id="101" dur="1000"/>
                                        <p:tgtEl>
                                          <p:spTgt spid="5">
                                            <p:txEl>
                                              <p:pRg st="7" end="7"/>
                                            </p:txEl>
                                          </p:spTgt>
                                        </p:tgtEl>
                                      </p:cBhvr>
                                    </p:animEffect>
                                    <p:anim calcmode="lin" valueType="num">
                                      <p:cBhvr>
                                        <p:cTn id="102"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103"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404664"/>
            <a:ext cx="8229600" cy="1224136"/>
          </a:xfrm>
        </p:spPr>
        <p:txBody>
          <a:bodyPr/>
          <a:lstStyle/>
          <a:p>
            <a:r>
              <a:rPr lang="cs-CZ" dirty="0"/>
              <a:t>Příklad </a:t>
            </a:r>
            <a:r>
              <a:rPr lang="cs-CZ" dirty="0" smtClean="0"/>
              <a:t>2</a:t>
            </a:r>
            <a:endParaRPr lang="cs-CZ" dirty="0"/>
          </a:p>
        </p:txBody>
      </p:sp>
      <p:sp>
        <p:nvSpPr>
          <p:cNvPr id="3" name="Zástupný symbol pro obsah 2"/>
          <p:cNvSpPr>
            <a:spLocks noGrp="1"/>
          </p:cNvSpPr>
          <p:nvPr>
            <p:ph idx="1"/>
          </p:nvPr>
        </p:nvSpPr>
        <p:spPr>
          <a:xfrm>
            <a:off x="457200" y="1916832"/>
            <a:ext cx="8229600" cy="4209331"/>
          </a:xfrm>
        </p:spPr>
        <p:txBody>
          <a:bodyPr/>
          <a:lstStyle/>
          <a:p>
            <a:pPr marL="0" indent="0">
              <a:buNone/>
            </a:pPr>
            <a:r>
              <a:rPr lang="cs-CZ" dirty="0" smtClean="0"/>
              <a:t>Na dně jezera leží předmět, který pozorujeme jednak ve směru kolmém na hladinu jezera, jednak ve směru, který svírá s hladinou úhel 60°. Paprsky směřující v obou případech k předmětu protínají hladinu v bodech A </a:t>
            </a:r>
            <a:r>
              <a:rPr lang="cs-CZ" dirty="0" err="1" smtClean="0"/>
              <a:t>a</a:t>
            </a:r>
            <a:r>
              <a:rPr lang="cs-CZ" dirty="0" smtClean="0"/>
              <a:t> B, navzájem vzdálených 46cm. Určete hloubku jezera. Index lomu vody je 1,33.</a:t>
            </a:r>
            <a:endParaRPr lang="cs-CZ" dirty="0"/>
          </a:p>
        </p:txBody>
      </p:sp>
    </p:spTree>
    <p:extLst>
      <p:ext uri="{BB962C8B-B14F-4D97-AF65-F5344CB8AC3E}">
        <p14:creationId xmlns:p14="http://schemas.microsoft.com/office/powerpoint/2010/main" val="2187113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4" name="TextovéPole 3"/>
              <p:cNvSpPr txBox="1"/>
              <p:nvPr/>
            </p:nvSpPr>
            <p:spPr>
              <a:xfrm>
                <a:off x="467544" y="773496"/>
                <a:ext cx="3744416" cy="4671728"/>
              </a:xfrm>
              <a:prstGeom prst="rect">
                <a:avLst/>
              </a:prstGeom>
              <a:noFill/>
            </p:spPr>
            <p:txBody>
              <a:bodyPr wrap="square" rtlCol="0">
                <a:spAutoFit/>
              </a:bodyPr>
              <a:lstStyle/>
              <a:p>
                <a14:m>
                  <m:oMath xmlns:m="http://schemas.openxmlformats.org/officeDocument/2006/math">
                    <m:sSub>
                      <m:sSubPr>
                        <m:ctrlPr>
                          <a:rPr lang="cs-CZ" i="1" smtClean="0">
                            <a:latin typeface="Cambria Math"/>
                            <a:ea typeface="Cambria Math"/>
                          </a:rPr>
                        </m:ctrlPr>
                      </m:sSubPr>
                      <m:e>
                        <m:r>
                          <m:rPr>
                            <m:sty m:val="p"/>
                          </m:rPr>
                          <a:rPr lang="cs-CZ" i="0">
                            <a:latin typeface="Cambria Math"/>
                            <a:ea typeface="Cambria Math"/>
                          </a:rPr>
                          <m:t>α</m:t>
                        </m:r>
                      </m:e>
                      <m:sub>
                        <m:r>
                          <a:rPr lang="cs-CZ" b="0" i="0" smtClean="0">
                            <a:latin typeface="Cambria Math"/>
                            <a:ea typeface="Cambria Math"/>
                          </a:rPr>
                          <m:t>1</m:t>
                        </m:r>
                      </m:sub>
                    </m:sSub>
                    <m:r>
                      <a:rPr lang="cs-CZ" b="0" i="0" smtClean="0">
                        <a:latin typeface="Cambria Math"/>
                        <a:ea typeface="Cambria Math"/>
                      </a:rPr>
                      <m:t>=30°</m:t>
                    </m:r>
                  </m:oMath>
                </a14:m>
                <a:r>
                  <a:rPr lang="cs-CZ" dirty="0" smtClean="0"/>
                  <a:t>        </a:t>
                </a:r>
                <a14:m>
                  <m:oMath xmlns:m="http://schemas.openxmlformats.org/officeDocument/2006/math">
                    <m:sSub>
                      <m:sSubPr>
                        <m:ctrlPr>
                          <a:rPr lang="cs-CZ" i="1" dirty="0" smtClean="0">
                            <a:latin typeface="Cambria Math"/>
                          </a:rPr>
                        </m:ctrlPr>
                      </m:sSubPr>
                      <m:e>
                        <m:r>
                          <m:rPr>
                            <m:sty m:val="p"/>
                          </m:rPr>
                          <a:rPr lang="cs-CZ" b="0" i="0" dirty="0" smtClean="0">
                            <a:latin typeface="Cambria Math"/>
                          </a:rPr>
                          <m:t>n</m:t>
                        </m:r>
                      </m:e>
                      <m:sub>
                        <m:r>
                          <a:rPr lang="cs-CZ" b="0" i="0" dirty="0" smtClean="0">
                            <a:latin typeface="Cambria Math"/>
                          </a:rPr>
                          <m:t>1</m:t>
                        </m:r>
                      </m:sub>
                    </m:sSub>
                    <m:r>
                      <a:rPr lang="cs-CZ" b="0" i="0" dirty="0" smtClean="0">
                        <a:latin typeface="Cambria Math"/>
                      </a:rPr>
                      <m:t>=1</m:t>
                    </m:r>
                  </m:oMath>
                </a14:m>
                <a:endParaRPr lang="cs-CZ" b="0" dirty="0" smtClean="0"/>
              </a:p>
              <a:p>
                <a14:m>
                  <m:oMath xmlns:m="http://schemas.openxmlformats.org/officeDocument/2006/math">
                    <m:sSub>
                      <m:sSubPr>
                        <m:ctrlPr>
                          <a:rPr lang="cs-CZ" i="1">
                            <a:latin typeface="Cambria Math"/>
                            <a:ea typeface="Cambria Math"/>
                          </a:rPr>
                        </m:ctrlPr>
                      </m:sSubPr>
                      <m:e>
                        <m:r>
                          <m:rPr>
                            <m:sty m:val="p"/>
                          </m:rPr>
                          <a:rPr lang="cs-CZ" i="0">
                            <a:latin typeface="Cambria Math"/>
                            <a:ea typeface="Cambria Math"/>
                          </a:rPr>
                          <m:t>α</m:t>
                        </m:r>
                      </m:e>
                      <m:sub>
                        <m:r>
                          <a:rPr lang="cs-CZ" b="0" i="0" smtClean="0">
                            <a:latin typeface="Cambria Math"/>
                            <a:ea typeface="Cambria Math"/>
                          </a:rPr>
                          <m:t>2</m:t>
                        </m:r>
                      </m:sub>
                    </m:sSub>
                    <m:r>
                      <a:rPr lang="cs-CZ" i="0">
                        <a:latin typeface="Cambria Math"/>
                        <a:ea typeface="Cambria Math"/>
                      </a:rPr>
                      <m:t>=</m:t>
                    </m:r>
                    <m:r>
                      <a:rPr lang="cs-CZ" b="0" i="0" smtClean="0">
                        <a:latin typeface="Cambria Math"/>
                        <a:ea typeface="Cambria Math"/>
                      </a:rPr>
                      <m:t>?</m:t>
                    </m:r>
                  </m:oMath>
                </a14:m>
                <a:r>
                  <a:rPr lang="cs-CZ" dirty="0"/>
                  <a:t>  </a:t>
                </a:r>
                <a:r>
                  <a:rPr lang="cs-CZ" dirty="0" smtClean="0"/>
                  <a:t>            </a:t>
                </a:r>
                <a14:m>
                  <m:oMath xmlns:m="http://schemas.openxmlformats.org/officeDocument/2006/math">
                    <m:sSub>
                      <m:sSubPr>
                        <m:ctrlPr>
                          <a:rPr lang="cs-CZ" i="1" dirty="0">
                            <a:latin typeface="Cambria Math"/>
                          </a:rPr>
                        </m:ctrlPr>
                      </m:sSubPr>
                      <m:e>
                        <m:r>
                          <m:rPr>
                            <m:sty m:val="p"/>
                          </m:rPr>
                          <a:rPr lang="cs-CZ" i="0" dirty="0">
                            <a:latin typeface="Cambria Math"/>
                          </a:rPr>
                          <m:t>n</m:t>
                        </m:r>
                      </m:e>
                      <m:sub>
                        <m:r>
                          <a:rPr lang="cs-CZ" b="0" i="0" dirty="0" smtClean="0">
                            <a:latin typeface="Cambria Math"/>
                          </a:rPr>
                          <m:t>2</m:t>
                        </m:r>
                      </m:sub>
                    </m:sSub>
                    <m:r>
                      <a:rPr lang="cs-CZ" i="0" dirty="0">
                        <a:latin typeface="Cambria Math"/>
                      </a:rPr>
                      <m:t>=1</m:t>
                    </m:r>
                    <m:r>
                      <a:rPr lang="cs-CZ" b="0" i="0" dirty="0" smtClean="0">
                        <a:latin typeface="Cambria Math"/>
                      </a:rPr>
                      <m:t>,33</m:t>
                    </m:r>
                  </m:oMath>
                </a14:m>
                <a:endParaRPr lang="cs-CZ" dirty="0" smtClean="0"/>
              </a:p>
              <a:p>
                <a:pPr/>
                <a14:m>
                  <m:oMathPara xmlns:m="http://schemas.openxmlformats.org/officeDocument/2006/math">
                    <m:oMathParaPr>
                      <m:jc m:val="left"/>
                    </m:oMathParaPr>
                    <m:oMath xmlns:m="http://schemas.openxmlformats.org/officeDocument/2006/math">
                      <m:d>
                        <m:dPr>
                          <m:begChr m:val="|"/>
                          <m:endChr m:val="|"/>
                          <m:ctrlPr>
                            <a:rPr lang="cs-CZ" b="0" i="1" smtClean="0">
                              <a:latin typeface="Cambria Math"/>
                              <a:ea typeface="Cambria Math"/>
                            </a:rPr>
                          </m:ctrlPr>
                        </m:dPr>
                        <m:e>
                          <m:r>
                            <m:rPr>
                              <m:sty m:val="p"/>
                            </m:rPr>
                            <a:rPr lang="cs-CZ" b="0" i="0" smtClean="0">
                              <a:latin typeface="Cambria Math"/>
                              <a:ea typeface="Cambria Math"/>
                            </a:rPr>
                            <m:t>AB</m:t>
                          </m:r>
                        </m:e>
                      </m:d>
                      <m:r>
                        <a:rPr lang="cs-CZ" b="0" i="0" smtClean="0">
                          <a:latin typeface="Cambria Math"/>
                          <a:ea typeface="Cambria Math"/>
                        </a:rPr>
                        <m:t>=</m:t>
                      </m:r>
                      <m:r>
                        <m:rPr>
                          <m:sty m:val="p"/>
                        </m:rPr>
                        <a:rPr lang="cs-CZ" b="0" i="0" smtClean="0">
                          <a:latin typeface="Cambria Math"/>
                          <a:ea typeface="Cambria Math"/>
                        </a:rPr>
                        <m:t>x</m:t>
                      </m:r>
                      <m:r>
                        <a:rPr lang="cs-CZ" b="0" i="0" smtClean="0">
                          <a:latin typeface="Cambria Math"/>
                          <a:ea typeface="Cambria Math"/>
                        </a:rPr>
                        <m:t>=46</m:t>
                      </m:r>
                      <m:r>
                        <m:rPr>
                          <m:sty m:val="p"/>
                        </m:rPr>
                        <a:rPr lang="cs-CZ" b="0" i="0" smtClean="0">
                          <a:latin typeface="Cambria Math"/>
                          <a:ea typeface="Cambria Math"/>
                        </a:rPr>
                        <m:t>cm</m:t>
                      </m:r>
                      <m:r>
                        <a:rPr lang="cs-CZ" b="0" i="0" smtClean="0">
                          <a:latin typeface="Cambria Math"/>
                          <a:ea typeface="Cambria Math"/>
                        </a:rPr>
                        <m:t>=0,46</m:t>
                      </m:r>
                      <m:r>
                        <m:rPr>
                          <m:sty m:val="p"/>
                        </m:rPr>
                        <a:rPr lang="cs-CZ" b="0" i="0" smtClean="0">
                          <a:latin typeface="Cambria Math"/>
                          <a:ea typeface="Cambria Math"/>
                        </a:rPr>
                        <m:t>m</m:t>
                      </m:r>
                      <m:r>
                        <a:rPr lang="cs-CZ" b="0" i="0" smtClean="0">
                          <a:latin typeface="Cambria Math"/>
                          <a:ea typeface="Cambria Math"/>
                        </a:rPr>
                        <m:t>      </m:t>
                      </m:r>
                      <m:r>
                        <m:rPr>
                          <m:sty m:val="p"/>
                        </m:rPr>
                        <a:rPr lang="cs-CZ" b="0" i="0" smtClean="0">
                          <a:latin typeface="Cambria Math"/>
                          <a:ea typeface="Cambria Math"/>
                        </a:rPr>
                        <m:t>h</m:t>
                      </m:r>
                      <m:r>
                        <a:rPr lang="cs-CZ" b="0" i="0" smtClean="0">
                          <a:latin typeface="Cambria Math"/>
                          <a:ea typeface="Cambria Math"/>
                        </a:rPr>
                        <m:t>=?</m:t>
                      </m:r>
                    </m:oMath>
                  </m:oMathPara>
                </a14:m>
                <a:endParaRPr lang="cs-CZ" dirty="0" smtClean="0"/>
              </a:p>
              <a:p>
                <a:endParaRPr lang="cs-CZ" dirty="0"/>
              </a:p>
              <a:p>
                <a:r>
                  <a:rPr lang="cs-CZ" dirty="0" smtClean="0"/>
                  <a:t>Určíme úhel </a:t>
                </a:r>
                <a14:m>
                  <m:oMath xmlns:m="http://schemas.openxmlformats.org/officeDocument/2006/math">
                    <m:sSub>
                      <m:sSubPr>
                        <m:ctrlPr>
                          <a:rPr lang="cs-CZ" i="1">
                            <a:latin typeface="Cambria Math"/>
                            <a:ea typeface="Cambria Math"/>
                          </a:rPr>
                        </m:ctrlPr>
                      </m:sSubPr>
                      <m:e>
                        <m:r>
                          <m:rPr>
                            <m:sty m:val="p"/>
                          </m:rPr>
                          <a:rPr lang="cs-CZ" i="0">
                            <a:latin typeface="Cambria Math"/>
                            <a:ea typeface="Cambria Math"/>
                          </a:rPr>
                          <m:t>α</m:t>
                        </m:r>
                      </m:e>
                      <m:sub>
                        <m:r>
                          <a:rPr lang="cs-CZ" b="0" i="0" smtClean="0">
                            <a:latin typeface="Cambria Math"/>
                            <a:ea typeface="Cambria Math"/>
                          </a:rPr>
                          <m:t>2</m:t>
                        </m:r>
                      </m:sub>
                    </m:sSub>
                  </m:oMath>
                </a14:m>
                <a:r>
                  <a:rPr lang="cs-CZ" dirty="0" smtClean="0"/>
                  <a:t>:</a:t>
                </a:r>
              </a:p>
              <a:p>
                <a14:m>
                  <m:oMath xmlns:m="http://schemas.openxmlformats.org/officeDocument/2006/math">
                    <m:f>
                      <m:fPr>
                        <m:ctrlPr>
                          <a:rPr lang="cs-CZ" sz="2000" i="1">
                            <a:latin typeface="Cambria Math"/>
                          </a:rPr>
                        </m:ctrlPr>
                      </m:fPr>
                      <m:num>
                        <m:func>
                          <m:funcPr>
                            <m:ctrlPr>
                              <a:rPr lang="cs-CZ" sz="2000" i="1">
                                <a:latin typeface="Cambria Math"/>
                              </a:rPr>
                            </m:ctrlPr>
                          </m:funcPr>
                          <m:fName>
                            <m:r>
                              <m:rPr>
                                <m:sty m:val="p"/>
                              </m:rPr>
                              <a:rPr lang="cs-CZ" sz="2000" i="0">
                                <a:latin typeface="Cambria Math"/>
                              </a:rPr>
                              <m:t>sin</m:t>
                            </m:r>
                          </m:fName>
                          <m:e>
                            <m:sSub>
                              <m:sSubPr>
                                <m:ctrlPr>
                                  <a:rPr lang="cs-CZ" sz="2000" i="1">
                                    <a:latin typeface="Cambria Math"/>
                                  </a:rPr>
                                </m:ctrlPr>
                              </m:sSubPr>
                              <m:e>
                                <m:r>
                                  <m:rPr>
                                    <m:sty m:val="p"/>
                                  </m:rPr>
                                  <a:rPr lang="el-GR" sz="2000" i="0">
                                    <a:latin typeface="Cambria Math"/>
                                    <a:ea typeface="Cambria Math"/>
                                  </a:rPr>
                                  <m:t>α</m:t>
                                </m:r>
                              </m:e>
                              <m:sub>
                                <m:r>
                                  <a:rPr lang="cs-CZ" sz="2000" i="0">
                                    <a:latin typeface="Cambria Math"/>
                                  </a:rPr>
                                  <m:t>1</m:t>
                                </m:r>
                              </m:sub>
                            </m:sSub>
                          </m:e>
                        </m:func>
                      </m:num>
                      <m:den>
                        <m:r>
                          <m:rPr>
                            <m:sty m:val="p"/>
                          </m:rPr>
                          <a:rPr lang="cs-CZ" sz="2000" i="0">
                            <a:latin typeface="Cambria Math"/>
                          </a:rPr>
                          <m:t>sin</m:t>
                        </m:r>
                        <m:sSub>
                          <m:sSubPr>
                            <m:ctrlPr>
                              <a:rPr lang="cs-CZ" sz="2000" i="1">
                                <a:latin typeface="Cambria Math"/>
                              </a:rPr>
                            </m:ctrlPr>
                          </m:sSubPr>
                          <m:e>
                            <m:r>
                              <m:rPr>
                                <m:sty m:val="p"/>
                              </m:rPr>
                              <a:rPr lang="el-GR" sz="2000" i="0">
                                <a:latin typeface="Cambria Math"/>
                                <a:ea typeface="Cambria Math"/>
                              </a:rPr>
                              <m:t>α</m:t>
                            </m:r>
                          </m:e>
                          <m:sub>
                            <m:r>
                              <a:rPr lang="cs-CZ" sz="2000" i="0">
                                <a:latin typeface="Cambria Math"/>
                              </a:rPr>
                              <m:t>2</m:t>
                            </m:r>
                          </m:sub>
                        </m:sSub>
                      </m:den>
                    </m:f>
                    <m:r>
                      <a:rPr lang="cs-CZ" sz="2000" i="0">
                        <a:latin typeface="Cambria Math"/>
                      </a:rPr>
                      <m:t>= </m:t>
                    </m:r>
                    <m:f>
                      <m:fPr>
                        <m:ctrlPr>
                          <a:rPr lang="cs-CZ" sz="2000" i="1">
                            <a:latin typeface="Cambria Math"/>
                          </a:rPr>
                        </m:ctrlPr>
                      </m:fPr>
                      <m:num>
                        <m:sSub>
                          <m:sSubPr>
                            <m:ctrlPr>
                              <a:rPr lang="cs-CZ" sz="2000" i="1">
                                <a:latin typeface="Cambria Math"/>
                              </a:rPr>
                            </m:ctrlPr>
                          </m:sSubPr>
                          <m:e>
                            <m:r>
                              <m:rPr>
                                <m:sty m:val="p"/>
                              </m:rPr>
                              <a:rPr lang="cs-CZ" sz="2000" i="0">
                                <a:latin typeface="Cambria Math"/>
                              </a:rPr>
                              <m:t>n</m:t>
                            </m:r>
                          </m:e>
                          <m:sub>
                            <m:r>
                              <a:rPr lang="cs-CZ" sz="2000" i="0">
                                <a:latin typeface="Cambria Math"/>
                              </a:rPr>
                              <m:t>2</m:t>
                            </m:r>
                          </m:sub>
                        </m:sSub>
                      </m:num>
                      <m:den>
                        <m:sSub>
                          <m:sSubPr>
                            <m:ctrlPr>
                              <a:rPr lang="cs-CZ" sz="2000" i="1">
                                <a:latin typeface="Cambria Math"/>
                              </a:rPr>
                            </m:ctrlPr>
                          </m:sSubPr>
                          <m:e>
                            <m:r>
                              <m:rPr>
                                <m:sty m:val="p"/>
                              </m:rPr>
                              <a:rPr lang="cs-CZ" sz="2000" i="0">
                                <a:latin typeface="Cambria Math"/>
                              </a:rPr>
                              <m:t>n</m:t>
                            </m:r>
                          </m:e>
                          <m:sub>
                            <m:r>
                              <a:rPr lang="cs-CZ" sz="2000" i="0">
                                <a:latin typeface="Cambria Math"/>
                              </a:rPr>
                              <m:t>1</m:t>
                            </m:r>
                          </m:sub>
                        </m:sSub>
                      </m:den>
                    </m:f>
                  </m:oMath>
                </a14:m>
                <a:r>
                  <a:rPr lang="cs-CZ" sz="2000" dirty="0" smtClean="0">
                    <a:latin typeface="Cambria Math"/>
                  </a:rPr>
                  <a:t> </a:t>
                </a:r>
              </a:p>
              <a:p>
                <a:endParaRPr lang="cs-CZ" sz="2000" dirty="0">
                  <a:latin typeface="Cambria Math"/>
                </a:endParaRPr>
              </a:p>
              <a:p>
                <a14:m>
                  <m:oMath xmlns:m="http://schemas.openxmlformats.org/officeDocument/2006/math">
                    <m:func>
                      <m:funcPr>
                        <m:ctrlPr>
                          <a:rPr lang="cs-CZ" sz="2000" i="1">
                            <a:latin typeface="Cambria Math"/>
                          </a:rPr>
                        </m:ctrlPr>
                      </m:funcPr>
                      <m:fName>
                        <m:r>
                          <m:rPr>
                            <m:sty m:val="p"/>
                          </m:rPr>
                          <a:rPr lang="cs-CZ" sz="2000" i="0">
                            <a:latin typeface="Cambria Math"/>
                          </a:rPr>
                          <m:t>sin</m:t>
                        </m:r>
                      </m:fName>
                      <m:e>
                        <m:sSub>
                          <m:sSubPr>
                            <m:ctrlPr>
                              <a:rPr lang="cs-CZ" sz="2000" i="1">
                                <a:latin typeface="Cambria Math"/>
                              </a:rPr>
                            </m:ctrlPr>
                          </m:sSubPr>
                          <m:e>
                            <m:r>
                              <m:rPr>
                                <m:sty m:val="p"/>
                              </m:rPr>
                              <a:rPr lang="el-GR" sz="2000" i="0">
                                <a:latin typeface="Cambria Math"/>
                                <a:ea typeface="Cambria Math"/>
                              </a:rPr>
                              <m:t>α</m:t>
                            </m:r>
                          </m:e>
                          <m:sub>
                            <m:r>
                              <a:rPr lang="cs-CZ" sz="2000" b="0" i="0" smtClean="0">
                                <a:latin typeface="Cambria Math"/>
                                <a:ea typeface="Cambria Math"/>
                              </a:rPr>
                              <m:t>2</m:t>
                            </m:r>
                          </m:sub>
                        </m:sSub>
                      </m:e>
                    </m:func>
                    <m:r>
                      <a:rPr lang="cs-CZ" sz="2000" i="0">
                        <a:latin typeface="Cambria Math"/>
                      </a:rPr>
                      <m:t>= </m:t>
                    </m:r>
                    <m:f>
                      <m:fPr>
                        <m:ctrlPr>
                          <a:rPr lang="cs-CZ" sz="2000" i="1">
                            <a:latin typeface="Cambria Math"/>
                          </a:rPr>
                        </m:ctrlPr>
                      </m:fPr>
                      <m:num>
                        <m:sSub>
                          <m:sSubPr>
                            <m:ctrlPr>
                              <a:rPr lang="cs-CZ" sz="2000" i="1">
                                <a:latin typeface="Cambria Math"/>
                              </a:rPr>
                            </m:ctrlPr>
                          </m:sSubPr>
                          <m:e>
                            <m:r>
                              <m:rPr>
                                <m:sty m:val="p"/>
                              </m:rPr>
                              <a:rPr lang="cs-CZ" sz="2000" i="0">
                                <a:latin typeface="Cambria Math"/>
                              </a:rPr>
                              <m:t>n</m:t>
                            </m:r>
                          </m:e>
                          <m:sub>
                            <m:r>
                              <a:rPr lang="cs-CZ" sz="2000" b="0" i="0" smtClean="0">
                                <a:latin typeface="Cambria Math"/>
                              </a:rPr>
                              <m:t>1</m:t>
                            </m:r>
                          </m:sub>
                        </m:sSub>
                        <m:r>
                          <a:rPr lang="cs-CZ" sz="2000" i="0">
                            <a:latin typeface="Cambria Math"/>
                          </a:rPr>
                          <m:t> </m:t>
                        </m:r>
                        <m:r>
                          <a:rPr lang="cs-CZ" sz="2000" i="0">
                            <a:latin typeface="Cambria Math"/>
                            <a:ea typeface="Cambria Math"/>
                          </a:rPr>
                          <m:t>∙</m:t>
                        </m:r>
                        <m:r>
                          <m:rPr>
                            <m:sty m:val="p"/>
                          </m:rPr>
                          <a:rPr lang="cs-CZ" sz="2000" i="0">
                            <a:latin typeface="Cambria Math"/>
                          </a:rPr>
                          <m:t>sin</m:t>
                        </m:r>
                        <m:sSub>
                          <m:sSubPr>
                            <m:ctrlPr>
                              <a:rPr lang="cs-CZ" sz="2000" i="1">
                                <a:latin typeface="Cambria Math"/>
                              </a:rPr>
                            </m:ctrlPr>
                          </m:sSubPr>
                          <m:e>
                            <m:r>
                              <m:rPr>
                                <m:sty m:val="p"/>
                              </m:rPr>
                              <a:rPr lang="el-GR" sz="2000" i="0">
                                <a:latin typeface="Cambria Math"/>
                                <a:ea typeface="Cambria Math"/>
                              </a:rPr>
                              <m:t>α</m:t>
                            </m:r>
                          </m:e>
                          <m:sub>
                            <m:r>
                              <a:rPr lang="cs-CZ" sz="2000" b="0" i="0" smtClean="0">
                                <a:latin typeface="Cambria Math"/>
                                <a:ea typeface="Cambria Math"/>
                              </a:rPr>
                              <m:t>1</m:t>
                            </m:r>
                          </m:sub>
                        </m:sSub>
                      </m:num>
                      <m:den>
                        <m:sSub>
                          <m:sSubPr>
                            <m:ctrlPr>
                              <a:rPr lang="cs-CZ" sz="2000" i="1">
                                <a:latin typeface="Cambria Math"/>
                              </a:rPr>
                            </m:ctrlPr>
                          </m:sSubPr>
                          <m:e>
                            <m:r>
                              <m:rPr>
                                <m:sty m:val="p"/>
                              </m:rPr>
                              <a:rPr lang="cs-CZ" sz="2000" i="0">
                                <a:latin typeface="Cambria Math"/>
                              </a:rPr>
                              <m:t>n</m:t>
                            </m:r>
                          </m:e>
                          <m:sub>
                            <m:r>
                              <a:rPr lang="cs-CZ" sz="2000" b="0" i="0" smtClean="0">
                                <a:latin typeface="Cambria Math"/>
                              </a:rPr>
                              <m:t>2</m:t>
                            </m:r>
                          </m:sub>
                        </m:sSub>
                      </m:den>
                    </m:f>
                  </m:oMath>
                </a14:m>
                <a:r>
                  <a:rPr lang="cs-CZ" sz="2000" dirty="0" smtClean="0">
                    <a:latin typeface="Cambria Math"/>
                  </a:rPr>
                  <a:t> </a:t>
                </a:r>
              </a:p>
              <a:p>
                <a:endParaRPr lang="cs-CZ" sz="2000" dirty="0">
                  <a:latin typeface="Cambria Math"/>
                </a:endParaRPr>
              </a:p>
              <a:p>
                <a14:m>
                  <m:oMath xmlns:m="http://schemas.openxmlformats.org/officeDocument/2006/math">
                    <m:func>
                      <m:funcPr>
                        <m:ctrlPr>
                          <a:rPr lang="cs-CZ" sz="2000" i="1">
                            <a:latin typeface="Cambria Math"/>
                          </a:rPr>
                        </m:ctrlPr>
                      </m:funcPr>
                      <m:fName>
                        <m:r>
                          <m:rPr>
                            <m:sty m:val="p"/>
                          </m:rPr>
                          <a:rPr lang="cs-CZ" sz="2000" i="0">
                            <a:latin typeface="Cambria Math"/>
                          </a:rPr>
                          <m:t>sin</m:t>
                        </m:r>
                      </m:fName>
                      <m:e>
                        <m:sSub>
                          <m:sSubPr>
                            <m:ctrlPr>
                              <a:rPr lang="cs-CZ" sz="2000" i="1">
                                <a:latin typeface="Cambria Math"/>
                              </a:rPr>
                            </m:ctrlPr>
                          </m:sSubPr>
                          <m:e>
                            <m:r>
                              <m:rPr>
                                <m:sty m:val="p"/>
                              </m:rPr>
                              <a:rPr lang="el-GR" sz="2000" i="0">
                                <a:latin typeface="Cambria Math"/>
                                <a:ea typeface="Cambria Math"/>
                              </a:rPr>
                              <m:t>α</m:t>
                            </m:r>
                          </m:e>
                          <m:sub>
                            <m:r>
                              <a:rPr lang="cs-CZ" sz="2000" b="0" i="0" smtClean="0">
                                <a:latin typeface="Cambria Math"/>
                                <a:ea typeface="Cambria Math"/>
                              </a:rPr>
                              <m:t>2</m:t>
                            </m:r>
                          </m:sub>
                        </m:sSub>
                      </m:e>
                    </m:func>
                    <m:r>
                      <a:rPr lang="cs-CZ" sz="2000" i="0">
                        <a:latin typeface="Cambria Math"/>
                      </a:rPr>
                      <m:t>= </m:t>
                    </m:r>
                    <m:f>
                      <m:fPr>
                        <m:ctrlPr>
                          <a:rPr lang="cs-CZ" sz="2000" i="1">
                            <a:latin typeface="Cambria Math"/>
                          </a:rPr>
                        </m:ctrlPr>
                      </m:fPr>
                      <m:num>
                        <m:r>
                          <a:rPr lang="cs-CZ" sz="2000" i="0">
                            <a:latin typeface="Cambria Math"/>
                          </a:rPr>
                          <m:t>1 </m:t>
                        </m:r>
                        <m:r>
                          <a:rPr lang="cs-CZ" sz="2000" i="0">
                            <a:latin typeface="Cambria Math"/>
                            <a:ea typeface="Cambria Math"/>
                          </a:rPr>
                          <m:t>∙</m:t>
                        </m:r>
                        <m:r>
                          <m:rPr>
                            <m:sty m:val="p"/>
                          </m:rPr>
                          <a:rPr lang="cs-CZ" sz="2000" i="0">
                            <a:latin typeface="Cambria Math"/>
                          </a:rPr>
                          <m:t>sin</m:t>
                        </m:r>
                        <m:r>
                          <a:rPr lang="cs-CZ" sz="2000" b="0" i="0" smtClean="0">
                            <a:latin typeface="Cambria Math"/>
                          </a:rPr>
                          <m:t>30</m:t>
                        </m:r>
                        <m:r>
                          <a:rPr lang="cs-CZ" sz="2000" i="0">
                            <a:latin typeface="Cambria Math"/>
                          </a:rPr>
                          <m:t>°</m:t>
                        </m:r>
                      </m:num>
                      <m:den>
                        <m:r>
                          <a:rPr lang="cs-CZ" sz="2000" b="0" i="0" smtClean="0">
                            <a:latin typeface="Cambria Math"/>
                          </a:rPr>
                          <m:t>1,33</m:t>
                        </m:r>
                      </m:den>
                    </m:f>
                  </m:oMath>
                </a14:m>
                <a:r>
                  <a:rPr lang="cs-CZ" sz="2000" dirty="0" smtClean="0">
                    <a:latin typeface="Cambria Math"/>
                  </a:rPr>
                  <a:t> </a:t>
                </a:r>
              </a:p>
              <a:p>
                <a:endParaRPr lang="cs-CZ" sz="2000" dirty="0">
                  <a:latin typeface="Cambria Math"/>
                </a:endParaRPr>
              </a:p>
              <a:p>
                <a14:m>
                  <m:oMath xmlns:m="http://schemas.openxmlformats.org/officeDocument/2006/math">
                    <m:sSub>
                      <m:sSubPr>
                        <m:ctrlPr>
                          <a:rPr lang="cs-CZ" i="1">
                            <a:latin typeface="Cambria Math"/>
                          </a:rPr>
                        </m:ctrlPr>
                      </m:sSubPr>
                      <m:e>
                        <m:r>
                          <m:rPr>
                            <m:sty m:val="p"/>
                          </m:rPr>
                          <a:rPr lang="el-GR" i="0">
                            <a:latin typeface="Cambria Math"/>
                            <a:ea typeface="Cambria Math"/>
                          </a:rPr>
                          <m:t>α</m:t>
                        </m:r>
                      </m:e>
                      <m:sub>
                        <m:r>
                          <a:rPr lang="cs-CZ" b="0" i="0" smtClean="0">
                            <a:latin typeface="Cambria Math"/>
                          </a:rPr>
                          <m:t>2</m:t>
                        </m:r>
                      </m:sub>
                    </m:sSub>
                    <m:r>
                      <a:rPr lang="cs-CZ" i="0">
                        <a:latin typeface="Cambria Math"/>
                      </a:rPr>
                      <m:t>=</m:t>
                    </m:r>
                    <m:r>
                      <a:rPr lang="cs-CZ" i="0" smtClean="0">
                        <a:latin typeface="Cambria Math"/>
                      </a:rPr>
                      <m:t>2</m:t>
                    </m:r>
                    <m:r>
                      <a:rPr lang="cs-CZ" b="0" i="0" smtClean="0">
                        <a:latin typeface="Cambria Math"/>
                      </a:rPr>
                      <m:t>2°</m:t>
                    </m:r>
                  </m:oMath>
                </a14:m>
                <a:r>
                  <a:rPr lang="cs-CZ" dirty="0" smtClean="0"/>
                  <a:t> </a:t>
                </a:r>
                <a:endParaRPr lang="cs-CZ" dirty="0"/>
              </a:p>
              <a:p>
                <a:r>
                  <a:rPr lang="cs-CZ" dirty="0" smtClean="0"/>
                  <a:t> </a:t>
                </a:r>
                <a:endParaRPr lang="cs-CZ" dirty="0"/>
              </a:p>
              <a:p>
                <a:endParaRPr lang="cs-CZ" dirty="0"/>
              </a:p>
            </p:txBody>
          </p:sp>
        </mc:Choice>
        <mc:Fallback xmlns="">
          <p:sp>
            <p:nvSpPr>
              <p:cNvPr id="4" name="TextovéPole 3"/>
              <p:cNvSpPr txBox="1">
                <a:spLocks noRot="1" noChangeAspect="1" noMove="1" noResize="1" noEditPoints="1" noAdjustHandles="1" noChangeArrowheads="1" noChangeShapeType="1" noTextEdit="1"/>
              </p:cNvSpPr>
              <p:nvPr/>
            </p:nvSpPr>
            <p:spPr>
              <a:xfrm>
                <a:off x="467544" y="773496"/>
                <a:ext cx="3744416" cy="4671728"/>
              </a:xfrm>
              <a:prstGeom prst="rect">
                <a:avLst/>
              </a:prstGeom>
              <a:blipFill rotWithShape="1">
                <a:blip r:embed="rId2"/>
                <a:stretch>
                  <a:fillRect l="-1466"/>
                </a:stretch>
              </a:blipFill>
            </p:spPr>
            <p:txBody>
              <a:bodyPr/>
              <a:lstStyle/>
              <a:p>
                <a:r>
                  <a:rPr lang="cs-CZ">
                    <a:noFill/>
                  </a:rPr>
                  <a:t> </a:t>
                </a:r>
              </a:p>
            </p:txBody>
          </p:sp>
        </mc:Fallback>
      </mc:AlternateContent>
      <mc:AlternateContent xmlns:mc="http://schemas.openxmlformats.org/markup-compatibility/2006" xmlns:a14="http://schemas.microsoft.com/office/drawing/2010/main">
        <mc:Choice Requires="a14">
          <p:sp>
            <p:nvSpPr>
              <p:cNvPr id="5" name="TextovéPole 4"/>
              <p:cNvSpPr txBox="1"/>
              <p:nvPr/>
            </p:nvSpPr>
            <p:spPr>
              <a:xfrm>
                <a:off x="4211960" y="3035401"/>
                <a:ext cx="4633664" cy="2769861"/>
              </a:xfrm>
              <a:prstGeom prst="rect">
                <a:avLst/>
              </a:prstGeom>
              <a:noFill/>
            </p:spPr>
            <p:txBody>
              <a:bodyPr wrap="square" rtlCol="0">
                <a:spAutoFit/>
              </a:bodyPr>
              <a:lstStyle/>
              <a:p>
                <a:r>
                  <a:rPr lang="cs-CZ" dirty="0" smtClean="0"/>
                  <a:t>Určíme hloubku jezera h:</a:t>
                </a:r>
              </a:p>
              <a:p>
                <a14:m>
                  <m:oMath xmlns:m="http://schemas.openxmlformats.org/officeDocument/2006/math">
                    <m:func>
                      <m:funcPr>
                        <m:ctrlPr>
                          <a:rPr lang="cs-CZ" i="1">
                            <a:latin typeface="Cambria Math"/>
                            <a:ea typeface="Cambria Math"/>
                          </a:rPr>
                        </m:ctrlPr>
                      </m:funcPr>
                      <m:fName>
                        <m:r>
                          <m:rPr>
                            <m:sty m:val="p"/>
                          </m:rPr>
                          <a:rPr lang="cs-CZ" i="0">
                            <a:latin typeface="Cambria Math"/>
                            <a:ea typeface="Cambria Math"/>
                          </a:rPr>
                          <m:t>tg</m:t>
                        </m:r>
                      </m:fName>
                      <m:e>
                        <m:sSub>
                          <m:sSubPr>
                            <m:ctrlPr>
                              <a:rPr lang="cs-CZ" i="1">
                                <a:latin typeface="Cambria Math"/>
                                <a:ea typeface="Cambria Math"/>
                              </a:rPr>
                            </m:ctrlPr>
                          </m:sSubPr>
                          <m:e>
                            <m:r>
                              <m:rPr>
                                <m:sty m:val="p"/>
                              </m:rPr>
                              <a:rPr lang="el-GR" i="0">
                                <a:latin typeface="Cambria Math"/>
                                <a:ea typeface="Cambria Math"/>
                              </a:rPr>
                              <m:t>α</m:t>
                            </m:r>
                          </m:e>
                          <m:sub>
                            <m:r>
                              <a:rPr lang="cs-CZ" b="0" i="0" smtClean="0">
                                <a:latin typeface="Cambria Math"/>
                                <a:ea typeface="Cambria Math"/>
                              </a:rPr>
                              <m:t>2</m:t>
                            </m:r>
                          </m:sub>
                        </m:sSub>
                      </m:e>
                    </m:func>
                    <m:r>
                      <a:rPr lang="cs-CZ" i="0">
                        <a:latin typeface="Cambria Math"/>
                        <a:ea typeface="Cambria Math"/>
                      </a:rPr>
                      <m:t>=</m:t>
                    </m:r>
                  </m:oMath>
                </a14:m>
                <a:r>
                  <a:rPr lang="cs-CZ" dirty="0">
                    <a:latin typeface="Cambria Math"/>
                    <a:ea typeface="Cambria Math"/>
                  </a:rPr>
                  <a:t> </a:t>
                </a:r>
                <a14:m>
                  <m:oMath xmlns:m="http://schemas.openxmlformats.org/officeDocument/2006/math">
                    <m:f>
                      <m:fPr>
                        <m:ctrlPr>
                          <a:rPr lang="cs-CZ" i="1">
                            <a:latin typeface="Cambria Math"/>
                            <a:ea typeface="Cambria Math"/>
                          </a:rPr>
                        </m:ctrlPr>
                      </m:fPr>
                      <m:num>
                        <m:r>
                          <m:rPr>
                            <m:sty m:val="p"/>
                          </m:rPr>
                          <a:rPr lang="cs-CZ" b="0" i="0" smtClean="0">
                            <a:latin typeface="Cambria Math"/>
                            <a:ea typeface="Cambria Math"/>
                          </a:rPr>
                          <m:t>x</m:t>
                        </m:r>
                      </m:num>
                      <m:den>
                        <m:r>
                          <m:rPr>
                            <m:sty m:val="p"/>
                          </m:rPr>
                          <a:rPr lang="cs-CZ" b="0" i="0" smtClean="0">
                            <a:latin typeface="Cambria Math"/>
                            <a:ea typeface="Cambria Math"/>
                          </a:rPr>
                          <m:t>h</m:t>
                        </m:r>
                      </m:den>
                    </m:f>
                  </m:oMath>
                </a14:m>
                <a:endParaRPr lang="cs-CZ" b="0" dirty="0" smtClean="0">
                  <a:ea typeface="Cambria Math"/>
                </a:endParaRPr>
              </a:p>
              <a:p>
                <a:endParaRPr lang="cs-CZ" dirty="0" smtClean="0"/>
              </a:p>
              <a:p>
                <a14:m>
                  <m:oMath xmlns:m="http://schemas.openxmlformats.org/officeDocument/2006/math">
                    <m:r>
                      <m:rPr>
                        <m:sty m:val="p"/>
                      </m:rPr>
                      <a:rPr lang="cs-CZ" sz="2000" b="0" i="0" smtClean="0">
                        <a:latin typeface="Cambria Math"/>
                        <a:ea typeface="Cambria Math"/>
                      </a:rPr>
                      <m:t>h</m:t>
                    </m:r>
                    <m:r>
                      <a:rPr lang="cs-CZ" sz="2000" i="0">
                        <a:latin typeface="Cambria Math"/>
                        <a:ea typeface="Cambria Math"/>
                      </a:rPr>
                      <m:t>=</m:t>
                    </m:r>
                    <m:f>
                      <m:fPr>
                        <m:ctrlPr>
                          <a:rPr lang="cs-CZ" sz="2000" i="1">
                            <a:latin typeface="Cambria Math"/>
                            <a:ea typeface="Cambria Math"/>
                          </a:rPr>
                        </m:ctrlPr>
                      </m:fPr>
                      <m:num>
                        <m:r>
                          <m:rPr>
                            <m:sty m:val="p"/>
                          </m:rPr>
                          <a:rPr lang="cs-CZ" sz="2000" i="0">
                            <a:latin typeface="Cambria Math"/>
                            <a:ea typeface="Cambria Math"/>
                          </a:rPr>
                          <m:t>x</m:t>
                        </m:r>
                      </m:num>
                      <m:den>
                        <m:func>
                          <m:funcPr>
                            <m:ctrlPr>
                              <a:rPr lang="cs-CZ" sz="2000" i="1">
                                <a:latin typeface="Cambria Math"/>
                                <a:ea typeface="Cambria Math"/>
                              </a:rPr>
                            </m:ctrlPr>
                          </m:funcPr>
                          <m:fName>
                            <m:r>
                              <m:rPr>
                                <m:sty m:val="p"/>
                              </m:rPr>
                              <a:rPr lang="cs-CZ" sz="2000" i="0">
                                <a:latin typeface="Cambria Math"/>
                                <a:ea typeface="Cambria Math"/>
                              </a:rPr>
                              <m:t>tg</m:t>
                            </m:r>
                          </m:fName>
                          <m:e>
                            <m:sSub>
                              <m:sSubPr>
                                <m:ctrlPr>
                                  <a:rPr lang="cs-CZ" sz="2000" i="1">
                                    <a:latin typeface="Cambria Math"/>
                                    <a:ea typeface="Cambria Math"/>
                                  </a:rPr>
                                </m:ctrlPr>
                              </m:sSubPr>
                              <m:e>
                                <m:r>
                                  <m:rPr>
                                    <m:sty m:val="p"/>
                                  </m:rPr>
                                  <a:rPr lang="el-GR" sz="2000" i="0">
                                    <a:latin typeface="Cambria Math"/>
                                    <a:ea typeface="Cambria Math"/>
                                  </a:rPr>
                                  <m:t>α</m:t>
                                </m:r>
                              </m:e>
                              <m:sub>
                                <m:r>
                                  <a:rPr lang="cs-CZ" sz="2000" b="0" i="0" smtClean="0">
                                    <a:latin typeface="Cambria Math"/>
                                    <a:ea typeface="Cambria Math"/>
                                  </a:rPr>
                                  <m:t>2</m:t>
                                </m:r>
                              </m:sub>
                            </m:sSub>
                          </m:e>
                        </m:func>
                      </m:den>
                    </m:f>
                  </m:oMath>
                </a14:m>
                <a:r>
                  <a:rPr lang="cs-CZ" dirty="0" smtClean="0"/>
                  <a:t> </a:t>
                </a:r>
              </a:p>
              <a:p>
                <a:endParaRPr lang="cs-CZ" dirty="0"/>
              </a:p>
              <a:p>
                <a14:m>
                  <m:oMath xmlns:m="http://schemas.openxmlformats.org/officeDocument/2006/math">
                    <m:r>
                      <m:rPr>
                        <m:sty m:val="p"/>
                      </m:rPr>
                      <a:rPr lang="cs-CZ" sz="2000" i="0">
                        <a:latin typeface="Cambria Math"/>
                        <a:ea typeface="Cambria Math"/>
                      </a:rPr>
                      <m:t>h</m:t>
                    </m:r>
                    <m:r>
                      <a:rPr lang="cs-CZ" sz="2000" i="0">
                        <a:latin typeface="Cambria Math"/>
                        <a:ea typeface="Cambria Math"/>
                      </a:rPr>
                      <m:t>=</m:t>
                    </m:r>
                    <m:f>
                      <m:fPr>
                        <m:ctrlPr>
                          <a:rPr lang="cs-CZ" sz="2000" i="1">
                            <a:latin typeface="Cambria Math"/>
                            <a:ea typeface="Cambria Math"/>
                          </a:rPr>
                        </m:ctrlPr>
                      </m:fPr>
                      <m:num>
                        <m:r>
                          <a:rPr lang="cs-CZ" sz="2000" b="0" i="0" smtClean="0">
                            <a:latin typeface="Cambria Math"/>
                            <a:ea typeface="Cambria Math"/>
                          </a:rPr>
                          <m:t>0,46</m:t>
                        </m:r>
                      </m:num>
                      <m:den>
                        <m:func>
                          <m:funcPr>
                            <m:ctrlPr>
                              <a:rPr lang="cs-CZ" sz="2000" i="1">
                                <a:latin typeface="Cambria Math"/>
                                <a:ea typeface="Cambria Math"/>
                              </a:rPr>
                            </m:ctrlPr>
                          </m:funcPr>
                          <m:fName>
                            <m:r>
                              <m:rPr>
                                <m:sty m:val="p"/>
                              </m:rPr>
                              <a:rPr lang="cs-CZ" sz="2000" i="0">
                                <a:latin typeface="Cambria Math"/>
                                <a:ea typeface="Cambria Math"/>
                              </a:rPr>
                              <m:t>tg</m:t>
                            </m:r>
                          </m:fName>
                          <m:e>
                            <m:r>
                              <a:rPr lang="cs-CZ" sz="2000" b="0" i="0" smtClean="0">
                                <a:latin typeface="Cambria Math"/>
                                <a:ea typeface="Cambria Math"/>
                              </a:rPr>
                              <m:t>22°</m:t>
                            </m:r>
                          </m:e>
                        </m:func>
                      </m:den>
                    </m:f>
                  </m:oMath>
                </a14:m>
                <a:r>
                  <a:rPr lang="cs-CZ" dirty="0" smtClean="0"/>
                  <a:t>m</a:t>
                </a:r>
                <a:r>
                  <a:rPr lang="cs-CZ" dirty="0"/>
                  <a:t> </a:t>
                </a:r>
              </a:p>
              <a:p>
                <a:endParaRPr lang="cs-CZ" dirty="0"/>
              </a:p>
              <a:p>
                <a14:m>
                  <m:oMath xmlns:m="http://schemas.openxmlformats.org/officeDocument/2006/math">
                    <m:r>
                      <m:rPr>
                        <m:sty m:val="p"/>
                      </m:rPr>
                      <a:rPr lang="cs-CZ" b="0" i="0" smtClean="0">
                        <a:latin typeface="Cambria Math"/>
                        <a:ea typeface="Cambria Math"/>
                      </a:rPr>
                      <m:t>h</m:t>
                    </m:r>
                    <m:r>
                      <a:rPr lang="cs-CZ" i="0">
                        <a:latin typeface="Cambria Math"/>
                        <a:ea typeface="Cambria Math"/>
                      </a:rPr>
                      <m:t>=</m:t>
                    </m:r>
                  </m:oMath>
                </a14:m>
                <a:r>
                  <a:rPr lang="cs-CZ" dirty="0">
                    <a:latin typeface="Cambria Math"/>
                    <a:ea typeface="Cambria Math"/>
                  </a:rPr>
                  <a:t> </a:t>
                </a:r>
                <a14:m>
                  <m:oMath xmlns:m="http://schemas.openxmlformats.org/officeDocument/2006/math">
                    <m:r>
                      <a:rPr lang="cs-CZ" i="0" dirty="0">
                        <a:latin typeface="Cambria Math"/>
                        <a:ea typeface="Cambria Math"/>
                      </a:rPr>
                      <m:t>1</m:t>
                    </m:r>
                    <m:r>
                      <a:rPr lang="cs-CZ" b="0" i="0" dirty="0" smtClean="0">
                        <a:latin typeface="Cambria Math"/>
                        <a:ea typeface="Cambria Math"/>
                      </a:rPr>
                      <m:t>,</m:t>
                    </m:r>
                    <m:r>
                      <a:rPr lang="cs-CZ" b="0" i="0" smtClean="0">
                        <a:latin typeface="Cambria Math"/>
                        <a:ea typeface="Cambria Math"/>
                      </a:rPr>
                      <m:t>1</m:t>
                    </m:r>
                    <m:r>
                      <m:rPr>
                        <m:sty m:val="p"/>
                      </m:rPr>
                      <a:rPr lang="cs-CZ" b="0" i="0" smtClean="0">
                        <a:latin typeface="Cambria Math"/>
                        <a:ea typeface="Cambria Math"/>
                      </a:rPr>
                      <m:t>m</m:t>
                    </m:r>
                  </m:oMath>
                </a14:m>
                <a:endParaRPr lang="cs-CZ" dirty="0"/>
              </a:p>
            </p:txBody>
          </p:sp>
        </mc:Choice>
        <mc:Fallback xmlns="">
          <p:sp>
            <p:nvSpPr>
              <p:cNvPr id="5" name="TextovéPole 4"/>
              <p:cNvSpPr txBox="1">
                <a:spLocks noRot="1" noChangeAspect="1" noMove="1" noResize="1" noEditPoints="1" noAdjustHandles="1" noChangeArrowheads="1" noChangeShapeType="1" noTextEdit="1"/>
              </p:cNvSpPr>
              <p:nvPr/>
            </p:nvSpPr>
            <p:spPr>
              <a:xfrm>
                <a:off x="4211960" y="3035401"/>
                <a:ext cx="4633664" cy="2769861"/>
              </a:xfrm>
              <a:prstGeom prst="rect">
                <a:avLst/>
              </a:prstGeom>
              <a:blipFill rotWithShape="1">
                <a:blip r:embed="rId3"/>
                <a:stretch>
                  <a:fillRect l="-1184" t="-1101"/>
                </a:stretch>
              </a:blipFill>
            </p:spPr>
            <p:txBody>
              <a:bodyPr/>
              <a:lstStyle/>
              <a:p>
                <a:r>
                  <a:rPr lang="cs-CZ">
                    <a:noFill/>
                  </a:rPr>
                  <a:t> </a:t>
                </a:r>
              </a:p>
            </p:txBody>
          </p:sp>
        </mc:Fallback>
      </mc:AlternateContent>
      <p:grpSp>
        <p:nvGrpSpPr>
          <p:cNvPr id="41" name="Skupina 40"/>
          <p:cNvGrpSpPr/>
          <p:nvPr/>
        </p:nvGrpSpPr>
        <p:grpSpPr>
          <a:xfrm>
            <a:off x="4499992" y="565239"/>
            <a:ext cx="4536504" cy="2470163"/>
            <a:chOff x="4499992" y="565239"/>
            <a:chExt cx="3884364" cy="2441005"/>
          </a:xfrm>
        </p:grpSpPr>
        <p:sp>
          <p:nvSpPr>
            <p:cNvPr id="11" name="TextovéPole 10"/>
            <p:cNvSpPr txBox="1"/>
            <p:nvPr/>
          </p:nvSpPr>
          <p:spPr>
            <a:xfrm>
              <a:off x="6505421" y="788584"/>
              <a:ext cx="516579" cy="408168"/>
            </a:xfrm>
            <a:prstGeom prst="rect">
              <a:avLst/>
            </a:prstGeom>
            <a:noFill/>
          </p:spPr>
          <p:txBody>
            <a:bodyPr wrap="square" rtlCol="0">
              <a:spAutoFit/>
            </a:bodyPr>
            <a:lstStyle/>
            <a:p>
              <a:r>
                <a:rPr lang="el-GR" dirty="0" smtClean="0"/>
                <a:t>α</a:t>
              </a:r>
              <a:r>
                <a:rPr lang="cs-CZ" baseline="-25000" dirty="0" smtClean="0"/>
                <a:t>1</a:t>
              </a:r>
              <a:endParaRPr lang="cs-CZ" baseline="-25000" dirty="0"/>
            </a:p>
          </p:txBody>
        </p:sp>
        <p:cxnSp>
          <p:nvCxnSpPr>
            <p:cNvPr id="13" name="Přímá spojovací čára 6"/>
            <p:cNvCxnSpPr/>
            <p:nvPr/>
          </p:nvCxnSpPr>
          <p:spPr>
            <a:xfrm>
              <a:off x="5076056" y="1634033"/>
              <a:ext cx="2730487" cy="169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Přímá spojovací čára 7"/>
            <p:cNvCxnSpPr/>
            <p:nvPr/>
          </p:nvCxnSpPr>
          <p:spPr>
            <a:xfrm flipH="1">
              <a:off x="6403581" y="565239"/>
              <a:ext cx="1640" cy="2215688"/>
            </a:xfrm>
            <a:prstGeom prst="line">
              <a:avLst/>
            </a:prstGeom>
            <a:ln w="12700">
              <a:solidFill>
                <a:schemeClr val="tx1"/>
              </a:solidFill>
              <a:prstDash val="lgDashDot"/>
            </a:ln>
          </p:spPr>
          <p:style>
            <a:lnRef idx="1">
              <a:schemeClr val="accent1"/>
            </a:lnRef>
            <a:fillRef idx="0">
              <a:schemeClr val="accent1"/>
            </a:fillRef>
            <a:effectRef idx="0">
              <a:schemeClr val="accent1"/>
            </a:effectRef>
            <a:fontRef idx="minor">
              <a:schemeClr val="tx1"/>
            </a:fontRef>
          </p:style>
        </p:cxnSp>
        <p:cxnSp>
          <p:nvCxnSpPr>
            <p:cNvPr id="15" name="Přímá spojovací šipka 8"/>
            <p:cNvCxnSpPr/>
            <p:nvPr/>
          </p:nvCxnSpPr>
          <p:spPr>
            <a:xfrm>
              <a:off x="5784056" y="577159"/>
              <a:ext cx="0" cy="2103281"/>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6" name="Přímá spojovací šipka 9"/>
            <p:cNvCxnSpPr/>
            <p:nvPr/>
          </p:nvCxnSpPr>
          <p:spPr>
            <a:xfrm flipV="1">
              <a:off x="6404401" y="747094"/>
              <a:ext cx="903903" cy="886939"/>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
          <p:nvSpPr>
            <p:cNvPr id="17" name="Oblouk 16"/>
            <p:cNvSpPr/>
            <p:nvPr/>
          </p:nvSpPr>
          <p:spPr>
            <a:xfrm rot="20354537">
              <a:off x="5694094" y="2137467"/>
              <a:ext cx="341520" cy="336540"/>
            </a:xfrm>
            <a:prstGeom prst="arc">
              <a:avLst>
                <a:gd name="adj1" fmla="val 15995482"/>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8" name="TextovéPole 17"/>
            <p:cNvSpPr txBox="1"/>
            <p:nvPr/>
          </p:nvSpPr>
          <p:spPr>
            <a:xfrm>
              <a:off x="7461109" y="1233007"/>
              <a:ext cx="596656" cy="408168"/>
            </a:xfrm>
            <a:prstGeom prst="rect">
              <a:avLst/>
            </a:prstGeom>
            <a:noFill/>
          </p:spPr>
          <p:txBody>
            <a:bodyPr wrap="square" rtlCol="0">
              <a:spAutoFit/>
            </a:bodyPr>
            <a:lstStyle/>
            <a:p>
              <a:r>
                <a:rPr lang="cs-CZ" dirty="0" smtClean="0"/>
                <a:t>n</a:t>
              </a:r>
              <a:r>
                <a:rPr lang="cs-CZ" baseline="-25000" dirty="0" smtClean="0"/>
                <a:t>1</a:t>
              </a:r>
              <a:endParaRPr lang="cs-CZ" baseline="-25000" dirty="0"/>
            </a:p>
          </p:txBody>
        </p:sp>
        <p:sp>
          <p:nvSpPr>
            <p:cNvPr id="8" name="Oblouk 7"/>
            <p:cNvSpPr/>
            <p:nvPr/>
          </p:nvSpPr>
          <p:spPr>
            <a:xfrm>
              <a:off x="6043450" y="1062194"/>
              <a:ext cx="720261" cy="638614"/>
            </a:xfrm>
            <a:prstGeom prst="arc">
              <a:avLst>
                <a:gd name="adj1" fmla="val 16472599"/>
                <a:gd name="adj2" fmla="val 2058693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9" name="TextovéPole 8"/>
            <p:cNvSpPr txBox="1"/>
            <p:nvPr/>
          </p:nvSpPr>
          <p:spPr>
            <a:xfrm>
              <a:off x="5760392" y="1772816"/>
              <a:ext cx="516578" cy="408168"/>
            </a:xfrm>
            <a:prstGeom prst="rect">
              <a:avLst/>
            </a:prstGeom>
            <a:noFill/>
          </p:spPr>
          <p:txBody>
            <a:bodyPr wrap="square" rtlCol="0">
              <a:spAutoFit/>
            </a:bodyPr>
            <a:lstStyle/>
            <a:p>
              <a:r>
                <a:rPr lang="el-GR" dirty="0" smtClean="0"/>
                <a:t>α</a:t>
              </a:r>
              <a:r>
                <a:rPr lang="cs-CZ" baseline="-25000" dirty="0" smtClean="0"/>
                <a:t>2</a:t>
              </a:r>
              <a:endParaRPr lang="cs-CZ" baseline="-25000" dirty="0"/>
            </a:p>
          </p:txBody>
        </p:sp>
        <p:sp>
          <p:nvSpPr>
            <p:cNvPr id="10" name="TextovéPole 9"/>
            <p:cNvSpPr txBox="1"/>
            <p:nvPr/>
          </p:nvSpPr>
          <p:spPr>
            <a:xfrm>
              <a:off x="7461109" y="1628800"/>
              <a:ext cx="923247" cy="408168"/>
            </a:xfrm>
            <a:prstGeom prst="rect">
              <a:avLst/>
            </a:prstGeom>
            <a:noFill/>
          </p:spPr>
          <p:txBody>
            <a:bodyPr wrap="square" rtlCol="0">
              <a:spAutoFit/>
            </a:bodyPr>
            <a:lstStyle/>
            <a:p>
              <a:r>
                <a:rPr lang="cs-CZ" dirty="0" smtClean="0"/>
                <a:t>n</a:t>
              </a:r>
              <a:r>
                <a:rPr lang="cs-CZ" baseline="-25000" dirty="0" smtClean="0"/>
                <a:t>2</a:t>
              </a:r>
            </a:p>
          </p:txBody>
        </p:sp>
        <p:cxnSp>
          <p:nvCxnSpPr>
            <p:cNvPr id="24" name="Přímá spojnice 23"/>
            <p:cNvCxnSpPr/>
            <p:nvPr/>
          </p:nvCxnSpPr>
          <p:spPr>
            <a:xfrm>
              <a:off x="5076056" y="2636912"/>
              <a:ext cx="273048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Přímá spojnice 32"/>
            <p:cNvCxnSpPr/>
            <p:nvPr/>
          </p:nvCxnSpPr>
          <p:spPr>
            <a:xfrm flipH="1">
              <a:off x="5784056" y="1641175"/>
              <a:ext cx="619524" cy="995737"/>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4" name="Oblouk 33"/>
            <p:cNvSpPr/>
            <p:nvPr/>
          </p:nvSpPr>
          <p:spPr>
            <a:xfrm rot="9612505">
              <a:off x="6161497" y="1748686"/>
              <a:ext cx="341520" cy="336540"/>
            </a:xfrm>
            <a:prstGeom prst="arc">
              <a:avLst>
                <a:gd name="adj1" fmla="val 15995482"/>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35" name="TextovéPole 34"/>
            <p:cNvSpPr txBox="1"/>
            <p:nvPr/>
          </p:nvSpPr>
          <p:spPr>
            <a:xfrm>
              <a:off x="6084168" y="1988840"/>
              <a:ext cx="516578" cy="408168"/>
            </a:xfrm>
            <a:prstGeom prst="rect">
              <a:avLst/>
            </a:prstGeom>
            <a:noFill/>
          </p:spPr>
          <p:txBody>
            <a:bodyPr wrap="square" rtlCol="0">
              <a:spAutoFit/>
            </a:bodyPr>
            <a:lstStyle/>
            <a:p>
              <a:r>
                <a:rPr lang="el-GR" dirty="0" smtClean="0"/>
                <a:t>α</a:t>
              </a:r>
              <a:r>
                <a:rPr lang="cs-CZ" baseline="-25000" dirty="0" smtClean="0"/>
                <a:t>2</a:t>
              </a:r>
              <a:endParaRPr lang="cs-CZ" baseline="-25000" dirty="0"/>
            </a:p>
          </p:txBody>
        </p:sp>
        <p:sp>
          <p:nvSpPr>
            <p:cNvPr id="36" name="TextovéPole 35"/>
            <p:cNvSpPr txBox="1"/>
            <p:nvPr/>
          </p:nvSpPr>
          <p:spPr>
            <a:xfrm>
              <a:off x="5502103" y="1340768"/>
              <a:ext cx="516578" cy="369332"/>
            </a:xfrm>
            <a:prstGeom prst="rect">
              <a:avLst/>
            </a:prstGeom>
            <a:noFill/>
          </p:spPr>
          <p:txBody>
            <a:bodyPr wrap="square" rtlCol="0">
              <a:spAutoFit/>
            </a:bodyPr>
            <a:lstStyle/>
            <a:p>
              <a:r>
                <a:rPr lang="cs-CZ" dirty="0" smtClean="0"/>
                <a:t>A</a:t>
              </a:r>
              <a:endParaRPr lang="cs-CZ" baseline="-25000" dirty="0"/>
            </a:p>
          </p:txBody>
        </p:sp>
        <p:sp>
          <p:nvSpPr>
            <p:cNvPr id="37" name="TextovéPole 36"/>
            <p:cNvSpPr txBox="1"/>
            <p:nvPr/>
          </p:nvSpPr>
          <p:spPr>
            <a:xfrm>
              <a:off x="6143654" y="1331474"/>
              <a:ext cx="516578" cy="369332"/>
            </a:xfrm>
            <a:prstGeom prst="rect">
              <a:avLst/>
            </a:prstGeom>
            <a:noFill/>
          </p:spPr>
          <p:txBody>
            <a:bodyPr wrap="square" rtlCol="0">
              <a:spAutoFit/>
            </a:bodyPr>
            <a:lstStyle/>
            <a:p>
              <a:r>
                <a:rPr lang="cs-CZ" dirty="0" smtClean="0"/>
                <a:t>B</a:t>
              </a:r>
              <a:endParaRPr lang="cs-CZ" baseline="-25000" dirty="0"/>
            </a:p>
          </p:txBody>
        </p:sp>
        <p:sp>
          <p:nvSpPr>
            <p:cNvPr id="38" name="TextovéPole 37"/>
            <p:cNvSpPr txBox="1"/>
            <p:nvPr/>
          </p:nvSpPr>
          <p:spPr>
            <a:xfrm>
              <a:off x="5625326" y="2636912"/>
              <a:ext cx="516578" cy="369332"/>
            </a:xfrm>
            <a:prstGeom prst="rect">
              <a:avLst/>
            </a:prstGeom>
            <a:noFill/>
          </p:spPr>
          <p:txBody>
            <a:bodyPr wrap="square" rtlCol="0">
              <a:spAutoFit/>
            </a:bodyPr>
            <a:lstStyle/>
            <a:p>
              <a:r>
                <a:rPr lang="cs-CZ" dirty="0" smtClean="0"/>
                <a:t>C</a:t>
              </a:r>
              <a:endParaRPr lang="cs-CZ" baseline="-25000" dirty="0"/>
            </a:p>
          </p:txBody>
        </p:sp>
        <p:sp>
          <p:nvSpPr>
            <p:cNvPr id="39" name="Levá složená závorka 38"/>
            <p:cNvSpPr/>
            <p:nvPr/>
          </p:nvSpPr>
          <p:spPr>
            <a:xfrm>
              <a:off x="4788024" y="1635731"/>
              <a:ext cx="288032" cy="1001181"/>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40" name="TextovéPole 39"/>
            <p:cNvSpPr txBox="1"/>
            <p:nvPr/>
          </p:nvSpPr>
          <p:spPr>
            <a:xfrm>
              <a:off x="4499992" y="1916832"/>
              <a:ext cx="516578" cy="369332"/>
            </a:xfrm>
            <a:prstGeom prst="rect">
              <a:avLst/>
            </a:prstGeom>
            <a:noFill/>
          </p:spPr>
          <p:txBody>
            <a:bodyPr wrap="square" rtlCol="0">
              <a:spAutoFit/>
            </a:bodyPr>
            <a:lstStyle/>
            <a:p>
              <a:r>
                <a:rPr lang="cs-CZ" dirty="0" smtClean="0"/>
                <a:t>h</a:t>
              </a:r>
              <a:endParaRPr lang="cs-CZ" baseline="-25000" dirty="0"/>
            </a:p>
          </p:txBody>
        </p:sp>
      </p:grpSp>
    </p:spTree>
    <p:extLst>
      <p:ext uri="{BB962C8B-B14F-4D97-AF65-F5344CB8AC3E}">
        <p14:creationId xmlns:p14="http://schemas.microsoft.com/office/powerpoint/2010/main" val="1753895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1000"/>
                                        <p:tgtEl>
                                          <p:spTgt spid="4">
                                            <p:txEl>
                                              <p:pRg st="1" end="1"/>
                                            </p:txEl>
                                          </p:spTgt>
                                        </p:tgtEl>
                                      </p:cBhvr>
                                    </p:animEffect>
                                    <p:anim calcmode="lin" valueType="num">
                                      <p:cBhvr>
                                        <p:cTn id="13"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4">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1000"/>
                                        <p:tgtEl>
                                          <p:spTgt spid="4">
                                            <p:txEl>
                                              <p:pRg st="2" end="2"/>
                                            </p:txEl>
                                          </p:spTgt>
                                        </p:tgtEl>
                                      </p:cBhvr>
                                    </p:animEffect>
                                    <p:anim calcmode="lin" valueType="num">
                                      <p:cBhvr>
                                        <p:cTn id="1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41"/>
                                        </p:tgtEl>
                                        <p:attrNameLst>
                                          <p:attrName>style.visibility</p:attrName>
                                        </p:attrNameLst>
                                      </p:cBhvr>
                                      <p:to>
                                        <p:strVal val="visible"/>
                                      </p:to>
                                    </p:set>
                                    <p:animEffect transition="in" filter="fade">
                                      <p:cBhvr>
                                        <p:cTn id="24" dur="1000"/>
                                        <p:tgtEl>
                                          <p:spTgt spid="41"/>
                                        </p:tgtEl>
                                      </p:cBhvr>
                                    </p:animEffect>
                                    <p:anim calcmode="lin" valueType="num">
                                      <p:cBhvr>
                                        <p:cTn id="25" dur="1000" fill="hold"/>
                                        <p:tgtEl>
                                          <p:spTgt spid="41"/>
                                        </p:tgtEl>
                                        <p:attrNameLst>
                                          <p:attrName>ppt_x</p:attrName>
                                        </p:attrNameLst>
                                      </p:cBhvr>
                                      <p:tavLst>
                                        <p:tav tm="0">
                                          <p:val>
                                            <p:strVal val="#ppt_x"/>
                                          </p:val>
                                        </p:tav>
                                        <p:tav tm="100000">
                                          <p:val>
                                            <p:strVal val="#ppt_x"/>
                                          </p:val>
                                        </p:tav>
                                      </p:tavLst>
                                    </p:anim>
                                    <p:anim calcmode="lin" valueType="num">
                                      <p:cBhvr>
                                        <p:cTn id="26"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fade">
                                      <p:cBhvr>
                                        <p:cTn id="31" dur="1000"/>
                                        <p:tgtEl>
                                          <p:spTgt spid="4">
                                            <p:txEl>
                                              <p:pRg st="4" end="4"/>
                                            </p:txEl>
                                          </p:spTgt>
                                        </p:tgtEl>
                                      </p:cBhvr>
                                    </p:animEffect>
                                    <p:anim calcmode="lin" valueType="num">
                                      <p:cBhvr>
                                        <p:cTn id="32"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4">
                                            <p:txEl>
                                              <p:pRg st="5" end="5"/>
                                            </p:txEl>
                                          </p:spTgt>
                                        </p:tgtEl>
                                        <p:attrNameLst>
                                          <p:attrName>style.visibility</p:attrName>
                                        </p:attrNameLst>
                                      </p:cBhvr>
                                      <p:to>
                                        <p:strVal val="visible"/>
                                      </p:to>
                                    </p:set>
                                    <p:animEffect transition="in" filter="fade">
                                      <p:cBhvr>
                                        <p:cTn id="38" dur="1000"/>
                                        <p:tgtEl>
                                          <p:spTgt spid="4">
                                            <p:txEl>
                                              <p:pRg st="5" end="5"/>
                                            </p:txEl>
                                          </p:spTgt>
                                        </p:tgtEl>
                                      </p:cBhvr>
                                    </p:animEffect>
                                    <p:anim calcmode="lin" valueType="num">
                                      <p:cBhvr>
                                        <p:cTn id="39"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4">
                                            <p:txEl>
                                              <p:pRg st="7" end="7"/>
                                            </p:txEl>
                                          </p:spTgt>
                                        </p:tgtEl>
                                        <p:attrNameLst>
                                          <p:attrName>style.visibility</p:attrName>
                                        </p:attrNameLst>
                                      </p:cBhvr>
                                      <p:to>
                                        <p:strVal val="visible"/>
                                      </p:to>
                                    </p:set>
                                    <p:animEffect transition="in" filter="fade">
                                      <p:cBhvr>
                                        <p:cTn id="45" dur="1000"/>
                                        <p:tgtEl>
                                          <p:spTgt spid="4">
                                            <p:txEl>
                                              <p:pRg st="7" end="7"/>
                                            </p:txEl>
                                          </p:spTgt>
                                        </p:tgtEl>
                                      </p:cBhvr>
                                    </p:animEffect>
                                    <p:anim calcmode="lin" valueType="num">
                                      <p:cBhvr>
                                        <p:cTn id="46"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47"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fade">
                                      <p:cBhvr>
                                        <p:cTn id="52" dur="1000"/>
                                        <p:tgtEl>
                                          <p:spTgt spid="4">
                                            <p:txEl>
                                              <p:pRg st="9" end="9"/>
                                            </p:txEl>
                                          </p:spTgt>
                                        </p:tgtEl>
                                      </p:cBhvr>
                                    </p:animEffect>
                                    <p:anim calcmode="lin" valueType="num">
                                      <p:cBhvr>
                                        <p:cTn id="53"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54" dur="1000" fill="hold"/>
                                        <p:tgtEl>
                                          <p:spTgt spid="4">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4">
                                            <p:txEl>
                                              <p:pRg st="11" end="11"/>
                                            </p:txEl>
                                          </p:spTgt>
                                        </p:tgtEl>
                                        <p:attrNameLst>
                                          <p:attrName>style.visibility</p:attrName>
                                        </p:attrNameLst>
                                      </p:cBhvr>
                                      <p:to>
                                        <p:strVal val="visible"/>
                                      </p:to>
                                    </p:set>
                                    <p:animEffect transition="in" filter="fade">
                                      <p:cBhvr>
                                        <p:cTn id="59" dur="1000"/>
                                        <p:tgtEl>
                                          <p:spTgt spid="4">
                                            <p:txEl>
                                              <p:pRg st="11" end="11"/>
                                            </p:txEl>
                                          </p:spTgt>
                                        </p:tgtEl>
                                      </p:cBhvr>
                                    </p:animEffect>
                                    <p:anim calcmode="lin" valueType="num">
                                      <p:cBhvr>
                                        <p:cTn id="60"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61"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nodeType="clickEffect">
                                  <p:stCondLst>
                                    <p:cond delay="0"/>
                                  </p:stCondLst>
                                  <p:childTnLst>
                                    <p:set>
                                      <p:cBhvr>
                                        <p:cTn id="65" dur="1" fill="hold">
                                          <p:stCondLst>
                                            <p:cond delay="0"/>
                                          </p:stCondLst>
                                        </p:cTn>
                                        <p:tgtEl>
                                          <p:spTgt spid="5">
                                            <p:txEl>
                                              <p:pRg st="0" end="0"/>
                                            </p:txEl>
                                          </p:spTgt>
                                        </p:tgtEl>
                                        <p:attrNameLst>
                                          <p:attrName>style.visibility</p:attrName>
                                        </p:attrNameLst>
                                      </p:cBhvr>
                                      <p:to>
                                        <p:strVal val="visible"/>
                                      </p:to>
                                    </p:set>
                                    <p:animEffect transition="in" filter="fade">
                                      <p:cBhvr>
                                        <p:cTn id="66" dur="1000"/>
                                        <p:tgtEl>
                                          <p:spTgt spid="5">
                                            <p:txEl>
                                              <p:pRg st="0" end="0"/>
                                            </p:txEl>
                                          </p:spTgt>
                                        </p:tgtEl>
                                      </p:cBhvr>
                                    </p:animEffect>
                                    <p:anim calcmode="lin" valueType="num">
                                      <p:cBhvr>
                                        <p:cTn id="67"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68"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nodeType="clickEffect">
                                  <p:stCondLst>
                                    <p:cond delay="0"/>
                                  </p:stCondLst>
                                  <p:childTnLst>
                                    <p:set>
                                      <p:cBhvr>
                                        <p:cTn id="72" dur="1" fill="hold">
                                          <p:stCondLst>
                                            <p:cond delay="0"/>
                                          </p:stCondLst>
                                        </p:cTn>
                                        <p:tgtEl>
                                          <p:spTgt spid="5">
                                            <p:txEl>
                                              <p:pRg st="1" end="1"/>
                                            </p:txEl>
                                          </p:spTgt>
                                        </p:tgtEl>
                                        <p:attrNameLst>
                                          <p:attrName>style.visibility</p:attrName>
                                        </p:attrNameLst>
                                      </p:cBhvr>
                                      <p:to>
                                        <p:strVal val="visible"/>
                                      </p:to>
                                    </p:set>
                                    <p:animEffect transition="in" filter="fade">
                                      <p:cBhvr>
                                        <p:cTn id="73" dur="1000"/>
                                        <p:tgtEl>
                                          <p:spTgt spid="5">
                                            <p:txEl>
                                              <p:pRg st="1" end="1"/>
                                            </p:txEl>
                                          </p:spTgt>
                                        </p:tgtEl>
                                      </p:cBhvr>
                                    </p:animEffect>
                                    <p:anim calcmode="lin" valueType="num">
                                      <p:cBhvr>
                                        <p:cTn id="74"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75"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nodeType="clickEffect">
                                  <p:stCondLst>
                                    <p:cond delay="0"/>
                                  </p:stCondLst>
                                  <p:childTnLst>
                                    <p:set>
                                      <p:cBhvr>
                                        <p:cTn id="79" dur="1" fill="hold">
                                          <p:stCondLst>
                                            <p:cond delay="0"/>
                                          </p:stCondLst>
                                        </p:cTn>
                                        <p:tgtEl>
                                          <p:spTgt spid="5">
                                            <p:txEl>
                                              <p:pRg st="3" end="3"/>
                                            </p:txEl>
                                          </p:spTgt>
                                        </p:tgtEl>
                                        <p:attrNameLst>
                                          <p:attrName>style.visibility</p:attrName>
                                        </p:attrNameLst>
                                      </p:cBhvr>
                                      <p:to>
                                        <p:strVal val="visible"/>
                                      </p:to>
                                    </p:set>
                                    <p:animEffect transition="in" filter="fade">
                                      <p:cBhvr>
                                        <p:cTn id="80" dur="1000"/>
                                        <p:tgtEl>
                                          <p:spTgt spid="5">
                                            <p:txEl>
                                              <p:pRg st="3" end="3"/>
                                            </p:txEl>
                                          </p:spTgt>
                                        </p:tgtEl>
                                      </p:cBhvr>
                                    </p:animEffect>
                                    <p:anim calcmode="lin" valueType="num">
                                      <p:cBhvr>
                                        <p:cTn id="81"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82"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nodeType="clickEffect">
                                  <p:stCondLst>
                                    <p:cond delay="0"/>
                                  </p:stCondLst>
                                  <p:childTnLst>
                                    <p:set>
                                      <p:cBhvr>
                                        <p:cTn id="86" dur="1" fill="hold">
                                          <p:stCondLst>
                                            <p:cond delay="0"/>
                                          </p:stCondLst>
                                        </p:cTn>
                                        <p:tgtEl>
                                          <p:spTgt spid="5">
                                            <p:txEl>
                                              <p:pRg st="5" end="5"/>
                                            </p:txEl>
                                          </p:spTgt>
                                        </p:tgtEl>
                                        <p:attrNameLst>
                                          <p:attrName>style.visibility</p:attrName>
                                        </p:attrNameLst>
                                      </p:cBhvr>
                                      <p:to>
                                        <p:strVal val="visible"/>
                                      </p:to>
                                    </p:set>
                                    <p:animEffect transition="in" filter="fade">
                                      <p:cBhvr>
                                        <p:cTn id="87" dur="1000"/>
                                        <p:tgtEl>
                                          <p:spTgt spid="5">
                                            <p:txEl>
                                              <p:pRg st="5" end="5"/>
                                            </p:txEl>
                                          </p:spTgt>
                                        </p:tgtEl>
                                      </p:cBhvr>
                                    </p:animEffect>
                                    <p:anim calcmode="lin" valueType="num">
                                      <p:cBhvr>
                                        <p:cTn id="88"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89"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nodeType="clickEffect">
                                  <p:stCondLst>
                                    <p:cond delay="0"/>
                                  </p:stCondLst>
                                  <p:childTnLst>
                                    <p:set>
                                      <p:cBhvr>
                                        <p:cTn id="93" dur="1" fill="hold">
                                          <p:stCondLst>
                                            <p:cond delay="0"/>
                                          </p:stCondLst>
                                        </p:cTn>
                                        <p:tgtEl>
                                          <p:spTgt spid="5">
                                            <p:txEl>
                                              <p:pRg st="7" end="7"/>
                                            </p:txEl>
                                          </p:spTgt>
                                        </p:tgtEl>
                                        <p:attrNameLst>
                                          <p:attrName>style.visibility</p:attrName>
                                        </p:attrNameLst>
                                      </p:cBhvr>
                                      <p:to>
                                        <p:strVal val="visible"/>
                                      </p:to>
                                    </p:set>
                                    <p:animEffect transition="in" filter="fade">
                                      <p:cBhvr>
                                        <p:cTn id="94" dur="1000"/>
                                        <p:tgtEl>
                                          <p:spTgt spid="5">
                                            <p:txEl>
                                              <p:pRg st="7" end="7"/>
                                            </p:txEl>
                                          </p:spTgt>
                                        </p:tgtEl>
                                      </p:cBhvr>
                                    </p:animEffect>
                                    <p:anim calcmode="lin" valueType="num">
                                      <p:cBhvr>
                                        <p:cTn id="95"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96"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PŘÍKLAD NA PROCVIČENÍ</a:t>
            </a:r>
            <a:endParaRPr lang="cs-CZ" dirty="0"/>
          </a:p>
        </p:txBody>
      </p:sp>
      <p:sp>
        <p:nvSpPr>
          <p:cNvPr id="3" name="Zástupný symbol pro obsah 2"/>
          <p:cNvSpPr>
            <a:spLocks noGrp="1"/>
          </p:cNvSpPr>
          <p:nvPr>
            <p:ph idx="1"/>
          </p:nvPr>
        </p:nvSpPr>
        <p:spPr>
          <a:xfrm>
            <a:off x="457200" y="1916832"/>
            <a:ext cx="8229600" cy="4209331"/>
          </a:xfrm>
        </p:spPr>
        <p:txBody>
          <a:bodyPr/>
          <a:lstStyle/>
          <a:p>
            <a:pPr marL="0" indent="0">
              <a:buNone/>
            </a:pPr>
            <a:r>
              <a:rPr lang="cs-CZ" dirty="0" smtClean="0"/>
              <a:t>Světelný paprsek dopadá na plochu skleněné desky tloušťky </a:t>
            </a:r>
            <a:r>
              <a:rPr lang="cs-CZ" dirty="0" smtClean="0"/>
              <a:t>3,0 cm </a:t>
            </a:r>
            <a:r>
              <a:rPr lang="cs-CZ" dirty="0" smtClean="0"/>
              <a:t>pod úhlem 60°. Určete délku paprsku v desce a úhel, který paprsek svírá s rovinou desky při výstupu.  </a:t>
            </a:r>
            <a:endParaRPr lang="cs-CZ" dirty="0" smtClean="0"/>
          </a:p>
          <a:p>
            <a:pPr marL="0" indent="0">
              <a:buNone/>
            </a:pPr>
            <a:r>
              <a:rPr lang="cs-CZ" smtClean="0"/>
              <a:t>[</a:t>
            </a:r>
            <a:r>
              <a:rPr lang="cs-CZ" dirty="0" smtClean="0"/>
              <a:t>3,7cm; 30°]</a:t>
            </a:r>
            <a:endParaRPr lang="cs-CZ" dirty="0"/>
          </a:p>
        </p:txBody>
      </p:sp>
    </p:spTree>
    <p:extLst>
      <p:ext uri="{BB962C8B-B14F-4D97-AF65-F5344CB8AC3E}">
        <p14:creationId xmlns:p14="http://schemas.microsoft.com/office/powerpoint/2010/main" val="100510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TotalTime>
  <Words>571</Words>
  <Application>Microsoft Office PowerPoint</Application>
  <PresentationFormat>Předvádění na obrazovce (4:3)</PresentationFormat>
  <Paragraphs>86</Paragraphs>
  <Slides>6</Slides>
  <Notes>0</Notes>
  <HiddenSlides>0</HiddenSlides>
  <MMClips>0</MMClips>
  <ScaleCrop>false</ScaleCrop>
  <HeadingPairs>
    <vt:vector size="4" baseType="variant">
      <vt:variant>
        <vt:lpstr>Motiv</vt:lpstr>
      </vt:variant>
      <vt:variant>
        <vt:i4>1</vt:i4>
      </vt:variant>
      <vt:variant>
        <vt:lpstr>Nadpisy snímků</vt:lpstr>
      </vt:variant>
      <vt:variant>
        <vt:i4>6</vt:i4>
      </vt:variant>
    </vt:vector>
  </HeadingPairs>
  <TitlesOfParts>
    <vt:vector size="7" baseType="lpstr">
      <vt:lpstr>Motiv systému Office</vt:lpstr>
      <vt:lpstr>Složitější příklady na zákon lomu</vt:lpstr>
      <vt:lpstr>Příklad 1</vt:lpstr>
      <vt:lpstr>Prezentace aplikace PowerPoint</vt:lpstr>
      <vt:lpstr>Příklad 2</vt:lpstr>
      <vt:lpstr>Prezentace aplikace PowerPoint</vt:lpstr>
      <vt:lpstr>PŘÍKLAD NA PROCVIČENÍ</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Základní informace</dc:title>
  <dc:creator>sylva</dc:creator>
  <cp:lastModifiedBy>Dana Stesková</cp:lastModifiedBy>
  <cp:revision>58</cp:revision>
  <dcterms:created xsi:type="dcterms:W3CDTF">2012-06-18T15:15:37Z</dcterms:created>
  <dcterms:modified xsi:type="dcterms:W3CDTF">2013-08-27T11:47:43Z</dcterms:modified>
</cp:coreProperties>
</file>