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Interference světla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056384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29. 11.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</a:t>
                      </a:r>
                      <a:r>
                        <a:rPr lang="cs-CZ" smtClean="0"/>
                        <a:t>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Podmínky interference světla </a:t>
                      </a:r>
                      <a:r>
                        <a:rPr lang="cs-CZ" baseline="0" dirty="0" smtClean="0"/>
                        <a:t>s </a:t>
                      </a:r>
                      <a:r>
                        <a:rPr lang="cs-CZ" baseline="0" dirty="0" smtClean="0"/>
                        <a:t>příklady na </a:t>
                      </a:r>
                      <a:r>
                        <a:rPr lang="cs-CZ" baseline="0" dirty="0" smtClean="0"/>
                        <a:t>procvičení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Žáci si mají na řešených příkladech procvičit podmínky pro interferenční maximum a minimum světla,</a:t>
                      </a:r>
                      <a:r>
                        <a:rPr lang="cs-CZ" baseline="0" dirty="0" smtClean="0"/>
                        <a:t> pak je</a:t>
                      </a:r>
                      <a:r>
                        <a:rPr lang="cs-CZ" dirty="0" smtClean="0"/>
                        <a:t> </a:t>
                      </a:r>
                      <a:r>
                        <a:rPr lang="cs-CZ" baseline="0" dirty="0" smtClean="0"/>
                        <a:t>aplikovat na příkladech k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interference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484784"/>
                <a:ext cx="8229600" cy="489654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Interference je trvale pozorovatelná pokud se skládají </a:t>
                </a:r>
                <a:r>
                  <a:rPr lang="cs-CZ" b="1" dirty="0" smtClean="0"/>
                  <a:t>koherentní vlnění</a:t>
                </a:r>
                <a:r>
                  <a:rPr lang="cs-CZ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Koherentní vlnění </a:t>
                </a:r>
                <a:r>
                  <a:rPr lang="cs-CZ" dirty="0" smtClean="0"/>
                  <a:t>jsou taková světelná vlnění, která mají stejnou frekvenci a stálý fázový (dráhový) rozdíl. </a:t>
                </a:r>
              </a:p>
              <a:p>
                <a:pPr marL="0" indent="0">
                  <a:buNone/>
                </a:pPr>
                <a:r>
                  <a:rPr lang="cs-CZ" dirty="0" smtClean="0"/>
                  <a:t>Dráhový rozdíl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𝒅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𝒍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𝑣𝑧𝑑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𝑙𝑒𝑛𝑜𝑠𝑡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𝑟𝑏𝑖𝑛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𝑣𝑧𝑑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𝑙𝑒𝑛𝑜𝑠𝑡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𝑖𝑛𝑡𝑒𝑟𝑓𝑒𝑟𝑒𝑛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č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h𝑜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𝑚𝑎𝑥𝑖𝑚𝑎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𝑣𝑧𝑑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𝑙𝑒𝑛𝑜𝑠𝑡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𝑡𝑘𝑎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𝑟𝑏𝑖𝑛𝑦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484784"/>
                <a:ext cx="8229600" cy="4896544"/>
              </a:xfrm>
              <a:blipFill rotWithShape="1">
                <a:blip r:embed="rId2"/>
                <a:stretch>
                  <a:fillRect l="-1926" t="-2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Interferenční maximum a minimum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b="1" dirty="0" smtClean="0"/>
                  <a:t>Interferenční maximum</a:t>
                </a:r>
                <a:r>
                  <a:rPr lang="cs-CZ" dirty="0"/>
                  <a:t> nastane, jestliže se dráhový rozdíl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𝑙</m:t>
                    </m:r>
                  </m:oMath>
                </a14:m>
                <a:r>
                  <a:rPr lang="cs-CZ" dirty="0"/>
                  <a:t> rovná </a:t>
                </a:r>
                <a:r>
                  <a:rPr lang="cs-CZ" dirty="0" smtClean="0"/>
                  <a:t>sudému násobku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𝒍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𝒌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=0,1,2,⋯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b="1" dirty="0"/>
                  <a:t>Interferenční </a:t>
                </a:r>
                <a:r>
                  <a:rPr lang="cs-CZ" b="1" dirty="0" smtClean="0"/>
                  <a:t>minimum</a:t>
                </a:r>
                <a:r>
                  <a:rPr lang="cs-CZ" dirty="0" smtClean="0"/>
                  <a:t> </a:t>
                </a:r>
                <a:r>
                  <a:rPr lang="cs-CZ" dirty="0"/>
                  <a:t>nastane, jestliže se dráhový rozdíl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𝑙</m:t>
                    </m:r>
                  </m:oMath>
                </a14:m>
                <a:r>
                  <a:rPr lang="cs-CZ" dirty="0"/>
                  <a:t> rovná </a:t>
                </a:r>
                <a:r>
                  <a:rPr lang="cs-CZ" dirty="0" smtClean="0"/>
                  <a:t>lichému násobku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𝒍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cs-CZ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𝒌</m:t>
                          </m:r>
                          <m:r>
                            <a:rPr lang="cs-CZ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=0,1,2,⋯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67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/>
              <a:t>Na dvojici štěrbin ve vzdálenosti 0,5 mm dopadá světlo o vlnové délce 550 nm, ve vzdálenosti 2 m od štěrbin je stínítko, na kterém vzniká interferenční obrazec. Určete vzdálenost maxima prvního řádu od maxima nultého řádu. </a:t>
            </a:r>
          </a:p>
        </p:txBody>
      </p:sp>
    </p:spTree>
    <p:extLst>
      <p:ext uri="{BB962C8B-B14F-4D97-AF65-F5344CB8AC3E}">
        <p14:creationId xmlns:p14="http://schemas.microsoft.com/office/powerpoint/2010/main" val="202028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r>
              <a:rPr lang="cs-CZ" dirty="0" smtClean="0"/>
              <a:t>Řešení </a:t>
            </a:r>
            <a:r>
              <a:rPr lang="cs-CZ" dirty="0" smtClean="0"/>
              <a:t>příkladu 1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4006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𝒅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  <m:r>
                      <a:rPr lang="cs-CZ" b="1" i="1" smtClean="0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b="1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r>
                  <a:rPr lang="cs-CZ" b="1" u="sng" dirty="0" smtClean="0"/>
                  <a:t>  </a:t>
                </a:r>
                <a:endParaRPr lang="cs-CZ" b="1" u="sng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ea typeface="Cambria Math"/>
                  </a:rPr>
                  <a:t> </a:t>
                </a:r>
                <a:r>
                  <a:rPr lang="cs-CZ" dirty="0" smtClean="0">
                    <a:ea typeface="Cambria Math"/>
                  </a:rPr>
                  <a:t>platí: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𝒚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𝒅</m:t>
                        </m:r>
                      </m:num>
                      <m:den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𝒍</m:t>
                        </m:r>
                      </m:den>
                    </m:f>
                  </m:oMath>
                </a14:m>
                <a:r>
                  <a:rPr lang="cs-CZ" b="1" dirty="0" smtClean="0"/>
                  <a:t>  </a:t>
                </a:r>
                <a:r>
                  <a:rPr lang="cs-CZ" b="1" dirty="0" smtClean="0"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𝝀</m:t>
                        </m:r>
                      </m:num>
                      <m:den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dirty="0" smtClean="0"/>
                  <a:t>   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>
                    <a:ea typeface="Cambria Math"/>
                  </a:rPr>
                  <a:t> tedy: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𝑑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𝑙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u="sng" dirty="0" smtClean="0"/>
                  <a:t>                                 </a:t>
                </a:r>
              </a:p>
              <a:p>
                <a:pPr marL="0" indent="0">
                  <a:buNone/>
                </a:pPr>
                <a:r>
                  <a:rPr lang="cs-CZ" b="0" dirty="0" smtClean="0">
                    <a:ea typeface="Cambria Math"/>
                  </a:rPr>
                  <a:t>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y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𝑙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i="1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i="1" dirty="0" smtClean="0"/>
                  <a:t>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𝒚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2∙1∙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5,5∙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∙2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2∙5∙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−4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p>
                    <m:r>
                      <a:rPr lang="cs-CZ" b="1" i="1" dirty="0">
                        <a:latin typeface="Cambria Math"/>
                      </a:rPr>
                      <m:t>𝒎</m:t>
                    </m:r>
                  </m:oMath>
                </a14:m>
                <a:endParaRPr lang="cs-CZ" b="1" i="1" dirty="0" smtClean="0"/>
              </a:p>
              <a:p>
                <a:pPr marL="0" indent="0">
                  <a:buNone/>
                </a:pPr>
                <a:r>
                  <a:rPr lang="cs-CZ" dirty="0" smtClean="0"/>
                  <a:t>Vzdálenost </a:t>
                </a:r>
                <a:r>
                  <a:rPr lang="cs-CZ" dirty="0"/>
                  <a:t>maxima prvního řádu od maxima nultého </a:t>
                </a:r>
                <a:r>
                  <a:rPr lang="cs-CZ" dirty="0" smtClean="0"/>
                  <a:t>řádu je </a:t>
                </a:r>
                <a14:m>
                  <m:oMath xmlns:m="http://schemas.openxmlformats.org/officeDocument/2006/math">
                    <m:r>
                      <a:rPr lang="cs-CZ" b="0" i="1">
                        <a:latin typeface="Cambria Math"/>
                        <a:ea typeface="Cambria Math"/>
                      </a:rPr>
                      <m:t>2,2∙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−3</m:t>
                        </m:r>
                      </m:sup>
                    </m:sSup>
                    <m:r>
                      <a:rPr lang="cs-CZ" b="0" i="1" dirty="0">
                        <a:latin typeface="Cambria Math"/>
                      </a:rPr>
                      <m:t>𝑚</m:t>
                    </m:r>
                  </m:oMath>
                </a14:m>
                <a:r>
                  <a:rPr lang="cs-CZ" i="1" dirty="0" smtClean="0"/>
                  <a:t>.</a:t>
                </a:r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endParaRPr lang="cs-CZ" b="1" i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400600"/>
              </a:xfrm>
              <a:blipFill rotWithShape="1">
                <a:blip r:embed="rId2"/>
                <a:stretch>
                  <a:fillRect l="-1852" b="-12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38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80120"/>
          </a:xfrm>
        </p:spPr>
        <p:txBody>
          <a:bodyPr>
            <a:normAutofit/>
          </a:bodyPr>
          <a:lstStyle/>
          <a:p>
            <a:r>
              <a:rPr lang="cs-CZ" dirty="0"/>
              <a:t>Příklad </a:t>
            </a:r>
            <a:r>
              <a:rPr lang="cs-CZ" dirty="0" smtClean="0"/>
              <a:t>2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348880"/>
                <a:ext cx="8229600" cy="37772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/>
                  <a:t>Dva koherentní paprsky o vlnové délce 0,7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cs-CZ" dirty="0"/>
                  <a:t>m se setkávají v jednom bodě s dráhovým rozdílem 0,35 mm. Nastane maximum nebo minimum?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348880"/>
                <a:ext cx="8229600" cy="3777283"/>
              </a:xfrm>
              <a:blipFill rotWithShape="1">
                <a:blip r:embed="rId2"/>
                <a:stretch>
                  <a:fillRect l="-1852" t="-1935" r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10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</a:t>
            </a:r>
            <a:r>
              <a:rPr lang="cs-CZ" dirty="0" smtClean="0"/>
              <a:t>příkladu 2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𝒍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𝟕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b="1" dirty="0" smtClean="0"/>
                  <a:t>,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endParaRPr lang="cs-CZ" b="1" u="sng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b="1" dirty="0" smtClean="0"/>
                  <a:t> </a:t>
                </a:r>
                <a14:m>
                  <m:oMath xmlns:m="http://schemas.openxmlformats.org/officeDocument/2006/math">
                    <m:r>
                      <a:rPr lang="cs-CZ" b="1" i="0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 dirty="0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2∙∆</m:t>
                        </m:r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𝑙</m:t>
                        </m:r>
                      </m:num>
                      <m:den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Je-li x sudé, nastane maximum.</a:t>
                </a:r>
              </a:p>
              <a:p>
                <a:pPr marL="0" indent="0">
                  <a:buNone/>
                </a:pPr>
                <a:r>
                  <a:rPr lang="cs-CZ" dirty="0"/>
                  <a:t>Je-li x </a:t>
                </a:r>
                <a:r>
                  <a:rPr lang="cs-CZ" dirty="0" smtClean="0"/>
                  <a:t>liché, </a:t>
                </a:r>
                <a:r>
                  <a:rPr lang="cs-CZ" dirty="0"/>
                  <a:t>nastane </a:t>
                </a:r>
                <a:r>
                  <a:rPr lang="cs-CZ" dirty="0" smtClean="0"/>
                  <a:t>minimum.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dirty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i="1" dirty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i="1" dirty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i="1" dirty="0">
                              <a:latin typeface="Cambria Math"/>
                              <a:ea typeface="Cambria Math"/>
                            </a:rPr>
                            <m:t>2∙</m:t>
                          </m:r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3,5∙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cs-CZ" b="0" i="1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</m:sup>
                          </m:sSup>
                        </m:num>
                        <m:den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7∙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cs-CZ" b="0" i="1">
                                  <a:latin typeface="Cambria Math"/>
                                  <a:ea typeface="Cambria Math"/>
                                </a:rPr>
                                <m:t>−7</m:t>
                              </m:r>
                            </m:sup>
                          </m:sSup>
                        </m:den>
                      </m:f>
                      <m:r>
                        <a:rPr lang="cs-CZ" b="0" i="1" dirty="0" smtClean="0">
                          <a:latin typeface="Cambria Math"/>
                          <a:ea typeface="Cambria Math"/>
                        </a:rPr>
                        <m:t>=1000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Protože je x je sudé, nastane </a:t>
                </a:r>
                <a:r>
                  <a:rPr lang="cs-CZ" b="1" dirty="0" smtClean="0"/>
                  <a:t>maximum</a:t>
                </a:r>
                <a:r>
                  <a:rPr lang="cs-CZ" dirty="0" smtClean="0"/>
                  <a:t>.  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3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47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příklady </a:t>
            </a:r>
            <a:r>
              <a:rPr lang="cs-CZ" dirty="0"/>
              <a:t>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040560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Na dvojici štěrbin ve vzdálenosti 1,0 </a:t>
                </a:r>
                <a:r>
                  <a:rPr lang="cs-CZ" dirty="0"/>
                  <a:t>mm dopadá světlo o vlnové délce </a:t>
                </a:r>
                <a:r>
                  <a:rPr lang="cs-CZ" dirty="0" smtClean="0"/>
                  <a:t>500 </a:t>
                </a:r>
                <a:r>
                  <a:rPr lang="cs-CZ" dirty="0"/>
                  <a:t>nm, ve vzdálenosti </a:t>
                </a:r>
                <a:r>
                  <a:rPr lang="cs-CZ" dirty="0" smtClean="0"/>
                  <a:t>6 </a:t>
                </a:r>
                <a:r>
                  <a:rPr lang="cs-CZ" dirty="0"/>
                  <a:t>m od štěrbin je stínítko, na kterém vzniká interferenční obrazec. Určete vzdálenost maxima prvního řádu od maxima nultého řádu.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3 </m:t>
                        </m:r>
                        <m:r>
                          <a:rPr lang="cs-CZ" b="0" i="1" smtClean="0">
                            <a:latin typeface="Cambria Math"/>
                          </a:rPr>
                          <m:t>𝑚𝑚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AutoNum type="arabicPeriod"/>
                </a:pPr>
                <a:r>
                  <a:rPr lang="cs-CZ" dirty="0"/>
                  <a:t>Dva koherentní paprsky o vlnové délce 0,</a:t>
                </a:r>
                <a:r>
                  <a:rPr lang="cs-CZ" dirty="0" smtClean="0"/>
                  <a:t>6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cs-CZ" dirty="0"/>
                  <a:t>m se setkávají v jednom bodě s dráhovým rozdílem </a:t>
                </a:r>
                <a:r>
                  <a:rPr lang="cs-CZ" dirty="0" smtClean="0"/>
                  <a:t>2,1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𝜇</m:t>
                    </m:r>
                  </m:oMath>
                </a14:m>
                <a:r>
                  <a:rPr lang="cs-CZ" dirty="0" smtClean="0"/>
                  <a:t>m</a:t>
                </a:r>
                <a:r>
                  <a:rPr lang="cs-CZ" dirty="0"/>
                  <a:t>. Nastane maximum nebo minimum</a:t>
                </a:r>
                <a:r>
                  <a:rPr lang="cs-CZ" dirty="0" smtClean="0"/>
                  <a:t>?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𝑚𝑖𝑛𝑖𝑚𝑢𝑚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040560"/>
              </a:xfrm>
              <a:blipFill rotWithShape="1">
                <a:blip r:embed="rId2"/>
                <a:stretch>
                  <a:fillRect l="-1926" t="-1814" r="-2667" b="-45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395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629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Interference světla</vt:lpstr>
      <vt:lpstr>Podmínky interference</vt:lpstr>
      <vt:lpstr>Interferenční maximum a minimum</vt:lpstr>
      <vt:lpstr>Příklad 1</vt:lpstr>
      <vt:lpstr>Řešení příkladu 1</vt:lpstr>
      <vt:lpstr>Příklad 2</vt:lpstr>
      <vt:lpstr>Řešení příkladu 2</vt:lpstr>
      <vt:lpstr>Další příklady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72</cp:revision>
  <dcterms:created xsi:type="dcterms:W3CDTF">2012-06-18T15:15:37Z</dcterms:created>
  <dcterms:modified xsi:type="dcterms:W3CDTF">2013-04-10T17:39:38Z</dcterms:modified>
</cp:coreProperties>
</file>