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Interference </a:t>
            </a:r>
            <a:r>
              <a:rPr lang="cs-CZ" sz="3600" b="1" dirty="0" smtClean="0"/>
              <a:t>na tenké vrstvě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861780"/>
              </p:ext>
            </p:extLst>
          </p:nvPr>
        </p:nvGraphicFramePr>
        <p:xfrm>
          <a:off x="729020" y="2492896"/>
          <a:ext cx="7666515" cy="4211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Podmínky interference světla na tenké vrstvě,</a:t>
                      </a:r>
                      <a:r>
                        <a:rPr lang="cs-CZ" baseline="0" dirty="0" smtClean="0"/>
                        <a:t> příklady na procvičení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Žáci mají umět </a:t>
                      </a:r>
                      <a:r>
                        <a:rPr lang="cs-CZ" baseline="0" dirty="0" smtClean="0"/>
                        <a:t>rozlišit </a:t>
                      </a:r>
                      <a:r>
                        <a:rPr lang="cs-CZ" dirty="0" smtClean="0"/>
                        <a:t>kdy nastane maximum a minimum, procvičit podmínky pro interferenční maximum a minimum na tenké vrstvě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na řešených příkladech, </a:t>
                      </a:r>
                      <a:r>
                        <a:rPr lang="cs-CZ" baseline="0" dirty="0" smtClean="0"/>
                        <a:t>pak je</a:t>
                      </a:r>
                      <a:r>
                        <a:rPr lang="cs-CZ" dirty="0" smtClean="0"/>
                        <a:t> </a:t>
                      </a:r>
                      <a:r>
                        <a:rPr lang="cs-CZ" baseline="0" dirty="0" smtClean="0"/>
                        <a:t>aplikovat na příkladech k procvičení.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Dráhový rozdíl při interferenci na tenké vrstvě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Při interferenci světla na tenké vrstvě v odraženém světle je celkový </a:t>
                </a:r>
                <a:r>
                  <a:rPr lang="cs-CZ" b="1" dirty="0" smtClean="0"/>
                  <a:t>dráhový rozdíl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𝒍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𝒏𝒅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cs-CZ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 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𝑖𝑛𝑑𝑒𝑥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𝑙𝑜𝑚𝑢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𝑡𝑒𝑛𝑘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𝑣𝑟𝑠𝑡𝑣𝑦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𝑡𝑙𝑜𝑢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šť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𝑘𝑎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𝑡𝑒𝑛𝑘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𝑣𝑟𝑠𝑡𝑣𝑦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𝑣𝑙𝑛𝑜𝑣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𝑙𝑘𝑎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  <a:blipFill rotWithShape="1">
                <a:blip r:embed="rId2"/>
                <a:stretch>
                  <a:fillRect l="-1852" t="-19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Interferenční maximum a minimum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b="1" dirty="0" smtClean="0"/>
                  <a:t>Interferenční maximum</a:t>
                </a:r>
                <a:r>
                  <a:rPr lang="cs-CZ" dirty="0"/>
                  <a:t> </a:t>
                </a:r>
                <a:r>
                  <a:rPr lang="cs-CZ" dirty="0" smtClean="0"/>
                  <a:t>nastane při kolmém dopadu světla pro</a:t>
                </a: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𝒏𝒅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𝒌</m:t>
                          </m:r>
                          <m:r>
                            <a:rPr lang="cs-CZ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=1,2,⋯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 smtClean="0"/>
                  <a:t>Interferenční minimum</a:t>
                </a:r>
                <a:r>
                  <a:rPr lang="cs-CZ" dirty="0" smtClean="0"/>
                  <a:t> nastane při </a:t>
                </a:r>
                <a:r>
                  <a:rPr lang="cs-CZ" dirty="0"/>
                  <a:t>kolmém dopadu světla pro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𝒏𝒅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𝒌</m:t>
                      </m:r>
                      <m:r>
                        <a:rPr lang="cs-CZ" b="1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𝝀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𝑘𝑑𝑒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=1,2,⋯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8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175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940966"/>
          </a:xfrm>
        </p:spPr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Mýdlová blána o indexu lomu 1,33 se při kolmém dopadu světla jevila v odraženém světle modrá. Určete její tloušťku. Vlnová délka modrého světla je 450 nm.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13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/>
              <a:t>Řešení </a:t>
            </a:r>
            <a:r>
              <a:rPr lang="cs-CZ" dirty="0" smtClean="0"/>
              <a:t>příkladu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3"/>
                <a:ext cx="8229600" cy="468052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𝒏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𝟑𝟑</m:t>
                    </m:r>
                    <m:r>
                      <a:rPr lang="cs-CZ" b="1" i="1" smtClean="0">
                        <a:latin typeface="Cambria Math"/>
                      </a:rPr>
                      <m:t>; 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𝟖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b="1" dirty="0" smtClean="0">
                    <a:ea typeface="Cambria Math"/>
                  </a:rPr>
                  <a:t>;</a:t>
                </a:r>
                <a:r>
                  <a:rPr lang="cs-CZ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𝒅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endParaRPr lang="cs-CZ" b="1" u="sng" dirty="0" smtClean="0"/>
              </a:p>
              <a:p>
                <a:pPr marL="0" indent="0">
                  <a:buNone/>
                </a:pPr>
                <a:r>
                  <a:rPr lang="cs-CZ" dirty="0" smtClean="0"/>
                  <a:t>pro modrou barvu nastane maximum takže platí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𝑛𝑑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4,5∙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b="0" i="1">
                                <a:latin typeface="Cambria Math"/>
                                <a:ea typeface="Cambria Math"/>
                              </a:rPr>
                              <m:t>−8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2∙2∙</m:t>
                        </m:r>
                        <m:r>
                          <a:rPr lang="cs-CZ" b="0" i="1">
                            <a:latin typeface="Cambria Math"/>
                          </a:rPr>
                          <m:t>1,33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𝒅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𝟖𝟒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dirty="0" smtClean="0"/>
                  <a:t>Tloušťka mýdlové blány je </a:t>
                </a:r>
                <a14:m>
                  <m:oMath xmlns:m="http://schemas.openxmlformats.org/officeDocument/2006/math">
                    <m:r>
                      <a:rPr lang="cs-CZ" b="0" i="1">
                        <a:latin typeface="Cambria Math"/>
                        <a:ea typeface="Cambria Math"/>
                      </a:rPr>
                      <m:t>0,84∙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−7</m:t>
                        </m:r>
                      </m:sup>
                    </m:sSup>
                    <m:r>
                      <a:rPr lang="cs-CZ" b="0" i="1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cs-CZ" dirty="0" smtClean="0"/>
                  <a:t>. </a:t>
                </a:r>
                <a:endParaRPr lang="cs-CZ" b="1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3"/>
                <a:ext cx="8229600" cy="4680520"/>
              </a:xfrm>
              <a:blipFill rotWithShape="1">
                <a:blip r:embed="rId2"/>
                <a:stretch>
                  <a:fillRect l="-1926" t="-2344" r="-444" b="-28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240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4136"/>
          </a:xfrm>
        </p:spPr>
        <p:txBody>
          <a:bodyPr/>
          <a:lstStyle/>
          <a:p>
            <a:r>
              <a:rPr lang="cs-CZ" dirty="0"/>
              <a:t>Příklad </a:t>
            </a:r>
            <a:r>
              <a:rPr lang="cs-CZ" dirty="0" smtClean="0"/>
              <a:t>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04864"/>
                <a:ext cx="8229600" cy="39212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/>
                  <a:t>Vypočtěte, která barva se interferencí zruší při kolmém osvětlení tenké skleněné destičky o tloušťce 0,125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</m:oMath>
                </a14:m>
                <a:r>
                  <a:rPr lang="cs-CZ" dirty="0"/>
                  <a:t>, je-li index lomu skleněné destičky 1,5.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04864"/>
                <a:ext cx="8229600" cy="3921299"/>
              </a:xfrm>
              <a:blipFill rotWithShape="1">
                <a:blip r:embed="rId2"/>
                <a:stretch>
                  <a:fillRect l="-1852" t="-20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65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příkladu </a:t>
            </a:r>
            <a:r>
              <a:rPr lang="cs-CZ" dirty="0" smtClean="0"/>
              <a:t>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𝒏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</a:rPr>
                      <m:t>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𝒅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</m:oMath>
                </a14:m>
                <a:r>
                  <a:rPr lang="cs-CZ" b="1" dirty="0">
                    <a:ea typeface="Cambria Math"/>
                  </a:rPr>
                  <a:t>;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endParaRPr lang="cs-CZ" b="1" u="sng" dirty="0"/>
              </a:p>
              <a:p>
                <a:pPr marL="0" indent="0">
                  <a:buNone/>
                </a:pPr>
                <a:r>
                  <a:rPr lang="cs-CZ" dirty="0"/>
                  <a:t>pro </a:t>
                </a:r>
                <a:r>
                  <a:rPr lang="cs-CZ" dirty="0" smtClean="0"/>
                  <a:t>hledanou </a:t>
                </a:r>
                <a:r>
                  <a:rPr lang="cs-CZ" dirty="0"/>
                  <a:t>barvu nastane </a:t>
                </a:r>
                <a:r>
                  <a:rPr lang="cs-CZ" dirty="0" smtClean="0"/>
                  <a:t>minimum </a:t>
                </a:r>
                <a:r>
                  <a:rPr lang="cs-CZ" dirty="0"/>
                  <a:t>takže platí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𝑛𝑑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𝑛𝑑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2∙1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,5∙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1,25∙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5∙10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𝑘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>
                    <a:ea typeface="Cambria Math"/>
                  </a:rPr>
                  <a:t>pro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k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=1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je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𝟕𝟓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𝟑𝟕𝟓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𝒏𝒎</m:t>
                    </m:r>
                  </m:oMath>
                </a14:m>
                <a:r>
                  <a:rPr lang="cs-CZ" b="1" dirty="0" smtClean="0"/>
                  <a:t> </a:t>
                </a:r>
                <a:r>
                  <a:rPr lang="cs-CZ" b="1" dirty="0"/>
                  <a:t> </a:t>
                </a:r>
              </a:p>
              <a:p>
                <a:pPr marL="0" indent="0">
                  <a:buNone/>
                </a:pPr>
                <a:r>
                  <a:rPr lang="cs-CZ" dirty="0" smtClean="0"/>
                  <a:t>Zruší se modrá barva o vlnové délce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375 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𝑛𝑚</m:t>
                    </m:r>
                  </m:oMath>
                </a14:m>
                <a:r>
                  <a:rPr lang="cs-CZ" dirty="0"/>
                  <a:t>. </a:t>
                </a:r>
                <a:endParaRPr lang="cs-CZ" b="1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4525963"/>
              </a:xfrm>
              <a:blipFill rotWithShape="1">
                <a:blip r:embed="rId2"/>
                <a:stretch>
                  <a:fillRect l="-1778" t="-24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32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příklady 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Na mýdlovou bublinu </a:t>
                </a:r>
                <a:r>
                  <a:rPr lang="cs-CZ" dirty="0"/>
                  <a:t>o indexu lomu </a:t>
                </a:r>
                <a:r>
                  <a:rPr lang="cs-CZ" dirty="0" smtClean="0"/>
                  <a:t>1,33 dopadá kolmo paprsek bílého světla. Vypočtěte tloušťku bubliny, jestliže maximum prvního řádu nastane pro zelenou barvu o vlnové délce 530 nm</a:t>
                </a:r>
                <a:r>
                  <a:rPr lang="cs-CZ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0,1</m:t>
                        </m:r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r>
                  <a:rPr lang="cs-CZ" dirty="0"/>
                  <a:t> </a:t>
                </a:r>
                <a:endParaRPr lang="cs-CZ" dirty="0" smtClean="0"/>
              </a:p>
              <a:p>
                <a:pPr marL="514350" indent="-514350">
                  <a:buFont typeface="Arial" pitchFamily="34" charset="0"/>
                  <a:buAutoNum type="arabicPeriod"/>
                </a:pPr>
                <a:r>
                  <a:rPr lang="cs-CZ" dirty="0"/>
                  <a:t>Vypočtěte, která barva se interferencí </a:t>
                </a:r>
                <a:r>
                  <a:rPr lang="cs-CZ" dirty="0" smtClean="0"/>
                  <a:t>zesílí </a:t>
                </a:r>
                <a:r>
                  <a:rPr lang="cs-CZ" dirty="0"/>
                  <a:t>při kolmém </a:t>
                </a:r>
                <a:r>
                  <a:rPr lang="cs-CZ" dirty="0" smtClean="0"/>
                  <a:t>dopadu světla na tenkou skleněnou destičku </a:t>
                </a:r>
                <a:r>
                  <a:rPr lang="cs-CZ" dirty="0"/>
                  <a:t>o tloušťce 0,125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</m:oMath>
                </a14:m>
                <a:r>
                  <a:rPr lang="cs-CZ" dirty="0"/>
                  <a:t>, je-li index lomu skleněné destičky 1,5</a:t>
                </a:r>
                <a:r>
                  <a:rPr lang="cs-CZ" dirty="0" smtClean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𝑜𝑟𝑎𝑛</m:t>
                        </m:r>
                        <m:r>
                          <a:rPr lang="cs-CZ" b="0" i="1" smtClean="0">
                            <a:latin typeface="Cambria Math"/>
                          </a:rPr>
                          <m:t>ž</m:t>
                        </m:r>
                        <m:r>
                          <a:rPr lang="cs-CZ" b="0" i="1" smtClean="0">
                            <a:latin typeface="Cambria Math"/>
                          </a:rPr>
                          <m:t>𝑜𝑣</m:t>
                        </m:r>
                        <m:r>
                          <a:rPr lang="cs-CZ" b="0" i="1" smtClean="0">
                            <a:latin typeface="Cambria Math"/>
                          </a:rPr>
                          <m:t>á 0,75 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AutoNum type="arabicPeriod"/>
                </a:pPr>
                <a:endParaRPr lang="cs-CZ" dirty="0" smtClean="0"/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  <a:blipFill rotWithShape="1">
                <a:blip r:embed="rId2"/>
                <a:stretch>
                  <a:fillRect l="-1926" t="-1790" r="-20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63216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2714</TotalTime>
  <Words>560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Interference na tenké vrstvě</vt:lpstr>
      <vt:lpstr>Dráhový rozdíl při interferenci na tenké vrstvě</vt:lpstr>
      <vt:lpstr>Interferenční maximum a minimum</vt:lpstr>
      <vt:lpstr>Příklad 1</vt:lpstr>
      <vt:lpstr>Řešení příkladu 1</vt:lpstr>
      <vt:lpstr>Příklad 2</vt:lpstr>
      <vt:lpstr>Řešení příkladu 2</vt:lpstr>
      <vt:lpstr>Další příklady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69</cp:revision>
  <dcterms:created xsi:type="dcterms:W3CDTF">2012-06-18T15:15:37Z</dcterms:created>
  <dcterms:modified xsi:type="dcterms:W3CDTF">2013-08-27T11:58:29Z</dcterms:modified>
</cp:coreProperties>
</file>