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Ohyb </a:t>
            </a:r>
            <a:r>
              <a:rPr lang="cs-CZ" sz="3600" b="1" dirty="0" smtClean="0"/>
              <a:t>světla na optické mřížce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66469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Podmínky ohybu světla na optické mřížce </a:t>
                      </a:r>
                      <a:r>
                        <a:rPr lang="cs-CZ" baseline="0" dirty="0" smtClean="0"/>
                        <a:t>s příklady na procvičení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Žáci si mají na řešených příkladech procvičit podmínky pro ohyb světla na optické mřížce, pak je</a:t>
                      </a:r>
                      <a:r>
                        <a:rPr lang="cs-CZ" baseline="0" dirty="0" smtClean="0"/>
                        <a:t> aplikovat na příkladech k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44824"/>
                <a:ext cx="8229600" cy="4281339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:r>
                  <a:rPr lang="cs-CZ" dirty="0" smtClean="0"/>
                  <a:t>Určete vlnovou délku světla, které dopadá kolmo na mřížku, jestliže paprsek maxima druhého řádu svírá paprskem maxima nultého řádu úhel 8°. Mřížka má 1000 vrypů na 1 cm.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690 </m:t>
                        </m:r>
                        <m:r>
                          <a:rPr lang="cs-CZ" b="0" i="1" smtClean="0">
                            <a:latin typeface="Cambria Math"/>
                          </a:rPr>
                          <m:t>𝑛𝑚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AutoNum type="arabicPeriod" startAt="2"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 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44824"/>
                <a:ext cx="8229600" cy="4281339"/>
              </a:xfrm>
              <a:blipFill rotWithShape="1">
                <a:blip r:embed="rId2"/>
                <a:stretch>
                  <a:fillRect l="-1926" t="-21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1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Ohyb světla na optické mřížce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b="1" dirty="0" smtClean="0"/>
                  <a:t>Maximum</a:t>
                </a:r>
                <a:r>
                  <a:rPr lang="cs-CZ" dirty="0" smtClean="0"/>
                  <a:t> nastane ve směrech, pro které platí </a:t>
                </a: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unc>
                        <m:func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fName>
                        <m: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𝒌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=0,1,2,⋯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/>
                  <a:t>Minimum</a:t>
                </a:r>
                <a:r>
                  <a:rPr lang="cs-CZ" dirty="0" smtClean="0"/>
                  <a:t> </a:t>
                </a:r>
                <a:r>
                  <a:rPr lang="cs-CZ" dirty="0"/>
                  <a:t>nastane ve směrech, pro které platí</a:t>
                </a:r>
                <a:r>
                  <a:rPr lang="cs-CZ" dirty="0" smtClean="0"/>
                  <a:t> </a:t>
                </a:r>
                <a:endParaRPr lang="cs-CZ" b="1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unc>
                        <m:func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𝒔𝒊𝒏</m:t>
                          </m:r>
                        </m:fName>
                        <m: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func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𝒌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=0,1,2,⋯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říž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𝑘𝑜𝑣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á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𝑘𝑜𝑛𝑠𝑡𝑎𝑛𝑡𝑎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𝑝𝑒𝑟𝑖𝑜𝑑𝑎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říž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𝑘𝑦</m:t>
                        </m:r>
                      </m:e>
                    </m:d>
                  </m:oMath>
                </a14:m>
                <a:r>
                  <a:rPr lang="cs-CZ" i="1" dirty="0">
                    <a:latin typeface="Cambria Math"/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⋯řá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ří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𝑠𝑙𝑢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š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é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h𝑜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𝑚𝑎𝑥𝑖𝑚𝑎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(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𝑚𝑖𝑛𝑖𝑚𝑎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4342" y="548680"/>
            <a:ext cx="8229600" cy="864096"/>
          </a:xfrm>
        </p:spPr>
        <p:txBody>
          <a:bodyPr/>
          <a:lstStyle/>
          <a:p>
            <a:r>
              <a:rPr lang="cs-CZ" b="1" dirty="0" smtClean="0"/>
              <a:t>Určení velikosti úhlu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49685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Velikost úhlu určíme nepřímo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𝐭𝐠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𝒍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:r>
                  <a:rPr lang="cs-CZ" dirty="0"/>
                  <a:t>p</a:t>
                </a:r>
                <a:r>
                  <a:rPr lang="cs-CZ" dirty="0" smtClean="0"/>
                  <a:t>ro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dirty="0" smtClean="0"/>
                  <a:t>platí, že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𝐭𝐚𝐧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 smtClean="0">
                        <a:latin typeface="Cambria Math"/>
                        <a:ea typeface="Cambria Math"/>
                      </a:rPr>
                      <m:t>≈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  <a:ea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𝑣𝑧𝑑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𝑙𝑒𝑛𝑜𝑠𝑡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říř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𝑘𝑦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𝑀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𝑡𝑘𝑎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𝑣𝑧𝑑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𝑙𝑒𝑛𝑜𝑠𝑡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−é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h𝑜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𝑚𝑎𝑥𝑖𝑚𝑎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𝑜𝑑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𝑛𝑢𝑙𝑡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h𝑜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4968552"/>
              </a:xfrm>
              <a:blipFill rotWithShape="1">
                <a:blip r:embed="rId2"/>
                <a:stretch>
                  <a:fillRect l="-1852" t="-2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Skupina 3"/>
          <p:cNvGrpSpPr/>
          <p:nvPr/>
        </p:nvGrpSpPr>
        <p:grpSpPr>
          <a:xfrm>
            <a:off x="801620" y="2822075"/>
            <a:ext cx="4392487" cy="2246517"/>
            <a:chOff x="1331640" y="764704"/>
            <a:chExt cx="5832648" cy="4104869"/>
          </a:xfrm>
        </p:grpSpPr>
        <p:sp>
          <p:nvSpPr>
            <p:cNvPr id="5" name="Rovnoramenný trojúhelník 4"/>
            <p:cNvSpPr/>
            <p:nvPr/>
          </p:nvSpPr>
          <p:spPr>
            <a:xfrm>
              <a:off x="1691680" y="1556792"/>
              <a:ext cx="4536504" cy="1872208"/>
            </a:xfrm>
            <a:prstGeom prst="triangle">
              <a:avLst>
                <a:gd name="adj" fmla="val 10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cxnSp>
          <p:nvCxnSpPr>
            <p:cNvPr id="6" name="Přímá spojnice 5"/>
            <p:cNvCxnSpPr/>
            <p:nvPr/>
          </p:nvCxnSpPr>
          <p:spPr>
            <a:xfrm>
              <a:off x="6228184" y="764704"/>
              <a:ext cx="0" cy="3744416"/>
            </a:xfrm>
            <a:prstGeom prst="line">
              <a:avLst/>
            </a:prstGeom>
            <a:noFill/>
            <a:ln w="317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" name="Pravá složená závorka 6"/>
            <p:cNvSpPr/>
            <p:nvPr/>
          </p:nvSpPr>
          <p:spPr>
            <a:xfrm rot="5400000">
              <a:off x="3743907" y="1376773"/>
              <a:ext cx="432049" cy="453650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" name="Pravá složená závorka 7"/>
            <p:cNvSpPr/>
            <p:nvPr/>
          </p:nvSpPr>
          <p:spPr>
            <a:xfrm>
              <a:off x="6228184" y="1556792"/>
              <a:ext cx="360040" cy="187220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ovéPole 8"/>
                <p:cNvSpPr txBox="1"/>
                <p:nvPr/>
              </p:nvSpPr>
              <p:spPr>
                <a:xfrm>
                  <a:off x="6588224" y="2276872"/>
                  <a:ext cx="5760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9" name="TextovéPole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8224" y="2276872"/>
                  <a:ext cx="576064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ovéPole 9"/>
                <p:cNvSpPr txBox="1"/>
                <p:nvPr/>
              </p:nvSpPr>
              <p:spPr>
                <a:xfrm>
                  <a:off x="3671899" y="3933056"/>
                  <a:ext cx="5760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i="1" smtClean="0">
                            <a:latin typeface="Cambria Math"/>
                          </a:rPr>
                          <m:t>𝑙</m:t>
                        </m:r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10" name="TextovéPole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1899" y="3933056"/>
                  <a:ext cx="57606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ovéPole 10"/>
                <p:cNvSpPr txBox="1"/>
                <p:nvPr/>
              </p:nvSpPr>
              <p:spPr>
                <a:xfrm>
                  <a:off x="1331640" y="3059667"/>
                  <a:ext cx="130094" cy="6748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b="0" i="1" smtClean="0">
                            <a:latin typeface="Cambria Math"/>
                          </a:rPr>
                          <m:t>𝑀</m:t>
                        </m:r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11" name="TextovéPole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3059667"/>
                  <a:ext cx="130094" cy="67484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29412" r="-2176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ovéPole 11"/>
                <p:cNvSpPr txBox="1"/>
                <p:nvPr/>
              </p:nvSpPr>
              <p:spPr>
                <a:xfrm>
                  <a:off x="5940152" y="4500241"/>
                  <a:ext cx="5760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b="0" i="1" smtClean="0">
                            <a:latin typeface="Cambria Math"/>
                          </a:rPr>
                          <m:t>𝑆</m:t>
                        </m:r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12" name="TextovéPole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4500241"/>
                  <a:ext cx="57606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Oblouk 12"/>
            <p:cNvSpPr/>
            <p:nvPr/>
          </p:nvSpPr>
          <p:spPr>
            <a:xfrm rot="2678557">
              <a:off x="2653955" y="2783919"/>
              <a:ext cx="551776" cy="614931"/>
            </a:xfrm>
            <a:prstGeom prst="arc">
              <a:avLst>
                <a:gd name="adj1" fmla="val 16200000"/>
                <a:gd name="adj2" fmla="val 77054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/>
                <p:cNvSpPr txBox="1"/>
                <p:nvPr/>
              </p:nvSpPr>
              <p:spPr>
                <a:xfrm>
                  <a:off x="3087226" y="2646203"/>
                  <a:ext cx="483571" cy="6748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cs-CZ" dirty="0"/>
                </a:p>
              </p:txBody>
            </p:sp>
          </mc:Choice>
          <mc:Fallback xmlns="">
            <p:sp>
              <p:nvSpPr>
                <p:cNvPr id="14" name="TextovéPol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7226" y="2646203"/>
                  <a:ext cx="483571" cy="67484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5868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Ohyb bílého </a:t>
            </a:r>
            <a:r>
              <a:rPr lang="cs-CZ" b="1" dirty="0" smtClean="0"/>
              <a:t>světla na </a:t>
            </a:r>
            <a:r>
              <a:rPr lang="cs-CZ" b="1" dirty="0"/>
              <a:t>optické mřížce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489654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/>
                  <a:t>Při </a:t>
                </a:r>
                <a:r>
                  <a:rPr lang="cs-CZ" b="1" dirty="0"/>
                  <a:t>ohybu bílého světla </a:t>
                </a:r>
                <a:r>
                  <a:rPr lang="cs-CZ" dirty="0"/>
                  <a:t>nastane rozklad světla na barevné složky.</a:t>
                </a:r>
              </a:p>
              <a:p>
                <a:pPr marL="0" indent="0">
                  <a:buNone/>
                </a:pPr>
                <a:r>
                  <a:rPr lang="cs-CZ" dirty="0" smtClean="0"/>
                  <a:t>U </a:t>
                </a:r>
                <a:r>
                  <a:rPr lang="cs-CZ" b="1" dirty="0" smtClean="0"/>
                  <a:t>maxima nultého řádu</a:t>
                </a:r>
                <a:r>
                  <a:rPr lang="cs-CZ" dirty="0" smtClean="0"/>
                  <a:t> nenastane rozklad bílého světla na barevné složky.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Maximum prvního řádu </a:t>
                </a:r>
                <a:r>
                  <a:rPr lang="cs-CZ" dirty="0" smtClean="0"/>
                  <a:t>vznikne po obou stranách </a:t>
                </a:r>
                <a:r>
                  <a:rPr lang="cs-CZ" dirty="0"/>
                  <a:t>maxima nultého </a:t>
                </a:r>
                <a:r>
                  <a:rPr lang="cs-CZ" dirty="0" smtClean="0"/>
                  <a:t>řádu, v bílém světle se vytvoří </a:t>
                </a:r>
                <a:r>
                  <a:rPr lang="cs-CZ" b="1" dirty="0" smtClean="0"/>
                  <a:t>spektra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∝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č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&gt;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∝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dirty="0" smtClean="0"/>
                  <a:t>.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Spektra vyšších řádů </a:t>
                </a:r>
                <a:r>
                  <a:rPr lang="cs-CZ" dirty="0" smtClean="0"/>
                  <a:t>jsou stále širší, překrývají se a postupně slábnou.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4896544"/>
              </a:xfrm>
              <a:blipFill rotWithShape="1">
                <a:blip r:embed="rId2"/>
                <a:stretch>
                  <a:fillRect l="-1852" t="-1619" r="-1778" b="-32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95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říklad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25658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cs-CZ" sz="3500" dirty="0" smtClean="0"/>
                  <a:t>Na optickou mřížku dopadá kolmo monofrekvenční světlo o vlnové délce 486 nm. Určete mřížkovou konstantu, jestliže na stínítku ve vzdálenosti 1 m od mřížky vznikne ohybové maximum prvního řádu 2,43 cm od maxima nultého řádu.</a:t>
                </a:r>
              </a:p>
              <a:p>
                <a:pPr marL="0" indent="0">
                  <a:buNone/>
                </a:pPr>
                <a:r>
                  <a:rPr lang="cs-CZ" sz="3500" b="1" dirty="0" smtClean="0"/>
                  <a:t>Zadání</a:t>
                </a:r>
                <a:r>
                  <a:rPr lang="cs-CZ" sz="3500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𝟒𝟖𝟔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sz="35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𝟗</m:t>
                        </m:r>
                      </m:sup>
                    </m:sSup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500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sz="3500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sz="3500" b="1" i="1">
                        <a:latin typeface="Cambria Math"/>
                        <a:ea typeface="Cambria Math"/>
                      </a:rPr>
                      <m:t>𝟒𝟑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sz="3500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5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cs-CZ" sz="3500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sz="3500" b="1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sz="3500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3500" b="1" i="1">
                        <a:latin typeface="Cambria Math"/>
                        <a:ea typeface="Cambria Math"/>
                      </a:rPr>
                      <m:t>𝒃</m:t>
                    </m:r>
                    <m:r>
                      <a:rPr lang="cs-CZ" sz="3500" b="1" i="1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r>
                  <a:rPr lang="cs-CZ" sz="3500" b="1" dirty="0" smtClean="0"/>
                  <a:t> </a:t>
                </a:r>
                <a:endParaRPr lang="cs-CZ" sz="3500" b="1" dirty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256584"/>
              </a:xfrm>
              <a:blipFill rotWithShape="1">
                <a:blip r:embed="rId2"/>
                <a:stretch>
                  <a:fillRect l="-1852" t="-24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21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</a:t>
            </a:r>
            <a:r>
              <a:rPr lang="cs-CZ" dirty="0" smtClean="0"/>
              <a:t>příkladu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340768"/>
                <a:ext cx="8229600" cy="4896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𝒃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𝝀</m:t>
                        </m:r>
                      </m:num>
                      <m:den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  <a:r>
                  <a:rPr lang="cs-CZ" b="1" dirty="0" smtClean="0"/>
                  <a:t>;</a:t>
                </a:r>
                <a:r>
                  <a:rPr lang="cs-CZ" b="1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𝒕𝒈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𝒍</m:t>
                        </m:r>
                      </m:den>
                    </m:f>
                  </m:oMath>
                </a14:m>
                <a:r>
                  <a:rPr lang="cs-CZ" b="1" dirty="0"/>
                  <a:t>;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𝒕𝒂𝒏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>
                        <a:latin typeface="Cambria Math"/>
                        <a:ea typeface="Cambria Math"/>
                      </a:rPr>
                      <m:t>≈</m:t>
                    </m:r>
                    <m:func>
                      <m:func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𝑙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𝑙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=2∙1∙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486∙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∙1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2∙2,43∙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=2∙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𝒃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𝝁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340768"/>
                <a:ext cx="8229600" cy="489654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9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Na optickou mřížku, která má 200 vrypů na          1 cm, </a:t>
                </a:r>
                <a:r>
                  <a:rPr lang="cs-CZ" dirty="0"/>
                  <a:t>dopadá kolmo monofrekvenční světlo </a:t>
                </a:r>
                <a:r>
                  <a:rPr lang="cs-CZ" dirty="0" smtClean="0"/>
                  <a:t>       o </a:t>
                </a:r>
                <a:r>
                  <a:rPr lang="cs-CZ" dirty="0"/>
                  <a:t>vlnové délce </a:t>
                </a:r>
                <a:r>
                  <a:rPr lang="cs-CZ" dirty="0" smtClean="0"/>
                  <a:t>589 </a:t>
                </a:r>
                <a:r>
                  <a:rPr lang="cs-CZ" dirty="0"/>
                  <a:t>nm. Určete </a:t>
                </a:r>
                <a:r>
                  <a:rPr lang="cs-CZ" dirty="0" smtClean="0"/>
                  <a:t>vzdálenost maxima prvního řádu od maxima nultého řádu, </a:t>
                </a:r>
                <a:r>
                  <a:rPr lang="cs-CZ" dirty="0"/>
                  <a:t>jestliže </a:t>
                </a:r>
                <a:r>
                  <a:rPr lang="cs-CZ" dirty="0" smtClean="0"/>
                  <a:t>stínítko je </a:t>
                </a:r>
                <a:r>
                  <a:rPr lang="cs-CZ" dirty="0"/>
                  <a:t>ve vzdálenosti </a:t>
                </a:r>
                <a:r>
                  <a:rPr lang="cs-CZ" dirty="0" smtClean="0"/>
                  <a:t>2,5 </a:t>
                </a:r>
                <a:r>
                  <a:rPr lang="cs-CZ" dirty="0"/>
                  <a:t>m </a:t>
                </a:r>
                <a:r>
                  <a:rPr lang="cs-CZ" dirty="0" smtClean="0"/>
                  <a:t>od mřížky.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b="1" dirty="0"/>
                  <a:t>Zadání</a:t>
                </a:r>
                <a:r>
                  <a:rPr lang="cs-CZ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𝟖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𝟗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𝟗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=?;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cs-CZ" b="1" dirty="0" smtClean="0"/>
                  <a:t> </a:t>
                </a:r>
                <a:endParaRPr lang="cs-CZ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𝒏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𝟐𝟎𝟎</m:t>
                    </m:r>
                    <m:r>
                      <a:rPr lang="cs-CZ" b="1" i="1" smtClean="0">
                        <a:latin typeface="Cambria Math"/>
                      </a:rPr>
                      <m:t>;</m:t>
                    </m:r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𝒎</m:t>
                    </m:r>
                  </m:oMath>
                </a14:m>
                <a:r>
                  <a:rPr lang="cs-CZ" b="1" dirty="0" smtClean="0"/>
                  <a:t> 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7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08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příkladu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49685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200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𝒎</m:t>
                    </m:r>
                  </m:oMath>
                </a14:m>
                <a:r>
                  <a:rPr lang="cs-CZ" b="1" dirty="0" smtClean="0"/>
                  <a:t> </a:t>
                </a:r>
                <a:endParaRPr lang="cs-CZ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𝑙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 (podle příkladu 1)	</a:t>
                </a:r>
                <a:endParaRPr lang="cs-CZ" b="0" i="0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y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𝑙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=2∙1∙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8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9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∙2,5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=2,9∙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𝝁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496855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881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na procvičení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229600" cy="3888432"/>
              </a:xfrm>
            </p:spPr>
            <p:txBody>
              <a:bodyPr/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Určete </a:t>
                </a:r>
                <a:r>
                  <a:rPr lang="cs-CZ" dirty="0"/>
                  <a:t>mřížkovou konstantu, jestliže na stínítku ve vzdálenosti </a:t>
                </a:r>
                <a:r>
                  <a:rPr lang="cs-CZ" dirty="0" smtClean="0"/>
                  <a:t>2 </a:t>
                </a:r>
                <a:r>
                  <a:rPr lang="cs-CZ" dirty="0"/>
                  <a:t>m </a:t>
                </a:r>
                <a:r>
                  <a:rPr lang="cs-CZ" dirty="0" smtClean="0"/>
                  <a:t>od mřížky vznikne </a:t>
                </a:r>
                <a:r>
                  <a:rPr lang="cs-CZ" dirty="0"/>
                  <a:t>ohybové maximum </a:t>
                </a:r>
                <a:r>
                  <a:rPr lang="cs-CZ" dirty="0" smtClean="0"/>
                  <a:t>třetího </a:t>
                </a:r>
                <a:r>
                  <a:rPr lang="cs-CZ" dirty="0"/>
                  <a:t>řádu </a:t>
                </a:r>
                <a:r>
                  <a:rPr lang="cs-CZ" dirty="0" smtClean="0"/>
                  <a:t>ve vzdálenosti 35,9 </a:t>
                </a:r>
                <a:r>
                  <a:rPr lang="cs-CZ" dirty="0"/>
                  <a:t>cm od maxima nultého řádu</a:t>
                </a:r>
                <a:r>
                  <a:rPr lang="cs-CZ" dirty="0" smtClean="0"/>
                  <a:t>.</a:t>
                </a:r>
                <a:r>
                  <a:rPr lang="cs-CZ" dirty="0"/>
                  <a:t> Na optickou mřížku dopadá kolmo monofrekvenční světlo o vlnové délce </a:t>
                </a:r>
                <a:r>
                  <a:rPr lang="cs-CZ" dirty="0" smtClean="0"/>
                  <a:t>589 </a:t>
                </a:r>
                <a:r>
                  <a:rPr lang="cs-CZ" dirty="0"/>
                  <a:t>nm.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−5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AutoNum type="arabicPeriod"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229600" cy="3888432"/>
              </a:xfrm>
              <a:blipFill rotWithShape="1">
                <a:blip r:embed="rId2"/>
                <a:stretch>
                  <a:fillRect l="-2000" t="-2351" r="-1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332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</TotalTime>
  <Words>749</Words>
  <Application>Microsoft Office PowerPoint</Application>
  <PresentationFormat>Předvádění na obrazovce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Ohyb světla na optické mřížce</vt:lpstr>
      <vt:lpstr>Ohyb světla na optické mřížce</vt:lpstr>
      <vt:lpstr>Určení velikosti úhlu</vt:lpstr>
      <vt:lpstr>Ohyb bílého světla na optické mřížce</vt:lpstr>
      <vt:lpstr>Příklad 1</vt:lpstr>
      <vt:lpstr>Řešení příkladu 1</vt:lpstr>
      <vt:lpstr>Příklad 2</vt:lpstr>
      <vt:lpstr>Řešení příkladu 2</vt:lpstr>
      <vt:lpstr>Příklady na procvičení</vt:lpstr>
      <vt:lpstr>Příklady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85</cp:revision>
  <dcterms:created xsi:type="dcterms:W3CDTF">2012-06-18T15:15:37Z</dcterms:created>
  <dcterms:modified xsi:type="dcterms:W3CDTF">2013-08-27T12:02:12Z</dcterms:modified>
</cp:coreProperties>
</file>