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61" r:id="rId6"/>
    <p:sldId id="259" r:id="rId7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Střední styl 4 – zvýraznění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930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27.8.2013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905326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27.8.2013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164519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27.8.2013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492367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27.8.2013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98273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27.8.2013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912262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27.8.2013</a:t>
            </a:fld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982718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27.8.2013</a:t>
            </a:fld>
            <a:endParaRPr lang="cs-CZ" dirty="0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053833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27.8.2013</a:t>
            </a:fld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149086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27.8.2013</a:t>
            </a:fld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743184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27.8.2013</a:t>
            </a:fld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336132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27.8.2013</a:t>
            </a:fld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630838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40BB4E-2633-4063-97C2-2670DEA63A79}" type="datetimeFigureOut">
              <a:rPr lang="cs-CZ" smtClean="0"/>
              <a:t>27.8.2013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385DCB-F636-4FE0-988B-4D5911413AE6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19766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1772816"/>
            <a:ext cx="7772400" cy="432048"/>
          </a:xfrm>
        </p:spPr>
        <p:txBody>
          <a:bodyPr>
            <a:noAutofit/>
          </a:bodyPr>
          <a:lstStyle/>
          <a:p>
            <a:r>
              <a:rPr lang="cs-CZ" sz="3600" b="1" dirty="0" smtClean="0"/>
              <a:t>Polarizace světla</a:t>
            </a:r>
            <a:endParaRPr lang="cs-CZ" sz="3600" b="1" dirty="0"/>
          </a:p>
        </p:txBody>
      </p:sp>
      <p:sp>
        <p:nvSpPr>
          <p:cNvPr id="4" name="Obdélník 3"/>
          <p:cNvSpPr/>
          <p:nvPr/>
        </p:nvSpPr>
        <p:spPr>
          <a:xfrm>
            <a:off x="0" y="6093296"/>
            <a:ext cx="9144000" cy="764704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5" name="TextovéPole 4"/>
          <p:cNvSpPr txBox="1"/>
          <p:nvPr/>
        </p:nvSpPr>
        <p:spPr>
          <a:xfrm>
            <a:off x="359532" y="6207695"/>
            <a:ext cx="84249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chemeClr val="bg1"/>
                </a:solidFill>
              </a:rPr>
              <a:t>Gymn</a:t>
            </a:r>
            <a:r>
              <a:rPr lang="cs-CZ" sz="2400" dirty="0" smtClean="0">
                <a:solidFill>
                  <a:schemeClr val="bg1"/>
                </a:solidFill>
              </a:rPr>
              <a:t>ázium a Jazyková škola s právem státní jazykové zkoušky Zlín</a:t>
            </a:r>
            <a:endParaRPr lang="cs-CZ" sz="2400" dirty="0">
              <a:solidFill>
                <a:schemeClr val="bg1"/>
              </a:solidFill>
            </a:endParaRPr>
          </a:p>
        </p:txBody>
      </p:sp>
      <p:cxnSp>
        <p:nvCxnSpPr>
          <p:cNvPr id="7" name="Přímá spojnice 6"/>
          <p:cNvCxnSpPr/>
          <p:nvPr/>
        </p:nvCxnSpPr>
        <p:spPr>
          <a:xfrm>
            <a:off x="727714" y="2348880"/>
            <a:ext cx="7669126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9" name="Tabulk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700991"/>
              </p:ext>
            </p:extLst>
          </p:nvPr>
        </p:nvGraphicFramePr>
        <p:xfrm>
          <a:off x="729020" y="2492896"/>
          <a:ext cx="7666515" cy="311404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2465106"/>
                <a:gridCol w="5201409"/>
              </a:tblGrid>
              <a:tr h="3600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Tematická oblast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 Fyzika</a:t>
                      </a:r>
                      <a:endParaRPr lang="cs-CZ" dirty="0"/>
                    </a:p>
                  </a:txBody>
                  <a:tcPr/>
                </a:tc>
              </a:tr>
              <a:tr h="3543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Datum vytvoření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7. 12. 2012</a:t>
                      </a:r>
                      <a:endParaRPr lang="cs-CZ" dirty="0"/>
                    </a:p>
                  </a:txBody>
                  <a:tcPr/>
                </a:tc>
              </a:tr>
              <a:tr h="3435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b="1" dirty="0" smtClean="0"/>
                        <a:t>Ročník 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4. ročník čtyřletého a 8. ročník osmiletého studia gymnázia</a:t>
                      </a:r>
                      <a:endParaRPr lang="cs-CZ" dirty="0"/>
                    </a:p>
                  </a:txBody>
                  <a:tcPr/>
                </a:tc>
              </a:tr>
              <a:tr h="332720">
                <a:tc>
                  <a:txBody>
                    <a:bodyPr/>
                    <a:lstStyle/>
                    <a:p>
                      <a:r>
                        <a:rPr lang="cs-CZ" b="1" dirty="0" smtClean="0"/>
                        <a:t>Stručný obsah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Způsoby polarizace světla </a:t>
                      </a:r>
                      <a:r>
                        <a:rPr lang="cs-CZ" baseline="0" dirty="0" smtClean="0"/>
                        <a:t>s příklady na procvičení 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Způsob využití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aseline="0" dirty="0" smtClean="0"/>
                        <a:t>Žáci se mají naučit rozlišit </a:t>
                      </a:r>
                      <a:r>
                        <a:rPr lang="cs-CZ" dirty="0" smtClean="0"/>
                        <a:t>kdy nastane polarizace světla</a:t>
                      </a:r>
                      <a:r>
                        <a:rPr lang="cs-CZ" baseline="0" dirty="0" smtClean="0"/>
                        <a:t>, obsahuje příklady na procvičení s řešením.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Autor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Mgr.</a:t>
                      </a:r>
                      <a:r>
                        <a:rPr lang="cs-CZ" baseline="0" dirty="0" smtClean="0"/>
                        <a:t> Dana Stesková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Kód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VY_ 32_ INOVACE_ 27_FSTE17</a:t>
                      </a:r>
                      <a:endParaRPr lang="cs-CZ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0364" y="188640"/>
            <a:ext cx="7743825" cy="1438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98644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Způsoby polarizace světla</a:t>
            </a:r>
            <a:endParaRPr lang="cs-CZ" b="1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pPr marL="514350" indent="-514350">
                  <a:buAutoNum type="arabicPeriod"/>
                </a:pPr>
                <a:r>
                  <a:rPr lang="cs-CZ" b="1" dirty="0" smtClean="0"/>
                  <a:t>Odrazem</a:t>
                </a:r>
                <a:r>
                  <a:rPr lang="cs-CZ" dirty="0"/>
                  <a:t> světlo je </a:t>
                </a:r>
                <a:r>
                  <a:rPr lang="cs-CZ" dirty="0" smtClean="0"/>
                  <a:t>polarizováno částečně, k úplné polarizaci dojde, jestliže světlo dopadá pod Brewsterovým (polarizačním) </a:t>
                </a:r>
                <a:r>
                  <a:rPr lang="cs-CZ" dirty="0" smtClean="0"/>
                  <a:t>úhlem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cs-CZ" i="1">
                            <a:latin typeface="Cambria Math"/>
                          </a:rPr>
                        </m:ctrlPr>
                      </m:sSubPr>
                      <m:e>
                        <m:r>
                          <a:rPr lang="cs-CZ" b="0" i="1">
                            <a:latin typeface="Cambria Math"/>
                            <a:ea typeface="Cambria Math"/>
                          </a:rPr>
                          <m:t>𝛼</m:t>
                        </m:r>
                      </m:e>
                      <m:sub>
                        <m:r>
                          <a:rPr lang="cs-CZ" b="0" i="1">
                            <a:latin typeface="Cambria Math"/>
                          </a:rPr>
                          <m:t>𝑃</m:t>
                        </m:r>
                      </m:sub>
                    </m:sSub>
                  </m:oMath>
                </a14:m>
                <a:r>
                  <a:rPr lang="cs-CZ" dirty="0" smtClean="0"/>
                  <a:t>.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cs-CZ" b="1" i="1" smtClean="0">
                            <a:latin typeface="Cambria Math"/>
                          </a:rPr>
                        </m:ctrlPr>
                      </m:funcPr>
                      <m:fName>
                        <m:r>
                          <a:rPr lang="cs-CZ" b="1" i="0" smtClean="0">
                            <a:latin typeface="Cambria Math"/>
                          </a:rPr>
                          <m:t>𝐭𝐠</m:t>
                        </m:r>
                      </m:fName>
                      <m:e>
                        <m:sSub>
                          <m:sSubPr>
                            <m:ctrlPr>
                              <a:rPr lang="cs-CZ" b="1" i="1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cs-CZ" b="1" i="1" smtClean="0">
                                <a:latin typeface="Cambria Math"/>
                                <a:ea typeface="Cambria Math"/>
                              </a:rPr>
                              <m:t>𝜶</m:t>
                            </m:r>
                          </m:e>
                          <m:sub>
                            <m:r>
                              <a:rPr lang="cs-CZ" b="1" i="1" smtClean="0">
                                <a:latin typeface="Cambria Math"/>
                              </a:rPr>
                              <m:t>𝑷</m:t>
                            </m:r>
                          </m:sub>
                        </m:sSub>
                      </m:e>
                    </m:func>
                    <m:r>
                      <a:rPr lang="cs-CZ" b="1" i="1" smtClean="0">
                        <a:latin typeface="Cambria Math"/>
                      </a:rPr>
                      <m:t>=</m:t>
                    </m:r>
                    <m:r>
                      <a:rPr lang="cs-CZ" b="1" i="1" smtClean="0">
                        <a:latin typeface="Cambria Math"/>
                      </a:rPr>
                      <m:t>𝒏</m:t>
                    </m:r>
                  </m:oMath>
                </a14:m>
                <a:endParaRPr lang="cs-CZ" b="1" dirty="0" smtClean="0"/>
              </a:p>
              <a:p>
                <a:pPr marL="514350" indent="-514350">
                  <a:buAutoNum type="arabicPeriod"/>
                </a:pPr>
                <a:r>
                  <a:rPr lang="cs-CZ" b="1" dirty="0"/>
                  <a:t>Lomem</a:t>
                </a:r>
                <a:r>
                  <a:rPr lang="cs-CZ" dirty="0"/>
                  <a:t> světlo je polarizováno </a:t>
                </a:r>
                <a:r>
                  <a:rPr lang="cs-CZ" dirty="0" smtClean="0"/>
                  <a:t>částečně.</a:t>
                </a:r>
                <a:endParaRPr lang="cs-CZ" dirty="0" smtClean="0"/>
              </a:p>
              <a:p>
                <a:pPr marL="514350" indent="-514350">
                  <a:buAutoNum type="arabicPeriod"/>
                </a:pPr>
                <a:r>
                  <a:rPr lang="cs-CZ" b="1" dirty="0"/>
                  <a:t>Dvojlomem</a:t>
                </a:r>
                <a:r>
                  <a:rPr lang="cs-CZ" dirty="0"/>
                  <a:t> světlo je polarizováno </a:t>
                </a:r>
                <a:r>
                  <a:rPr lang="cs-CZ" dirty="0" smtClean="0"/>
                  <a:t>úplně.</a:t>
                </a:r>
                <a:endParaRPr lang="cs-CZ" dirty="0" smtClean="0"/>
              </a:p>
              <a:p>
                <a:pPr marL="514350" indent="-514350">
                  <a:buAutoNum type="arabicPeriod"/>
                </a:pPr>
                <a:r>
                  <a:rPr lang="cs-CZ" b="1" dirty="0" smtClean="0"/>
                  <a:t>Pomocí </a:t>
                </a:r>
                <a:r>
                  <a:rPr lang="cs-CZ" b="1" dirty="0"/>
                  <a:t>polaroidů </a:t>
                </a:r>
                <a:r>
                  <a:rPr lang="cs-CZ" dirty="0"/>
                  <a:t>světlo je polarizováno </a:t>
                </a:r>
                <a:r>
                  <a:rPr lang="cs-CZ" dirty="0" smtClean="0"/>
                  <a:t>úplně kromě červené a fialové části spektra.</a:t>
                </a:r>
              </a:p>
              <a:p>
                <a:pPr marL="0" indent="0">
                  <a:buNone/>
                </a:pPr>
                <a:endParaRPr lang="cs-CZ" dirty="0"/>
              </a:p>
              <a:p>
                <a:pPr marL="0" indent="0">
                  <a:buNone/>
                </a:pPr>
                <a:endParaRPr lang="cs-CZ" dirty="0"/>
              </a:p>
            </p:txBody>
          </p:sp>
        </mc:Choice>
        <mc:Fallback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1926" t="-2022" r="-889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0844212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Příklady na procvičení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dirty="0" smtClean="0"/>
              <a:t>1. Na rozhraní dvou průsvitných prostředí dopadá paprsek monofrekvenčního světla pod polarizačním úhlem, co můžeme říct o odraženém a lomeném </a:t>
            </a:r>
            <a:r>
              <a:rPr lang="cs-CZ" dirty="0" smtClean="0"/>
              <a:t>paprsku:</a:t>
            </a:r>
            <a:endParaRPr lang="cs-CZ" dirty="0" smtClean="0"/>
          </a:p>
          <a:p>
            <a:pPr marL="514350" indent="-514350">
              <a:buAutoNum type="alphaLcParenR"/>
            </a:pPr>
            <a:r>
              <a:rPr lang="cs-CZ" dirty="0" smtClean="0"/>
              <a:t>lomený </a:t>
            </a:r>
            <a:r>
              <a:rPr lang="cs-CZ" dirty="0"/>
              <a:t>paprsek je částečně polarizovaný a odražený paprsek je úplně </a:t>
            </a:r>
            <a:r>
              <a:rPr lang="cs-CZ" dirty="0" smtClean="0"/>
              <a:t>polarizovaný,</a:t>
            </a:r>
            <a:endParaRPr lang="cs-CZ" dirty="0" smtClean="0"/>
          </a:p>
          <a:p>
            <a:pPr marL="514350" indent="-514350">
              <a:buAutoNum type="alphaLcParenR"/>
            </a:pPr>
            <a:r>
              <a:rPr lang="cs-CZ" dirty="0"/>
              <a:t>odražený paprsek je </a:t>
            </a:r>
            <a:r>
              <a:rPr lang="cs-CZ" dirty="0" smtClean="0"/>
              <a:t>částečně </a:t>
            </a:r>
            <a:r>
              <a:rPr lang="cs-CZ" dirty="0" smtClean="0"/>
              <a:t>polarizovaný,</a:t>
            </a:r>
            <a:endParaRPr lang="cs-CZ" dirty="0" smtClean="0"/>
          </a:p>
          <a:p>
            <a:pPr marL="514350" indent="-514350">
              <a:buAutoNum type="alphaLcParenR"/>
            </a:pPr>
            <a:r>
              <a:rPr lang="cs-CZ" dirty="0" smtClean="0"/>
              <a:t>lomený </a:t>
            </a:r>
            <a:r>
              <a:rPr lang="cs-CZ" dirty="0"/>
              <a:t>paprsek je </a:t>
            </a:r>
            <a:r>
              <a:rPr lang="cs-CZ" dirty="0" smtClean="0"/>
              <a:t>úplně </a:t>
            </a:r>
            <a:r>
              <a:rPr lang="cs-CZ" dirty="0" smtClean="0"/>
              <a:t>polarizovaný.</a:t>
            </a:r>
            <a:endParaRPr lang="cs-CZ" dirty="0" smtClean="0"/>
          </a:p>
          <a:p>
            <a:pPr marL="514350" indent="-514350">
              <a:buAutoNum type="alphaLcParenR"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387820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Příklady na procvičení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556792"/>
            <a:ext cx="8229600" cy="468052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cs-CZ" dirty="0" smtClean="0"/>
              <a:t>2. Který </a:t>
            </a:r>
            <a:r>
              <a:rPr lang="cs-CZ" dirty="0"/>
              <a:t>jev ukazuje, že světlo je příčné elektromagnetické vlnění?</a:t>
            </a:r>
          </a:p>
          <a:p>
            <a:pPr marL="514350" indent="-514350">
              <a:buAutoNum type="alphaLcParenR"/>
            </a:pPr>
            <a:r>
              <a:rPr lang="cs-CZ" dirty="0"/>
              <a:t>interference	b) ohyb	</a:t>
            </a:r>
            <a:r>
              <a:rPr lang="cs-CZ" dirty="0" smtClean="0"/>
              <a:t>c)polarizace</a:t>
            </a:r>
          </a:p>
          <a:p>
            <a:pPr marL="0" indent="0">
              <a:buNone/>
            </a:pPr>
            <a:r>
              <a:rPr lang="cs-CZ" dirty="0" smtClean="0"/>
              <a:t>3. Odražené světlo je úplně polarizované, jestliže úhel dopadu na rozhraní dvou prostředí je:</a:t>
            </a:r>
          </a:p>
          <a:p>
            <a:pPr marL="514350" indent="-514350">
              <a:buAutoNum type="alphaLcParenR"/>
            </a:pPr>
            <a:r>
              <a:rPr lang="cs-CZ" dirty="0" smtClean="0"/>
              <a:t>roven meznímu úhlu,</a:t>
            </a:r>
          </a:p>
          <a:p>
            <a:pPr marL="514350" indent="-514350">
              <a:buAutoNum type="alphaLcParenR"/>
            </a:pPr>
            <a:r>
              <a:rPr lang="cs-CZ" dirty="0"/>
              <a:t>t</a:t>
            </a:r>
            <a:r>
              <a:rPr lang="cs-CZ" dirty="0" smtClean="0"/>
              <a:t>akový, že odražený a lomený jsou navzájem kolmé,</a:t>
            </a:r>
          </a:p>
          <a:p>
            <a:pPr marL="514350" indent="-514350">
              <a:buAutoNum type="alphaLcParenR"/>
            </a:pPr>
            <a:r>
              <a:rPr lang="cs-CZ" dirty="0" smtClean="0"/>
              <a:t>Větší než mezní úhel.</a:t>
            </a:r>
          </a:p>
          <a:p>
            <a:pPr marL="514350" indent="-514350">
              <a:buAutoNum type="alphaLcParenR"/>
            </a:pPr>
            <a:endParaRPr lang="cs-CZ" dirty="0" smtClean="0"/>
          </a:p>
          <a:p>
            <a:pPr marL="514350" indent="-514350">
              <a:buAutoNum type="alphaLcParenR"/>
            </a:pPr>
            <a:endParaRPr lang="cs-CZ" dirty="0" smtClean="0"/>
          </a:p>
          <a:p>
            <a:pPr marL="514350" indent="-514350">
              <a:buAutoNum type="alphaLcParenR"/>
            </a:pPr>
            <a:endParaRPr lang="cs-CZ" dirty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935857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Příklady na procvičení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cs-CZ" dirty="0" smtClean="0"/>
                  <a:t>4. Polarizační úhel pro vodu je 53°. Určete index lomu vody.</a:t>
                </a:r>
              </a:p>
              <a:p>
                <a:pPr marL="0" indent="0">
                  <a:buNone/>
                </a:pPr>
                <a:r>
                  <a:rPr lang="cs-CZ" dirty="0" smtClean="0"/>
                  <a:t>5. Určete polarizační </a:t>
                </a:r>
                <a:r>
                  <a:rPr lang="cs-CZ" dirty="0"/>
                  <a:t>úhel </a:t>
                </a:r>
                <a:r>
                  <a:rPr lang="cs-CZ" dirty="0" smtClean="0"/>
                  <a:t>diamantu, je-li jeho </a:t>
                </a:r>
                <a:r>
                  <a:rPr lang="cs-CZ" dirty="0"/>
                  <a:t>index lomu </a:t>
                </a:r>
                <a:r>
                  <a:rPr lang="cs-CZ" dirty="0" smtClean="0"/>
                  <a:t>2,42.</a:t>
                </a:r>
              </a:p>
              <a:p>
                <a:pPr marL="0" indent="0">
                  <a:buNone/>
                </a:pPr>
                <a:r>
                  <a:rPr lang="cs-CZ" dirty="0" smtClean="0"/>
                  <a:t>6. Při jakém úhlu dopadu světla nastane úplná polarizace při odrazu na rozhraní ledu a vody? </a:t>
                </a:r>
                <a:endParaRPr lang="cs-CZ" dirty="0"/>
              </a:p>
              <a:p>
                <a:pPr marL="0" indent="0">
                  <a:buNone/>
                </a:pPr>
                <a:r>
                  <a:rPr lang="cs-CZ" dirty="0" smtClean="0"/>
                  <a:t>(index lomu ledu je 1,308; </a:t>
                </a:r>
                <a:r>
                  <a:rPr lang="cs-CZ" dirty="0"/>
                  <a:t>index lomu </a:t>
                </a:r>
                <a:r>
                  <a:rPr lang="cs-CZ" dirty="0" smtClean="0"/>
                  <a:t>vody </a:t>
                </a:r>
                <a:r>
                  <a:rPr lang="cs-CZ" dirty="0"/>
                  <a:t>je </a:t>
                </a:r>
                <a:r>
                  <a:rPr lang="cs-CZ" dirty="0" smtClean="0"/>
                  <a:t>1,333; pro polarizační úhel platí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cs-CZ" i="1">
                            <a:latin typeface="Cambria Math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cs-CZ">
                            <a:latin typeface="Cambria Math"/>
                          </a:rPr>
                          <m:t>tg</m:t>
                        </m:r>
                      </m:fName>
                      <m:e>
                        <m:sSub>
                          <m:sSubPr>
                            <m:ctrlPr>
                              <a:rPr lang="cs-CZ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cs-CZ" i="1">
                                <a:latin typeface="Cambria Math"/>
                                <a:ea typeface="Cambria Math"/>
                              </a:rPr>
                              <m:t>𝛼</m:t>
                            </m:r>
                          </m:e>
                          <m:sub>
                            <m:r>
                              <a:rPr lang="cs-CZ" i="1">
                                <a:latin typeface="Cambria Math"/>
                              </a:rPr>
                              <m:t>𝑃</m:t>
                            </m:r>
                          </m:sub>
                        </m:sSub>
                      </m:e>
                    </m:func>
                    <m:r>
                      <a:rPr lang="cs-CZ" i="1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cs-CZ" i="1" smtClean="0">
                            <a:latin typeface="Cambria Math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cs-CZ" i="1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cs-CZ" b="0" i="1" smtClean="0">
                                <a:latin typeface="Cambria Math"/>
                              </a:rPr>
                              <m:t>𝑛</m:t>
                            </m:r>
                          </m:e>
                          <m:sub>
                            <m:r>
                              <a:rPr lang="cs-CZ" b="0" i="1" smtClean="0">
                                <a:latin typeface="Cambria Math"/>
                              </a:rPr>
                              <m:t>2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cs-CZ" i="1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cs-CZ" b="0" i="1" smtClean="0">
                                <a:latin typeface="Cambria Math"/>
                              </a:rPr>
                              <m:t>𝑛</m:t>
                            </m:r>
                          </m:e>
                          <m:sub>
                            <m:r>
                              <a:rPr lang="cs-CZ" b="0" i="1" smtClean="0">
                                <a:latin typeface="Cambria Math"/>
                              </a:rPr>
                              <m:t>1</m:t>
                            </m:r>
                          </m:sub>
                        </m:sSub>
                      </m:den>
                    </m:f>
                    <m:r>
                      <a:rPr lang="cs-CZ" b="0" i="0" smtClean="0">
                        <a:latin typeface="Cambria Math"/>
                      </a:rPr>
                      <m:t> </m:t>
                    </m:r>
                  </m:oMath>
                </a14:m>
                <a:r>
                  <a:rPr lang="cs-CZ" dirty="0" smtClean="0"/>
                  <a:t>)</a:t>
                </a:r>
                <a:endParaRPr lang="cs-CZ" dirty="0"/>
              </a:p>
              <a:p>
                <a:pPr marL="0" indent="0">
                  <a:buNone/>
                </a:pPr>
                <a:endParaRPr lang="cs-CZ" dirty="0"/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1852" t="-1752" r="-815" b="-539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4801748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1340768"/>
                <a:ext cx="8229600" cy="5040560"/>
              </a:xfrm>
            </p:spPr>
            <p:txBody>
              <a:bodyPr>
                <a:normAutofit fontScale="92500" lnSpcReduction="10000"/>
              </a:bodyPr>
              <a:lstStyle/>
              <a:p>
                <a:pPr marL="514350" indent="-514350">
                  <a:buAutoNum type="arabicPeriod"/>
                </a:pPr>
                <a:r>
                  <a:rPr lang="cs-CZ" b="1" dirty="0" smtClean="0"/>
                  <a:t>a)</a:t>
                </a:r>
              </a:p>
              <a:p>
                <a:pPr marL="514350" indent="-514350">
                  <a:buAutoNum type="arabicPeriod"/>
                </a:pPr>
                <a:r>
                  <a:rPr lang="cs-CZ" b="1" dirty="0" smtClean="0"/>
                  <a:t>c)</a:t>
                </a:r>
              </a:p>
              <a:p>
                <a:pPr marL="514350" indent="-514350">
                  <a:buAutoNum type="arabicPeriod"/>
                </a:pPr>
                <a:r>
                  <a:rPr lang="cs-CZ" b="1" dirty="0" smtClean="0"/>
                  <a:t>b)</a:t>
                </a:r>
                <a:endParaRPr lang="cs-CZ" b="1" i="1" dirty="0" smtClean="0">
                  <a:latin typeface="Cambria Math"/>
                </a:endParaRPr>
              </a:p>
              <a:p>
                <a:pPr marL="0" indent="0">
                  <a:buNone/>
                </a:pPr>
                <a:r>
                  <a:rPr lang="cs-CZ" b="1" dirty="0" smtClean="0"/>
                  <a:t>4.</a:t>
                </a:r>
                <a:r>
                  <a:rPr lang="cs-CZ" dirty="0" smtClean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cs-CZ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cs-CZ" i="1" smtClean="0">
                            <a:latin typeface="Cambria Math"/>
                            <a:ea typeface="Cambria Math"/>
                          </a:rPr>
                          <m:t>𝛼</m:t>
                        </m:r>
                      </m:e>
                      <m:sub>
                        <m:r>
                          <a:rPr lang="cs-CZ" b="0" i="1" smtClean="0">
                            <a:latin typeface="Cambria Math"/>
                          </a:rPr>
                          <m:t>𝑃</m:t>
                        </m:r>
                      </m:sub>
                    </m:sSub>
                    <m:r>
                      <a:rPr lang="cs-CZ" b="0" i="1" smtClean="0">
                        <a:latin typeface="Cambria Math"/>
                      </a:rPr>
                      <m:t>=53°,</m:t>
                    </m:r>
                    <m:func>
                      <m:funcPr>
                        <m:ctrlPr>
                          <a:rPr lang="cs-CZ" i="1">
                            <a:latin typeface="Cambria Math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cs-CZ">
                            <a:latin typeface="Cambria Math"/>
                          </a:rPr>
                          <m:t>tg</m:t>
                        </m:r>
                      </m:fName>
                      <m:e>
                        <m:sSub>
                          <m:sSubPr>
                            <m:ctrlPr>
                              <a:rPr lang="cs-CZ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cs-CZ" i="1">
                                <a:latin typeface="Cambria Math"/>
                                <a:ea typeface="Cambria Math"/>
                              </a:rPr>
                              <m:t>𝛼</m:t>
                            </m:r>
                          </m:e>
                          <m:sub>
                            <m:r>
                              <a:rPr lang="cs-CZ" i="1">
                                <a:latin typeface="Cambria Math"/>
                              </a:rPr>
                              <m:t>𝑃</m:t>
                            </m:r>
                          </m:sub>
                        </m:sSub>
                      </m:e>
                    </m:func>
                    <m:r>
                      <a:rPr lang="cs-CZ" i="1">
                        <a:latin typeface="Cambria Math"/>
                      </a:rPr>
                      <m:t>=</m:t>
                    </m:r>
                    <m:r>
                      <a:rPr lang="cs-CZ" i="1">
                        <a:latin typeface="Cambria Math"/>
                      </a:rPr>
                      <m:t>𝑛</m:t>
                    </m:r>
                  </m:oMath>
                </a14:m>
                <a:endParaRPr lang="cs-CZ" b="0" i="1" dirty="0" smtClean="0">
                  <a:latin typeface="Cambria Math"/>
                </a:endParaRP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cs-CZ" b="0" i="1" smtClean="0">
                        <a:latin typeface="Cambria Math"/>
                      </a:rPr>
                      <m:t> </m:t>
                    </m:r>
                    <m:r>
                      <a:rPr lang="cs-CZ" b="1" i="1" smtClean="0">
                        <a:latin typeface="Cambria Math"/>
                      </a:rPr>
                      <m:t>𝒏</m:t>
                    </m:r>
                    <m:r>
                      <a:rPr lang="cs-CZ" b="1" i="1" smtClean="0">
                        <a:latin typeface="Cambria Math"/>
                      </a:rPr>
                      <m:t>=</m:t>
                    </m:r>
                    <m:r>
                      <a:rPr lang="cs-CZ" b="1" i="1" smtClean="0">
                        <a:latin typeface="Cambria Math"/>
                      </a:rPr>
                      <m:t>𝟏</m:t>
                    </m:r>
                    <m:r>
                      <a:rPr lang="cs-CZ" b="1" i="1" smtClean="0">
                        <a:latin typeface="Cambria Math"/>
                      </a:rPr>
                      <m:t>,</m:t>
                    </m:r>
                    <m:r>
                      <a:rPr lang="cs-CZ" b="1" i="1" smtClean="0">
                        <a:latin typeface="Cambria Math"/>
                      </a:rPr>
                      <m:t>𝟑𝟐</m:t>
                    </m:r>
                  </m:oMath>
                </a14:m>
                <a:r>
                  <a:rPr lang="cs-CZ" b="1" dirty="0" smtClean="0"/>
                  <a:t> </a:t>
                </a:r>
              </a:p>
              <a:p>
                <a:pPr marL="0" indent="0">
                  <a:buNone/>
                </a:pPr>
                <a:r>
                  <a:rPr lang="cs-CZ" b="1" dirty="0" smtClean="0"/>
                  <a:t>5.</a:t>
                </a:r>
                <a:r>
                  <a:rPr lang="cs-CZ" dirty="0" smtClean="0"/>
                  <a:t> </a:t>
                </a:r>
                <a14:m>
                  <m:oMath xmlns:m="http://schemas.openxmlformats.org/officeDocument/2006/math">
                    <m:r>
                      <a:rPr lang="cs-CZ" b="0" i="1">
                        <a:latin typeface="Cambria Math"/>
                      </a:rPr>
                      <m:t>𝑛</m:t>
                    </m:r>
                    <m:r>
                      <a:rPr lang="cs-CZ" b="0" i="1">
                        <a:latin typeface="Cambria Math"/>
                      </a:rPr>
                      <m:t>=2,42</m:t>
                    </m:r>
                  </m:oMath>
                </a14:m>
                <a:r>
                  <a:rPr lang="cs-CZ" dirty="0"/>
                  <a:t> </a:t>
                </a:r>
                <a14:m>
                  <m:oMath xmlns:m="http://schemas.openxmlformats.org/officeDocument/2006/math">
                    <m:r>
                      <a:rPr lang="cs-CZ" i="1" smtClean="0">
                        <a:latin typeface="Cambria Math"/>
                      </a:rPr>
                      <m:t>,</m:t>
                    </m:r>
                    <m:func>
                      <m:funcPr>
                        <m:ctrlPr>
                          <a:rPr lang="cs-CZ" i="1">
                            <a:latin typeface="Cambria Math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cs-CZ">
                            <a:latin typeface="Cambria Math"/>
                          </a:rPr>
                          <m:t>tg</m:t>
                        </m:r>
                      </m:fName>
                      <m:e>
                        <m:sSub>
                          <m:sSubPr>
                            <m:ctrlPr>
                              <a:rPr lang="cs-CZ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cs-CZ" i="1">
                                <a:latin typeface="Cambria Math"/>
                                <a:ea typeface="Cambria Math"/>
                              </a:rPr>
                              <m:t>𝛼</m:t>
                            </m:r>
                          </m:e>
                          <m:sub>
                            <m:r>
                              <a:rPr lang="cs-CZ" i="1">
                                <a:latin typeface="Cambria Math"/>
                              </a:rPr>
                              <m:t>𝑃</m:t>
                            </m:r>
                          </m:sub>
                        </m:sSub>
                      </m:e>
                    </m:func>
                    <m:r>
                      <a:rPr lang="cs-CZ" i="1">
                        <a:latin typeface="Cambria Math"/>
                      </a:rPr>
                      <m:t>=</m:t>
                    </m:r>
                    <m:r>
                      <a:rPr lang="cs-CZ" i="1">
                        <a:latin typeface="Cambria Math"/>
                      </a:rPr>
                      <m:t>𝑛</m:t>
                    </m:r>
                  </m:oMath>
                </a14:m>
                <a:endParaRPr lang="cs-CZ" i="1" dirty="0" smtClean="0">
                  <a:latin typeface="Cambria Math"/>
                </a:endParaRP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cs-CZ" b="1" i="1">
                            <a:latin typeface="Cambria Math"/>
                          </a:rPr>
                        </m:ctrlPr>
                      </m:sSubPr>
                      <m:e>
                        <m:r>
                          <a:rPr lang="cs-CZ" b="1" i="1">
                            <a:latin typeface="Cambria Math"/>
                            <a:ea typeface="Cambria Math"/>
                          </a:rPr>
                          <m:t>𝜶</m:t>
                        </m:r>
                      </m:e>
                      <m:sub>
                        <m:r>
                          <a:rPr lang="cs-CZ" b="1" i="1">
                            <a:latin typeface="Cambria Math"/>
                          </a:rPr>
                          <m:t>𝑷</m:t>
                        </m:r>
                      </m:sub>
                    </m:sSub>
                    <m:r>
                      <a:rPr lang="cs-CZ" b="1" i="1">
                        <a:latin typeface="Cambria Math"/>
                      </a:rPr>
                      <m:t>=</m:t>
                    </m:r>
                    <m:r>
                      <a:rPr lang="cs-CZ" b="1" i="1" smtClean="0">
                        <a:latin typeface="Cambria Math"/>
                      </a:rPr>
                      <m:t>𝟔𝟕</m:t>
                    </m:r>
                    <m:r>
                      <a:rPr lang="cs-CZ" b="1" i="1">
                        <a:latin typeface="Cambria Math"/>
                      </a:rPr>
                      <m:t>°</m:t>
                    </m:r>
                    <m:r>
                      <a:rPr lang="cs-CZ" b="1" i="1" smtClean="0">
                        <a:latin typeface="Cambria Math"/>
                      </a:rPr>
                      <m:t>𝟑𝟑</m:t>
                    </m:r>
                    <m:r>
                      <a:rPr lang="cs-CZ" b="1" i="1" smtClean="0">
                        <a:latin typeface="Cambria Math"/>
                      </a:rPr>
                      <m:t>´</m:t>
                    </m:r>
                  </m:oMath>
                </a14:m>
                <a:r>
                  <a:rPr lang="cs-CZ" b="1" i="1" dirty="0" smtClean="0">
                    <a:latin typeface="Cambria Math"/>
                  </a:rPr>
                  <a:t> </a:t>
                </a:r>
              </a:p>
              <a:p>
                <a:pPr marL="0" indent="0">
                  <a:buNone/>
                </a:pPr>
                <a:r>
                  <a:rPr lang="cs-CZ" b="1" dirty="0" smtClean="0">
                    <a:latin typeface="Cambria Math"/>
                  </a:rPr>
                  <a:t>6.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cs-CZ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cs-CZ" b="0" i="1" smtClean="0">
                            <a:latin typeface="Cambria Math"/>
                          </a:rPr>
                          <m:t>𝑛</m:t>
                        </m:r>
                      </m:e>
                      <m:sub>
                        <m:r>
                          <a:rPr lang="cs-CZ" b="0" i="1" smtClean="0">
                            <a:latin typeface="Cambria Math"/>
                          </a:rPr>
                          <m:t>1</m:t>
                        </m:r>
                      </m:sub>
                    </m:sSub>
                    <m:r>
                      <a:rPr lang="cs-CZ" b="0" i="1" smtClean="0">
                        <a:latin typeface="Cambria Math"/>
                      </a:rPr>
                      <m:t>=1,308;</m:t>
                    </m:r>
                    <m:sSub>
                      <m:sSubPr>
                        <m:ctrlPr>
                          <a:rPr lang="cs-CZ" b="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cs-CZ" b="0" i="1" smtClean="0">
                            <a:latin typeface="Cambria Math"/>
                          </a:rPr>
                          <m:t>𝑛</m:t>
                        </m:r>
                      </m:e>
                      <m:sub>
                        <m:r>
                          <a:rPr lang="cs-CZ" b="0" i="1" smtClean="0">
                            <a:latin typeface="Cambria Math"/>
                          </a:rPr>
                          <m:t>2</m:t>
                        </m:r>
                      </m:sub>
                    </m:sSub>
                    <m:r>
                      <a:rPr lang="cs-CZ" b="0" i="1" smtClean="0">
                        <a:latin typeface="Cambria Math"/>
                      </a:rPr>
                      <m:t>=1,333;</m:t>
                    </m:r>
                    <m:func>
                      <m:funcPr>
                        <m:ctrlPr>
                          <a:rPr lang="cs-CZ" i="1">
                            <a:latin typeface="Cambria Math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cs-CZ">
                            <a:latin typeface="Cambria Math"/>
                          </a:rPr>
                          <m:t>tg</m:t>
                        </m:r>
                      </m:fName>
                      <m:e>
                        <m:sSub>
                          <m:sSubPr>
                            <m:ctrlPr>
                              <a:rPr lang="cs-CZ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cs-CZ" i="1">
                                <a:latin typeface="Cambria Math"/>
                                <a:ea typeface="Cambria Math"/>
                              </a:rPr>
                              <m:t>𝛼</m:t>
                            </m:r>
                          </m:e>
                          <m:sub>
                            <m:r>
                              <a:rPr lang="cs-CZ" i="1">
                                <a:latin typeface="Cambria Math"/>
                              </a:rPr>
                              <m:t>𝑃</m:t>
                            </m:r>
                          </m:sub>
                        </m:sSub>
                      </m:e>
                    </m:func>
                    <m:r>
                      <a:rPr lang="cs-CZ" i="1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cs-CZ" i="1">
                            <a:latin typeface="Cambria Math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cs-CZ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cs-CZ" i="1">
                                <a:latin typeface="Cambria Math"/>
                              </a:rPr>
                              <m:t>𝑛</m:t>
                            </m:r>
                          </m:e>
                          <m:sub>
                            <m:r>
                              <a:rPr lang="cs-CZ" i="1">
                                <a:latin typeface="Cambria Math"/>
                              </a:rPr>
                              <m:t>2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cs-CZ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cs-CZ" i="1">
                                <a:latin typeface="Cambria Math"/>
                              </a:rPr>
                              <m:t>𝑛</m:t>
                            </m:r>
                          </m:e>
                          <m:sub>
                            <m:r>
                              <a:rPr lang="cs-CZ" i="1">
                                <a:latin typeface="Cambria Math"/>
                              </a:rPr>
                              <m:t>1</m:t>
                            </m:r>
                          </m:sub>
                        </m:sSub>
                      </m:den>
                    </m:f>
                  </m:oMath>
                </a14:m>
                <a:endParaRPr lang="cs-CZ" dirty="0" smtClean="0">
                  <a:latin typeface="Cambria Math"/>
                </a:endParaRP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cs-CZ" b="1" i="1">
                            <a:latin typeface="Cambria Math"/>
                          </a:rPr>
                        </m:ctrlPr>
                      </m:sSubPr>
                      <m:e>
                        <m:r>
                          <a:rPr lang="cs-CZ" b="1" i="1">
                            <a:latin typeface="Cambria Math"/>
                            <a:ea typeface="Cambria Math"/>
                          </a:rPr>
                          <m:t>𝜶</m:t>
                        </m:r>
                      </m:e>
                      <m:sub>
                        <m:r>
                          <a:rPr lang="cs-CZ" b="1" i="1">
                            <a:latin typeface="Cambria Math"/>
                          </a:rPr>
                          <m:t>𝑷</m:t>
                        </m:r>
                      </m:sub>
                    </m:sSub>
                    <m:r>
                      <a:rPr lang="cs-CZ" b="1" i="1">
                        <a:latin typeface="Cambria Math"/>
                      </a:rPr>
                      <m:t>=</m:t>
                    </m:r>
                    <m:r>
                      <a:rPr lang="cs-CZ" b="1" i="1" smtClean="0">
                        <a:latin typeface="Cambria Math"/>
                      </a:rPr>
                      <m:t>𝟒𝟓</m:t>
                    </m:r>
                    <m:r>
                      <a:rPr lang="cs-CZ" b="1" i="1">
                        <a:latin typeface="Cambria Math"/>
                      </a:rPr>
                      <m:t>°</m:t>
                    </m:r>
                    <m:r>
                      <a:rPr lang="cs-CZ" b="1" i="1">
                        <a:latin typeface="Cambria Math"/>
                      </a:rPr>
                      <m:t>𝟑𝟑</m:t>
                    </m:r>
                    <m:r>
                      <a:rPr lang="cs-CZ" b="1" i="1">
                        <a:latin typeface="Cambria Math"/>
                      </a:rPr>
                      <m:t>´</m:t>
                    </m:r>
                  </m:oMath>
                </a14:m>
                <a:r>
                  <a:rPr lang="cs-CZ" dirty="0" smtClean="0">
                    <a:latin typeface="Cambria Math"/>
                  </a:rPr>
                  <a:t> </a:t>
                </a:r>
                <a:endParaRPr lang="cs-CZ" dirty="0"/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340768"/>
                <a:ext cx="8229600" cy="5040560"/>
              </a:xfrm>
              <a:blipFill rotWithShape="1">
                <a:blip r:embed="rId2"/>
                <a:stretch>
                  <a:fillRect l="-1704" t="-2539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Výsledky příkladů </a:t>
            </a:r>
            <a:r>
              <a:rPr lang="cs-CZ" dirty="0"/>
              <a:t>na procvičení</a:t>
            </a:r>
          </a:p>
        </p:txBody>
      </p:sp>
    </p:spTree>
    <p:extLst>
      <p:ext uri="{BB962C8B-B14F-4D97-AF65-F5344CB8AC3E}">
        <p14:creationId xmlns:p14="http://schemas.microsoft.com/office/powerpoint/2010/main" val="20947379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1300</TotalTime>
  <Words>379</Words>
  <Application>Microsoft Office PowerPoint</Application>
  <PresentationFormat>Předvádění na obrazovce (4:3)</PresentationFormat>
  <Paragraphs>50</Paragraphs>
  <Slides>6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6</vt:i4>
      </vt:variant>
    </vt:vector>
  </HeadingPairs>
  <TitlesOfParts>
    <vt:vector size="7" baseType="lpstr">
      <vt:lpstr>Motiv systému Office</vt:lpstr>
      <vt:lpstr>Polarizace světla</vt:lpstr>
      <vt:lpstr>Způsoby polarizace světla</vt:lpstr>
      <vt:lpstr>Příklady na procvičení</vt:lpstr>
      <vt:lpstr>Příklady na procvičení</vt:lpstr>
      <vt:lpstr>Příklady na procvičení</vt:lpstr>
      <vt:lpstr>Výsledky příkladů na procvičení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Základní informace</dc:title>
  <dc:creator>sylva</dc:creator>
  <cp:lastModifiedBy>Dana Stesková</cp:lastModifiedBy>
  <cp:revision>69</cp:revision>
  <dcterms:created xsi:type="dcterms:W3CDTF">2012-06-18T15:15:37Z</dcterms:created>
  <dcterms:modified xsi:type="dcterms:W3CDTF">2013-08-27T12:04:53Z</dcterms:modified>
</cp:coreProperties>
</file>