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57" r:id="rId5"/>
    <p:sldId id="260" r:id="rId6"/>
    <p:sldId id="261" r:id="rId7"/>
    <p:sldId id="265" r:id="rId8"/>
    <p:sldId id="263" r:id="rId9"/>
    <p:sldId id="262" r:id="rId10"/>
    <p:sldId id="264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93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Fotoelektrický jev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Gymn</a:t>
            </a:r>
            <a:r>
              <a:rPr lang="cs-CZ" sz="2400" dirty="0" smtClean="0">
                <a:solidFill>
                  <a:schemeClr val="bg1"/>
                </a:solidFill>
              </a:rPr>
              <a:t>ázium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0498965"/>
              </p:ext>
            </p:extLst>
          </p:nvPr>
        </p:nvGraphicFramePr>
        <p:xfrm>
          <a:off x="729020" y="2492896"/>
          <a:ext cx="7666515" cy="39370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Fyzika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9.</a:t>
                      </a:r>
                      <a:r>
                        <a:rPr lang="cs-CZ" baseline="0" dirty="0" smtClean="0"/>
                        <a:t> 12. 2012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a 8. ročník osmiletého studia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Einsteinova rovnice fotoelektrického jevu </a:t>
                      </a:r>
                      <a:r>
                        <a:rPr lang="cs-CZ" baseline="0" dirty="0" smtClean="0"/>
                        <a:t>s příklady na procvičení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aseline="0" dirty="0" smtClean="0"/>
                        <a:t>Žáci se mají naučit rozlišit </a:t>
                      </a:r>
                      <a:r>
                        <a:rPr lang="cs-CZ" dirty="0" smtClean="0"/>
                        <a:t>zda nastane fotoelektrický jev, na řešených příkladech procvičit Einsteinovu rovnici fotoelektrického jevu,</a:t>
                      </a:r>
                      <a:r>
                        <a:rPr lang="cs-CZ" baseline="0" dirty="0" smtClean="0"/>
                        <a:t> pak aplikovat poznatky na příkladech k procvičení.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</a:t>
                      </a:r>
                      <a:r>
                        <a:rPr lang="cs-CZ" baseline="0" dirty="0" smtClean="0"/>
                        <a:t> Dana Stesková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VY_ 32_ INOVACE_ 27_FSTE18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Výsledky příkladů </a:t>
            </a:r>
            <a:r>
              <a:rPr lang="cs-CZ" dirty="0"/>
              <a:t>na procvičení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556792"/>
                <a:ext cx="8229600" cy="4464496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1. </a:t>
                </a:r>
                <a:br>
                  <a:rPr lang="cs-CZ" dirty="0" smtClean="0"/>
                </a:br>
                <a:r>
                  <a:rPr lang="cs-CZ" dirty="0" smtClean="0"/>
                  <a:t>b</a:t>
                </a:r>
                <a:r>
                  <a:rPr lang="cs-CZ" dirty="0"/>
                  <a:t>) na energii dopadajících </a:t>
                </a:r>
                <a:r>
                  <a:rPr lang="cs-CZ" dirty="0" smtClean="0"/>
                  <a:t>fotonů</a:t>
                </a:r>
                <a:r>
                  <a:rPr lang="cs-CZ" dirty="0"/>
                  <a:t/>
                </a:r>
                <a:br>
                  <a:rPr lang="cs-CZ" dirty="0"/>
                </a:br>
                <a:r>
                  <a:rPr lang="cs-CZ" dirty="0" smtClean="0"/>
                  <a:t>2</a:t>
                </a:r>
                <a:r>
                  <a:rPr lang="cs-CZ" dirty="0"/>
                  <a:t>. </a:t>
                </a:r>
                <a:r>
                  <a:rPr lang="cs-CZ" dirty="0" smtClean="0"/>
                  <a:t/>
                </a:r>
                <a:br>
                  <a:rPr lang="cs-CZ" dirty="0" smtClean="0"/>
                </a:br>
                <a:r>
                  <a:rPr lang="cs-CZ" dirty="0" smtClean="0"/>
                  <a:t>c</a:t>
                </a:r>
                <a:r>
                  <a:rPr lang="cs-CZ" dirty="0"/>
                  <a:t>) energie</a:t>
                </a:r>
                <a:endParaRPr lang="cs-CZ" i="1" dirty="0">
                  <a:latin typeface="Cambria Math"/>
                </a:endParaRPr>
              </a:p>
              <a:p>
                <a:pPr marL="0" indent="0">
                  <a:buNone/>
                </a:pPr>
                <a:r>
                  <a:rPr lang="cs-CZ" dirty="0" smtClean="0"/>
                  <a:t>3. </a:t>
                </a:r>
                <a:r>
                  <a:rPr lang="cs-CZ" dirty="0"/>
                  <a:t/>
                </a:r>
                <a:br>
                  <a:rPr lang="cs-CZ" dirty="0"/>
                </a:br>
                <a:r>
                  <a:rPr lang="cs-CZ" dirty="0"/>
                  <a:t>a)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𝐸</m:t>
                    </m:r>
                    <m:r>
                      <a:rPr lang="cs-CZ" i="1">
                        <a:latin typeface="Cambria Math"/>
                      </a:rPr>
                      <m:t>=3,96∙</m:t>
                    </m:r>
                    <m:sSup>
                      <m:sSup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cs-CZ" i="1">
                            <a:latin typeface="Cambria Math"/>
                            <a:ea typeface="Cambria Math"/>
                          </a:rPr>
                          <m:t>−19</m:t>
                        </m:r>
                      </m:sup>
                    </m:sSup>
                    <m:r>
                      <a:rPr lang="cs-CZ" i="1">
                        <a:latin typeface="Cambria Math"/>
                        <a:ea typeface="Cambria Math"/>
                      </a:rPr>
                      <m:t>𝐽</m:t>
                    </m:r>
                  </m:oMath>
                </a14:m>
                <a:r>
                  <a:rPr lang="cs-CZ" dirty="0"/>
                  <a:t/>
                </a:r>
                <a:br>
                  <a:rPr lang="cs-CZ" dirty="0"/>
                </a:br>
                <a:r>
                  <a:rPr lang="cs-CZ" dirty="0"/>
                  <a:t>b)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𝑓</m:t>
                        </m:r>
                      </m:e>
                      <m:sub>
                        <m:r>
                          <a:rPr lang="cs-CZ" i="1">
                            <a:latin typeface="Cambria Math"/>
                            <a:ea typeface="Cambria Math"/>
                          </a:rPr>
                          <m:t>𝑚</m:t>
                        </m:r>
                      </m:sub>
                    </m:sSub>
                    <m:r>
                      <a:rPr lang="cs-CZ" i="1">
                        <a:latin typeface="Cambria Math"/>
                        <a:ea typeface="Cambria Math"/>
                      </a:rPr>
                      <m:t>=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5,45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14</m:t>
                        </m:r>
                      </m:sup>
                    </m:sSup>
                    <m:r>
                      <a:rPr lang="cs-CZ" b="0" i="1" smtClean="0">
                        <a:latin typeface="Cambria Math"/>
                        <a:ea typeface="Cambria Math"/>
                      </a:rPr>
                      <m:t>𝐻𝑧</m:t>
                    </m:r>
                  </m:oMath>
                </a14:m>
                <a:r>
                  <a:rPr lang="cs-CZ" dirty="0"/>
                  <a:t/>
                </a:r>
                <a:br>
                  <a:rPr lang="cs-CZ" dirty="0"/>
                </a:br>
                <a:r>
                  <a:rPr lang="cs-CZ" dirty="0"/>
                  <a:t>c)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cs-CZ" b="0" i="1">
                            <a:latin typeface="Cambria Math"/>
                            <a:ea typeface="Cambria Math"/>
                          </a:rPr>
                          <m:t>𝐸</m:t>
                        </m:r>
                      </m:e>
                      <m:sub>
                        <m:r>
                          <a:rPr lang="cs-CZ" b="0" i="1">
                            <a:latin typeface="Cambria Math"/>
                            <a:ea typeface="Cambria Math"/>
                          </a:rPr>
                          <m:t>𝑘</m:t>
                        </m:r>
                      </m:sub>
                    </m:sSub>
                    <m:r>
                      <a:rPr lang="cs-CZ" b="0" i="1">
                        <a:latin typeface="Cambria Math"/>
                        <a:ea typeface="Cambria Math"/>
                      </a:rPr>
                      <m:t>=0,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36</m:t>
                    </m:r>
                    <m:r>
                      <a:rPr lang="cs-CZ" b="0" i="1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b="0" i="1"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cs-CZ" b="0" i="1">
                            <a:latin typeface="Cambria Math"/>
                            <a:ea typeface="Cambria Math"/>
                          </a:rPr>
                          <m:t>−19</m:t>
                        </m:r>
                      </m:sup>
                    </m:sSup>
                    <m:r>
                      <a:rPr lang="cs-CZ" b="0" i="1">
                        <a:latin typeface="Cambria Math"/>
                        <a:ea typeface="Cambria Math"/>
                      </a:rPr>
                      <m:t>𝐽</m:t>
                    </m:r>
                    <m:r>
                      <a:rPr lang="cs-CZ" b="0" i="1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:r>
                  <a:rPr lang="cs-CZ" dirty="0" smtClean="0"/>
                  <a:t>d</a:t>
                </a:r>
                <a:r>
                  <a:rPr lang="cs-CZ" dirty="0"/>
                  <a:t>) </a:t>
                </a:r>
                <a14:m>
                  <m:oMath xmlns:m="http://schemas.openxmlformats.org/officeDocument/2006/math">
                    <m:r>
                      <a:rPr lang="cs-CZ" b="0" i="1">
                        <a:latin typeface="Cambria Math"/>
                      </a:rPr>
                      <m:t>𝑣</m:t>
                    </m:r>
                    <m:r>
                      <a:rPr lang="cs-CZ" b="0" i="1">
                        <a:latin typeface="Cambria Math"/>
                      </a:rPr>
                      <m:t>=2,8∙</m:t>
                    </m:r>
                    <m:sSup>
                      <m:sSup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b="0" i="1"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cs-CZ" b="0" i="1">
                            <a:latin typeface="Cambria Math"/>
                            <a:ea typeface="Cambria Math"/>
                          </a:rPr>
                          <m:t>5</m:t>
                        </m:r>
                      </m:sup>
                    </m:sSup>
                    <m:r>
                      <a:rPr lang="cs-CZ" b="0" i="1">
                        <a:latin typeface="Cambria Math"/>
                        <a:ea typeface="Cambria Math"/>
                      </a:rPr>
                      <m:t>𝑚</m:t>
                    </m:r>
                    <m:r>
                      <a:rPr lang="cs-CZ" b="0" i="1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b="0" i="1">
                            <a:latin typeface="Cambria Math"/>
                            <a:ea typeface="Cambria Math"/>
                          </a:rPr>
                          <m:t>𝑠</m:t>
                        </m:r>
                      </m:e>
                      <m:sup>
                        <m:r>
                          <a:rPr lang="cs-CZ" b="0" i="1">
                            <a:latin typeface="Cambria Math"/>
                            <a:ea typeface="Cambria Math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cs-CZ" dirty="0"/>
                  <a:t>  </a:t>
                </a:r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556792"/>
                <a:ext cx="8229600" cy="4464496"/>
              </a:xfrm>
              <a:blipFill rotWithShape="1">
                <a:blip r:embed="rId2"/>
                <a:stretch>
                  <a:fillRect l="-1926" t="-286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9590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Fotoelektrický jev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78112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Při </a:t>
                </a:r>
                <a:r>
                  <a:rPr lang="cs-CZ" b="1" dirty="0" smtClean="0"/>
                  <a:t>fotoelektrickém jevu </a:t>
                </a:r>
                <a:r>
                  <a:rPr lang="cs-CZ" dirty="0" smtClean="0"/>
                  <a:t>se působením záření uvolňují elektrony z povrchu látky (kovu).</a:t>
                </a:r>
              </a:p>
              <a:p>
                <a:pPr marL="0" indent="0">
                  <a:buNone/>
                </a:pPr>
                <a:r>
                  <a:rPr lang="cs-CZ" b="1" dirty="0"/>
                  <a:t>Einsteinova rovnice fotoelektrického jevu</a:t>
                </a:r>
                <a:endParaRPr lang="cs-CZ" b="1" i="1" dirty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1" i="1">
                          <a:latin typeface="Cambria Math"/>
                        </a:rPr>
                        <m:t>𝒉𝒇</m:t>
                      </m:r>
                      <m:r>
                        <a:rPr lang="cs-CZ" b="1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b="1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1" i="1">
                              <a:latin typeface="Cambria Math"/>
                            </a:rPr>
                            <m:t>𝑾</m:t>
                          </m:r>
                        </m:e>
                        <m:sub>
                          <m:r>
                            <a:rPr lang="cs-CZ" b="1" i="1">
                              <a:latin typeface="Cambria Math"/>
                            </a:rPr>
                            <m:t>𝒗</m:t>
                          </m:r>
                        </m:sub>
                      </m:sSub>
                      <m:r>
                        <a:rPr lang="cs-CZ" b="1" i="1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cs-CZ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1" i="1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cs-CZ" b="1" i="1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cs-CZ" b="1" i="1"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cs-CZ" b="1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1" i="1">
                              <a:latin typeface="Cambria Math"/>
                            </a:rPr>
                            <m:t>𝒗</m:t>
                          </m:r>
                        </m:e>
                        <m:sup>
                          <m:r>
                            <a:rPr lang="cs-CZ" b="1" i="1"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h𝑓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⋯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𝑒𝑛𝑒𝑟𝑔𝑖𝑒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𝑑𝑜𝑝𝑎𝑑𝑎𝑗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í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𝑐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í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h𝑜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𝑘𝑣𝑎𝑛𝑡𝑎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𝑧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ář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𝑒𝑛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í</m:t>
                    </m:r>
                  </m:oMath>
                </a14:m>
                <a:r>
                  <a:rPr lang="cs-CZ" dirty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𝑊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𝑣</m:t>
                        </m:r>
                      </m:sub>
                    </m:sSub>
                    <m:r>
                      <a:rPr lang="cs-CZ" b="1" i="1">
                        <a:latin typeface="Cambria Math"/>
                        <a:ea typeface="Cambria Math"/>
                      </a:rPr>
                      <m:t>⋯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𝑣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ý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𝑠𝑡𝑢𝑝𝑛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í 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𝑝𝑟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á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𝑐𝑒</m:t>
                    </m:r>
                  </m:oMath>
                </a14:m>
                <a:r>
                  <a:rPr lang="cs-CZ" dirty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cs-CZ" i="1">
                        <a:latin typeface="Cambria Math"/>
                      </a:rPr>
                      <m:t>𝑚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𝑣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  <a:ea typeface="Cambria Math"/>
                      </a:rPr>
                      <m:t>⋯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𝑘𝑖𝑛𝑒𝑡𝑖𝑐𝑘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á 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𝑒𝑛𝑒𝑟𝑔𝑖𝑒</m:t>
                    </m:r>
                  </m:oMath>
                </a14:m>
                <a:r>
                  <a:rPr lang="cs-CZ" dirty="0" smtClean="0"/>
                  <a:t> 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781128"/>
              </a:xfrm>
              <a:blipFill rotWithShape="1">
                <a:blip r:embed="rId2"/>
                <a:stretch>
                  <a:fillRect l="-1852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02010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Fotoelektrický jev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556792"/>
                <a:ext cx="8229600" cy="4752528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Energie dopadajícího fotonu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𝐸</m:t>
                    </m:r>
                    <m:r>
                      <a:rPr lang="cs-CZ" b="0" i="1" smtClean="0">
                        <a:latin typeface="Cambria Math"/>
                      </a:rPr>
                      <m:t>=</m:t>
                    </m:r>
                    <m:r>
                      <a:rPr lang="cs-CZ" b="0" i="1" smtClean="0">
                        <a:latin typeface="Cambria Math"/>
                      </a:rPr>
                      <m:t>h𝑓</m:t>
                    </m:r>
                  </m:oMath>
                </a14:m>
                <a:r>
                  <a:rPr lang="cs-CZ" dirty="0" smtClean="0"/>
                  <a:t> se změní       na výstupní práci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𝑊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𝑣</m:t>
                        </m:r>
                      </m:sub>
                    </m:sSub>
                  </m:oMath>
                </a14:m>
                <a:r>
                  <a:rPr lang="cs-CZ" dirty="0" smtClean="0"/>
                  <a:t>, která je potřebná k uvolnění elektronu z povrchu kovu, zbytek se přemění na kinetickou energii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𝑚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𝑣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cs-CZ" dirty="0" smtClean="0"/>
                  <a:t> uvolněného elektronu.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𝑓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⋯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𝑓𝑟𝑒𝑘𝑣𝑒𝑛𝑐𝑒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𝑑𝑜𝑝𝑎𝑑𝑎𝑗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í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𝑐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í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h𝑜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𝑧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ář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𝑒𝑛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í</m:t>
                    </m:r>
                  </m:oMath>
                </a14:m>
                <a:r>
                  <a:rPr lang="cs-CZ" dirty="0" smtClean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h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⋯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𝑃𝑙𝑎𝑛𝑐𝑘𝑜𝑣𝑎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𝑘𝑜𝑛𝑠𝑡𝑎𝑛𝑡𝑎</m:t>
                    </m:r>
                  </m:oMath>
                </a14:m>
                <a:r>
                  <a:rPr lang="cs-CZ" dirty="0" smtClean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𝑚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⋯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h𝑚𝑜𝑡𝑛𝑜𝑠𝑡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𝑒𝑙𝑒𝑘𝑡𝑟𝑜𝑛𝑢</m:t>
                    </m:r>
                  </m:oMath>
                </a14:m>
                <a:r>
                  <a:rPr lang="cs-CZ" b="0" dirty="0" smtClean="0">
                    <a:ea typeface="Cambria Math"/>
                  </a:rPr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𝑣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⋯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𝑟𝑦𝑐h𝑙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𝑜𝑠𝑡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𝑒𝑙𝑒𝑘𝑡𝑟𝑜𝑛𝑢</m:t>
                    </m:r>
                  </m:oMath>
                </a14:m>
                <a:r>
                  <a:rPr lang="cs-CZ" dirty="0" smtClean="0"/>
                  <a:t> </a:t>
                </a:r>
                <a:endParaRPr lang="cs-CZ" dirty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556792"/>
                <a:ext cx="8229600" cy="4752528"/>
              </a:xfrm>
              <a:blipFill rotWithShape="1">
                <a:blip r:embed="rId2"/>
                <a:stretch>
                  <a:fillRect l="-1852" t="-2564" r="-370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9576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/>
          </a:bodyPr>
          <a:lstStyle/>
          <a:p>
            <a:r>
              <a:rPr lang="cs-CZ" b="1" dirty="0" smtClean="0"/>
              <a:t>Fotoelektrický jev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340768"/>
                <a:ext cx="8229600" cy="540060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K uvolnění elektronů dojde pokud je energie dopadajícího fotonu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𝐸</m:t>
                    </m:r>
                    <m:r>
                      <a:rPr lang="cs-CZ" i="1">
                        <a:latin typeface="Cambria Math"/>
                      </a:rPr>
                      <m:t>=</m:t>
                    </m:r>
                    <m:r>
                      <a:rPr lang="cs-CZ" i="1">
                        <a:latin typeface="Cambria Math"/>
                      </a:rPr>
                      <m:t>h𝑓</m:t>
                    </m:r>
                  </m:oMath>
                </a14:m>
                <a:r>
                  <a:rPr lang="cs-CZ" dirty="0"/>
                  <a:t> větší než výstupní práci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𝑊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𝑣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=</m:t>
                    </m:r>
                    <m:r>
                      <a:rPr lang="cs-CZ" i="1">
                        <a:latin typeface="Cambria Math"/>
                      </a:rPr>
                      <m:t>h</m:t>
                    </m:r>
                    <m:sSub>
                      <m:sSubPr>
                        <m:ctrlPr>
                          <a:rPr lang="cs-CZ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𝑚</m:t>
                        </m:r>
                      </m:sub>
                    </m:sSub>
                    <m:r>
                      <a:rPr lang="cs-CZ" i="1">
                        <a:latin typeface="Cambria Math"/>
                        <a:ea typeface="Cambria Math"/>
                      </a:rPr>
                      <m:t>.</m:t>
                    </m:r>
                  </m:oMath>
                </a14:m>
                <a:endParaRPr lang="cs-CZ" dirty="0"/>
              </a:p>
              <a:p>
                <a:pPr marL="0" indent="0">
                  <a:buNone/>
                </a:pPr>
                <a:r>
                  <a:rPr lang="cs-CZ" dirty="0"/>
                  <a:t>	 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𝐸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≥</m:t>
                    </m:r>
                    <m:sSub>
                      <m:sSub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  <a:ea typeface="Cambria Math"/>
                          </a:rPr>
                          <m:t>𝑊</m:t>
                        </m:r>
                      </m:e>
                      <m:sub>
                        <m:r>
                          <a:rPr lang="cs-CZ" i="1">
                            <a:latin typeface="Cambria Math"/>
                            <a:ea typeface="Cambria Math"/>
                          </a:rPr>
                          <m:t>𝑣</m:t>
                        </m:r>
                      </m:sub>
                    </m:sSub>
                  </m:oMath>
                </a14:m>
                <a:r>
                  <a:rPr lang="cs-CZ" dirty="0"/>
                  <a:t> </a:t>
                </a:r>
              </a:p>
              <a:p>
                <a:pPr marL="0" indent="0">
                  <a:buNone/>
                </a:pPr>
                <a:r>
                  <a:rPr lang="cs-CZ" dirty="0"/>
                  <a:t>	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h𝑓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≥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h</m:t>
                    </m:r>
                    <m:sSub>
                      <m:sSub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  <a:ea typeface="Cambria Math"/>
                          </a:rPr>
                          <m:t>𝑓</m:t>
                        </m:r>
                      </m:e>
                      <m:sub>
                        <m:r>
                          <a:rPr lang="cs-CZ" i="1">
                            <a:latin typeface="Cambria Math"/>
                            <a:ea typeface="Cambria Math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cs-CZ" dirty="0"/>
                  <a:t> </a:t>
                </a:r>
              </a:p>
              <a:p>
                <a:pPr marL="0" indent="0">
                  <a:buNone/>
                </a:pPr>
                <a:r>
                  <a:rPr lang="cs-CZ" dirty="0"/>
                  <a:t>	  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𝒇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≥</m:t>
                    </m:r>
                    <m:sSub>
                      <m:sSubPr>
                        <m:ctrlPr>
                          <a:rPr lang="cs-CZ" b="1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𝒇</m:t>
                        </m:r>
                      </m:e>
                      <m:sub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𝒎</m:t>
                        </m:r>
                      </m:sub>
                    </m:sSub>
                  </m:oMath>
                </a14:m>
                <a:r>
                  <a:rPr lang="cs-CZ" dirty="0"/>
                  <a:t> </a:t>
                </a:r>
                <a:r>
                  <a:rPr lang="cs-CZ" dirty="0" smtClean="0"/>
                  <a:t> pokud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𝑓</m:t>
                    </m:r>
                    <m:r>
                      <a:rPr lang="cs-CZ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𝑐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𝜆</m:t>
                        </m:r>
                      </m:den>
                    </m:f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:r>
                  <a:rPr lang="cs-CZ" b="1" dirty="0" smtClean="0">
                    <a:ea typeface="Cambria Math"/>
                  </a:rPr>
                  <a:t>	   </a:t>
                </a:r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  <a:ea typeface="Cambria Math"/>
                      </a:rPr>
                      <m:t>𝝀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≤</m:t>
                    </m:r>
                    <m:sSub>
                      <m:sSubPr>
                        <m:ctrlPr>
                          <a:rPr lang="cs-CZ" b="1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𝝀</m:t>
                        </m:r>
                      </m:e>
                      <m:sub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𝒎</m:t>
                        </m:r>
                      </m:sub>
                    </m:sSub>
                  </m:oMath>
                </a14:m>
                <a:r>
                  <a:rPr lang="cs-CZ" dirty="0" smtClean="0"/>
                  <a:t> </a:t>
                </a:r>
                <a:endParaRPr lang="cs-CZ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cs-CZ">
                        <a:latin typeface="Cambria Math"/>
                      </a:rPr>
                      <m:t>kde</m:t>
                    </m:r>
                    <m:r>
                      <a:rPr lang="cs-CZ"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cs-CZ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𝑚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 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⋯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𝑚𝑒𝑧𝑛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í 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𝑓𝑟𝑒𝑘𝑣𝑒𝑛𝑐𝑒</m:t>
                    </m:r>
                  </m:oMath>
                </a14:m>
                <a:r>
                  <a:rPr lang="cs-CZ" dirty="0" smtClean="0">
                    <a:ea typeface="Cambria Math"/>
                  </a:rPr>
                  <a:t> </a:t>
                </a:r>
              </a:p>
              <a:p>
                <a:pPr marL="0" indent="0">
                  <a:buNone/>
                </a:pPr>
                <a:r>
                  <a:rPr lang="cs-CZ" dirty="0">
                    <a:ea typeface="Cambria Math"/>
                  </a:rPr>
                  <a:t> </a:t>
                </a:r>
                <a:r>
                  <a:rPr lang="cs-CZ" dirty="0" smtClean="0">
                    <a:ea typeface="Cambria Math"/>
                  </a:rPr>
                  <a:t>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cs-CZ" b="0" i="1">
                            <a:latin typeface="Cambria Math"/>
                            <a:ea typeface="Cambria Math"/>
                          </a:rPr>
                          <m:t>𝜆</m:t>
                        </m:r>
                      </m:e>
                      <m:sub>
                        <m:r>
                          <a:rPr lang="cs-CZ" b="0" i="1">
                            <a:latin typeface="Cambria Math"/>
                            <a:ea typeface="Cambria Math"/>
                          </a:rPr>
                          <m:t>𝑚</m:t>
                        </m:r>
                      </m:sub>
                    </m:sSub>
                    <m:r>
                      <a:rPr lang="cs-CZ" i="1" smtClean="0">
                        <a:latin typeface="Cambria Math"/>
                        <a:ea typeface="Cambria Math"/>
                      </a:rPr>
                      <m:t>⋯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𝑚𝑒𝑧𝑛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í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𝑣𝑙𝑛𝑜𝑣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á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𝑑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é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𝑙𝑘𝑎</m:t>
                    </m:r>
                  </m:oMath>
                </a14:m>
                <a:r>
                  <a:rPr lang="cs-CZ" dirty="0" smtClean="0"/>
                  <a:t> </a:t>
                </a:r>
                <a:endParaRPr lang="cs-CZ" dirty="0"/>
              </a:p>
              <a:p>
                <a:pPr marL="0" indent="0">
                  <a:buNone/>
                </a:pPr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340768"/>
                <a:ext cx="8229600" cy="5400600"/>
              </a:xfrm>
              <a:blipFill rotWithShape="1">
                <a:blip r:embed="rId2"/>
                <a:stretch>
                  <a:fillRect l="-1926" t="-146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84421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cs-CZ" dirty="0" smtClean="0"/>
              <a:t>Příklad s řešením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24744"/>
                <a:ext cx="8229600" cy="5184576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cs-CZ" dirty="0" smtClean="0"/>
                  <a:t>Na cesiovou katodu dopadá záření o vlnové délce 500 nm Mezní vlnová délka </a:t>
                </a:r>
                <a:r>
                  <a:rPr lang="cs-CZ" dirty="0"/>
                  <a:t>záření </a:t>
                </a:r>
                <a:r>
                  <a:rPr lang="cs-CZ" dirty="0" smtClean="0"/>
                  <a:t>u fotoelektrického jevu je pro cesium 642 nm. </a:t>
                </a:r>
                <a:br>
                  <a:rPr lang="cs-CZ" dirty="0" smtClean="0"/>
                </a:br>
                <a:r>
                  <a:rPr lang="cs-CZ" dirty="0" smtClean="0"/>
                  <a:t>(h = 6,6 </a:t>
                </a:r>
                <a14:m>
                  <m:oMath xmlns:m="http://schemas.openxmlformats.org/officeDocument/2006/math">
                    <m:r>
                      <a:rPr lang="cs-CZ" i="1" smtClean="0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cs-CZ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dirty="0" smtClean="0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cs-CZ" b="0" i="1" dirty="0" smtClean="0">
                            <a:latin typeface="Cambria Math"/>
                          </a:rPr>
                          <m:t>−34</m:t>
                        </m:r>
                      </m:sup>
                    </m:sSup>
                  </m:oMath>
                </a14:m>
                <a:r>
                  <a:rPr lang="cs-CZ" dirty="0" smtClean="0"/>
                  <a:t>J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  <a:ea typeface="Cambria Math"/>
                      </a:rPr>
                      <m:t>∙</m:t>
                    </m:r>
                  </m:oMath>
                </a14:m>
                <a:r>
                  <a:rPr lang="cs-CZ" dirty="0" smtClean="0"/>
                  <a:t>s, c = 3</a:t>
                </a:r>
                <a:r>
                  <a:rPr lang="cs-CZ" dirty="0" smtClean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cs-CZ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8</m:t>
                        </m:r>
                      </m:sup>
                    </m:sSup>
                  </m:oMath>
                </a14:m>
                <a:r>
                  <a:rPr lang="cs-CZ" dirty="0" smtClean="0"/>
                  <a:t>m</a:t>
                </a:r>
                <a:r>
                  <a:rPr lang="cs-CZ" dirty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cs-CZ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cs-CZ" b="0" i="0" smtClean="0">
                            <a:latin typeface="Cambria Math"/>
                            <a:ea typeface="Cambria Math"/>
                          </a:rPr>
                          <m:t>s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−1</m:t>
                        </m:r>
                      </m:sup>
                    </m:sSup>
                    <m:r>
                      <a:rPr lang="cs-CZ" b="0" i="0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:r>
                  <a:rPr lang="cs-CZ" dirty="0" smtClean="0"/>
                  <a:t>Určete:</a:t>
                </a:r>
                <a:br>
                  <a:rPr lang="cs-CZ" dirty="0" smtClean="0"/>
                </a:br>
                <a:r>
                  <a:rPr lang="cs-CZ" dirty="0" smtClean="0"/>
                  <a:t>a) energii dopadajícího fotonu,</a:t>
                </a:r>
                <a:br>
                  <a:rPr lang="cs-CZ" dirty="0" smtClean="0"/>
                </a:br>
                <a:r>
                  <a:rPr lang="cs-CZ" dirty="0" smtClean="0"/>
                  <a:t>b) výstupní práci pro cesium,</a:t>
                </a:r>
                <a:br>
                  <a:rPr lang="cs-CZ" dirty="0" smtClean="0"/>
                </a:br>
                <a:r>
                  <a:rPr lang="cs-CZ" dirty="0" smtClean="0"/>
                  <a:t>c) energii elektronů</a:t>
                </a:r>
                <a:r>
                  <a:rPr lang="cs-CZ" dirty="0"/>
                  <a:t> </a:t>
                </a:r>
                <a:r>
                  <a:rPr lang="cs-CZ" dirty="0" smtClean="0"/>
                  <a:t>vyletujících z povrchu katody,</a:t>
                </a:r>
                <a:br>
                  <a:rPr lang="cs-CZ" dirty="0" smtClean="0"/>
                </a:br>
                <a:r>
                  <a:rPr lang="cs-CZ" dirty="0" smtClean="0"/>
                  <a:t>d) rychlost vyletujících elektronů.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24744"/>
                <a:ext cx="8229600" cy="5184576"/>
              </a:xfrm>
              <a:blipFill rotWithShape="1">
                <a:blip r:embed="rId2"/>
                <a:stretch>
                  <a:fillRect l="-1852" t="-152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7924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cs-CZ" dirty="0"/>
              <a:t>Řešení </a:t>
            </a:r>
            <a:r>
              <a:rPr lang="cs-CZ" dirty="0" smtClean="0"/>
              <a:t>příkladu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539552" y="1340768"/>
                <a:ext cx="8229600" cy="504056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i="1" smtClean="0">
                        <a:latin typeface="Cambria Math"/>
                        <a:ea typeface="Cambria Math"/>
                      </a:rPr>
                      <m:t>𝜆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=500∙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−9</m:t>
                        </m:r>
                      </m:sup>
                    </m:sSup>
                    <m:r>
                      <a:rPr lang="cs-CZ" b="0" i="1" smtClean="0">
                        <a:latin typeface="Cambria Math"/>
                        <a:ea typeface="Cambria Math"/>
                      </a:rPr>
                      <m:t>𝑚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;</m:t>
                    </m:r>
                    <m:sSub>
                      <m:sSubPr>
                        <m:ctrlPr>
                          <a:rPr lang="cs-CZ" b="0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  <a:ea typeface="Cambria Math"/>
                          </a:rPr>
                          <m:t>𝜆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𝑚</m:t>
                        </m:r>
                      </m:sub>
                    </m:sSub>
                    <m:r>
                      <a:rPr lang="cs-CZ" i="1">
                        <a:latin typeface="Cambria Math"/>
                        <a:ea typeface="Cambria Math"/>
                      </a:rPr>
                      <m:t>=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642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cs-CZ" i="1">
                            <a:latin typeface="Cambria Math"/>
                            <a:ea typeface="Cambria Math"/>
                          </a:rPr>
                          <m:t>−9</m:t>
                        </m:r>
                      </m:sup>
                    </m:sSup>
                    <m:r>
                      <a:rPr lang="cs-CZ" i="1">
                        <a:latin typeface="Cambria Math"/>
                        <a:ea typeface="Cambria Math"/>
                      </a:rPr>
                      <m:t>𝑚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;</m:t>
                    </m:r>
                  </m:oMath>
                </a14:m>
                <a:r>
                  <a:rPr lang="cs-CZ" b="0" i="1" dirty="0" smtClean="0">
                    <a:latin typeface="Cambria Math"/>
                    <a:ea typeface="Cambria Math"/>
                  </a:rPr>
                  <a:t> </a:t>
                </a:r>
                <a:br>
                  <a:rPr lang="cs-CZ" b="0" i="1" dirty="0" smtClean="0">
                    <a:latin typeface="Cambria Math"/>
                    <a:ea typeface="Cambria Math"/>
                  </a:rPr>
                </a:b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  <a:ea typeface="Cambria Math"/>
                      </a:rPr>
                      <m:t>h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cs-CZ" dirty="0"/>
                  <a:t> </a:t>
                </a:r>
                <a14:m>
                  <m:oMath xmlns:m="http://schemas.openxmlformats.org/officeDocument/2006/math">
                    <m:r>
                      <a:rPr lang="cs-CZ" b="0" i="0" dirty="0" smtClean="0">
                        <a:latin typeface="Cambria Math"/>
                      </a:rPr>
                      <m:t>6,6</m:t>
                    </m:r>
                    <m:r>
                      <m:rPr>
                        <m:nor/>
                      </m:rPr>
                      <a:rPr lang="cs-CZ" i="1" dirty="0"/>
                      <m:t> 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cs-CZ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 dirty="0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cs-CZ" i="1" dirty="0">
                            <a:latin typeface="Cambria Math"/>
                          </a:rPr>
                          <m:t>−34</m:t>
                        </m:r>
                      </m:sup>
                    </m:sSup>
                    <m:r>
                      <a:rPr lang="cs-CZ" b="0" i="1" dirty="0" smtClean="0">
                        <a:latin typeface="Cambria Math"/>
                      </a:rPr>
                      <m:t>𝐽</m:t>
                    </m:r>
                    <m:r>
                      <a:rPr lang="cs-CZ" b="0" i="1" dirty="0" smtClean="0">
                        <a:latin typeface="Cambria Math"/>
                        <a:ea typeface="Cambria Math"/>
                      </a:rPr>
                      <m:t>∙</m:t>
                    </m:r>
                    <m:r>
                      <a:rPr lang="cs-CZ" b="0" i="1" dirty="0" smtClean="0">
                        <a:latin typeface="Cambria Math"/>
                        <a:ea typeface="Cambria Math"/>
                      </a:rPr>
                      <m:t>𝑠</m:t>
                    </m:r>
                    <m:r>
                      <a:rPr lang="cs-CZ" b="0" i="1" dirty="0" smtClean="0">
                        <a:latin typeface="Cambria Math"/>
                        <a:ea typeface="Cambria Math"/>
                      </a:rPr>
                      <m:t>;</m:t>
                    </m:r>
                    <m:r>
                      <a:rPr lang="cs-CZ" b="0" i="1" dirty="0" smtClean="0">
                        <a:latin typeface="Cambria Math"/>
                        <a:ea typeface="Cambria Math"/>
                      </a:rPr>
                      <m:t>𝑐</m:t>
                    </m:r>
                    <m:r>
                      <a:rPr lang="cs-CZ" b="0" i="1" dirty="0" smtClean="0">
                        <a:latin typeface="Cambria Math"/>
                        <a:ea typeface="Cambria Math"/>
                      </a:rPr>
                      <m:t>=3∙</m:t>
                    </m:r>
                    <m:sSup>
                      <m:sSupPr>
                        <m:ctrlPr>
                          <a:rPr lang="cs-CZ" b="0" i="1" dirty="0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b="0" i="1" dirty="0" smtClean="0"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cs-CZ" b="0" i="1" dirty="0" smtClean="0">
                            <a:latin typeface="Cambria Math"/>
                            <a:ea typeface="Cambria Math"/>
                          </a:rPr>
                          <m:t>8</m:t>
                        </m:r>
                      </m:sup>
                    </m:sSup>
                    <m:r>
                      <a:rPr lang="cs-CZ" b="0" i="1" dirty="0" smtClean="0">
                        <a:latin typeface="Cambria Math"/>
                        <a:ea typeface="Cambria Math"/>
                      </a:rPr>
                      <m:t>𝑚</m:t>
                    </m:r>
                    <m:r>
                      <a:rPr lang="cs-CZ" b="0" i="1" dirty="0" smtClean="0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cs-CZ" b="0" i="1" dirty="0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b="0" i="1" dirty="0" smtClean="0">
                            <a:latin typeface="Cambria Math"/>
                            <a:ea typeface="Cambria Math"/>
                          </a:rPr>
                          <m:t>𝑠</m:t>
                        </m:r>
                      </m:e>
                      <m:sup>
                        <m:r>
                          <a:rPr lang="cs-CZ" b="0" i="1" dirty="0" smtClean="0">
                            <a:latin typeface="Cambria Math"/>
                            <a:ea typeface="Cambria Math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cs-CZ" b="0" i="1" dirty="0" smtClean="0">
                    <a:latin typeface="Cambria Math"/>
                    <a:ea typeface="Cambria Math"/>
                  </a:rPr>
                  <a:t/>
                </a:r>
                <a:br>
                  <a:rPr lang="cs-CZ" b="0" i="1" dirty="0" smtClean="0">
                    <a:latin typeface="Cambria Math"/>
                    <a:ea typeface="Cambria Math"/>
                  </a:rPr>
                </a:br>
                <a:r>
                  <a:rPr lang="cs-CZ" b="1" dirty="0" smtClean="0">
                    <a:latin typeface="Cambria Math"/>
                    <a:ea typeface="Cambria Math"/>
                  </a:rPr>
                  <a:t>a) </a:t>
                </a:r>
                <a14:m>
                  <m:oMath xmlns:m="http://schemas.openxmlformats.org/officeDocument/2006/math">
                    <m:r>
                      <a:rPr lang="cs-CZ" b="1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𝑬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=?;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𝑬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𝒉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∙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𝒇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𝒉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b="1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𝒄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𝝀</m:t>
                        </m:r>
                      </m:den>
                    </m:f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:r>
                  <a:rPr lang="cs-CZ" dirty="0" smtClean="0"/>
                  <a:t>     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𝐸</m:t>
                    </m:r>
                    <m:r>
                      <a:rPr lang="cs-CZ" b="0" i="1" smtClean="0">
                        <a:latin typeface="Cambria Math"/>
                      </a:rPr>
                      <m:t>=6,6∙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−34</m:t>
                        </m:r>
                      </m:sup>
                    </m:sSup>
                    <m:r>
                      <a:rPr lang="cs-CZ" b="0" i="1" smtClean="0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i="1" dirty="0">
                            <a:latin typeface="Cambria Math"/>
                            <a:ea typeface="Cambria Math"/>
                          </a:rPr>
                          <m:t>3∙</m:t>
                        </m:r>
                        <m:sSup>
                          <m:sSupPr>
                            <m:ctrlPr>
                              <a:rPr lang="cs-CZ" i="1" dirty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i="1" dirty="0">
                                <a:latin typeface="Cambria Math"/>
                                <a:ea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cs-CZ" i="1" dirty="0">
                                <a:latin typeface="Cambria Math"/>
                                <a:ea typeface="Cambria Math"/>
                              </a:rPr>
                              <m:t>8</m:t>
                            </m:r>
                          </m:sup>
                        </m:sSup>
                      </m:num>
                      <m:den>
                        <m:r>
                          <a:rPr lang="cs-CZ" i="1">
                            <a:latin typeface="Cambria Math"/>
                            <a:ea typeface="Cambria Math"/>
                          </a:rPr>
                          <m:t>500∙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  <a:ea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  <a:ea typeface="Cambria Math"/>
                              </a:rPr>
                              <m:t>−9</m:t>
                            </m:r>
                          </m:sup>
                        </m:sSup>
                      </m:den>
                    </m:f>
                    <m:r>
                      <a:rPr lang="cs-CZ" b="0" i="1" smtClean="0">
                        <a:latin typeface="Cambria Math"/>
                        <a:ea typeface="Cambria Math"/>
                      </a:rPr>
                      <m:t>𝐽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=3,96∙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−19</m:t>
                        </m:r>
                      </m:sup>
                    </m:sSup>
                    <m:r>
                      <a:rPr lang="cs-CZ" b="0" i="1" smtClean="0">
                        <a:latin typeface="Cambria Math"/>
                        <a:ea typeface="Cambria Math"/>
                      </a:rPr>
                      <m:t>𝐽</m:t>
                    </m:r>
                  </m:oMath>
                </a14:m>
                <a:r>
                  <a:rPr lang="cs-CZ" dirty="0" smtClean="0"/>
                  <a:t> </a:t>
                </a:r>
                <a:br>
                  <a:rPr lang="cs-CZ" dirty="0" smtClean="0"/>
                </a:br>
                <a:r>
                  <a:rPr lang="cs-CZ" dirty="0" smtClean="0"/>
                  <a:t>      </a:t>
                </a:r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𝑬</m:t>
                    </m:r>
                    <m:r>
                      <a:rPr lang="cs-CZ" b="1" i="1" smtClean="0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𝟐</m:t>
                    </m:r>
                    <m:r>
                      <a:rPr lang="cs-CZ" b="1" i="1" smtClean="0">
                        <a:latin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</a:rPr>
                      <m:t>𝟒𝟕</m:t>
                    </m:r>
                    <m:r>
                      <a:rPr lang="cs-CZ" b="1" i="1" smtClean="0">
                        <a:latin typeface="Cambria Math"/>
                      </a:rPr>
                      <m:t>𝒆𝑽</m:t>
                    </m:r>
                  </m:oMath>
                </a14:m>
                <a:r>
                  <a:rPr lang="cs-CZ" b="1" dirty="0" smtClean="0"/>
                  <a:t> </a:t>
                </a:r>
                <a:r>
                  <a:rPr lang="cs-CZ" dirty="0" smtClean="0"/>
                  <a:t/>
                </a:r>
                <a:br>
                  <a:rPr lang="cs-CZ" dirty="0" smtClean="0"/>
                </a:br>
                <a:r>
                  <a:rPr lang="cs-CZ" b="1" dirty="0" smtClean="0"/>
                  <a:t>b)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latin typeface="Cambria Math"/>
                          </a:rPr>
                          <m:t>𝑾</m:t>
                        </m:r>
                      </m:e>
                      <m:sub>
                        <m:r>
                          <a:rPr lang="cs-CZ" b="1" i="1" smtClean="0">
                            <a:latin typeface="Cambria Math"/>
                          </a:rPr>
                          <m:t>𝒗</m:t>
                        </m:r>
                      </m:sub>
                    </m:sSub>
                    <m:r>
                      <a:rPr lang="cs-CZ" b="1" i="1" smtClean="0">
                        <a:latin typeface="Cambria Math"/>
                      </a:rPr>
                      <m:t>=?;</m:t>
                    </m:r>
                    <m:sSub>
                      <m:sSubPr>
                        <m:ctrlPr>
                          <a:rPr lang="cs-CZ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latin typeface="Cambria Math"/>
                          </a:rPr>
                          <m:t>𝑾</m:t>
                        </m:r>
                      </m:e>
                      <m:sub>
                        <m:r>
                          <a:rPr lang="cs-CZ" b="1" i="1" smtClean="0">
                            <a:latin typeface="Cambria Math"/>
                          </a:rPr>
                          <m:t>𝒗</m:t>
                        </m:r>
                      </m:sub>
                    </m:sSub>
                    <m:r>
                      <a:rPr lang="cs-CZ" b="1" i="1" smtClean="0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𝒉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∙</m:t>
                    </m:r>
                    <m:sSub>
                      <m:sSubPr>
                        <m:ctrlPr>
                          <a:rPr lang="cs-CZ" b="1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𝒇</m:t>
                        </m:r>
                      </m:e>
                      <m:sub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𝒎</m:t>
                        </m:r>
                      </m:sub>
                    </m:sSub>
                    <m:r>
                      <a:rPr lang="cs-CZ" b="1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𝒉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b="1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𝒄</m:t>
                        </m:r>
                      </m:num>
                      <m:den>
                        <m:sSub>
                          <m:sSubPr>
                            <m:ctrlPr>
                              <a:rPr lang="cs-CZ" b="1" i="1" smtClean="0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cs-CZ" b="1" i="1" smtClean="0">
                                <a:latin typeface="Cambria Math"/>
                                <a:ea typeface="Cambria Math"/>
                              </a:rPr>
                              <m:t>𝒇</m:t>
                            </m:r>
                          </m:e>
                          <m:sub>
                            <m:r>
                              <a:rPr lang="cs-CZ" b="1" i="1" smtClean="0">
                                <a:latin typeface="Cambria Math"/>
                                <a:ea typeface="Cambria Math"/>
                              </a:rPr>
                              <m:t>𝒎</m:t>
                            </m:r>
                          </m:sub>
                        </m:sSub>
                      </m:den>
                    </m:f>
                  </m:oMath>
                </a14:m>
                <a:r>
                  <a:rPr lang="cs-CZ" b="1" dirty="0" smtClean="0"/>
                  <a:t> </a:t>
                </a:r>
                <a:r>
                  <a:rPr lang="cs-CZ" dirty="0" smtClean="0"/>
                  <a:t/>
                </a:r>
                <a:br>
                  <a:rPr lang="cs-CZ" dirty="0" smtClean="0"/>
                </a:br>
                <a:r>
                  <a:rPr lang="cs-CZ" dirty="0" smtClean="0"/>
                  <a:t>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𝑊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𝑣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=6,6∙</m:t>
                    </m:r>
                    <m:sSup>
                      <m:sSup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cs-CZ" i="1">
                            <a:latin typeface="Cambria Math"/>
                            <a:ea typeface="Cambria Math"/>
                          </a:rPr>
                          <m:t>−34</m:t>
                        </m:r>
                      </m:sup>
                    </m:sSup>
                    <m:r>
                      <a:rPr lang="cs-CZ" i="1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i="1" dirty="0">
                            <a:latin typeface="Cambria Math"/>
                            <a:ea typeface="Cambria Math"/>
                          </a:rPr>
                          <m:t>3∙</m:t>
                        </m:r>
                        <m:sSup>
                          <m:sSupPr>
                            <m:ctrlPr>
                              <a:rPr lang="cs-CZ" i="1" dirty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i="1" dirty="0">
                                <a:latin typeface="Cambria Math"/>
                                <a:ea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cs-CZ" i="1" dirty="0">
                                <a:latin typeface="Cambria Math"/>
                                <a:ea typeface="Cambria Math"/>
                              </a:rPr>
                              <m:t>8</m:t>
                            </m:r>
                          </m:sup>
                        </m:sSup>
                      </m:num>
                      <m:den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642</m:t>
                        </m:r>
                        <m:r>
                          <a:rPr lang="cs-CZ" i="1">
                            <a:latin typeface="Cambria Math"/>
                            <a:ea typeface="Cambria Math"/>
                          </a:rPr>
                          <m:t>∙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  <a:ea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  <a:ea typeface="Cambria Math"/>
                              </a:rPr>
                              <m:t>−9</m:t>
                            </m:r>
                          </m:sup>
                        </m:sSup>
                      </m:den>
                    </m:f>
                    <m:r>
                      <a:rPr lang="cs-CZ" i="1">
                        <a:latin typeface="Cambria Math"/>
                        <a:ea typeface="Cambria Math"/>
                      </a:rPr>
                      <m:t>𝐽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=3,08∙</m:t>
                    </m:r>
                    <m:sSup>
                      <m:sSup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cs-CZ" i="1">
                            <a:latin typeface="Cambria Math"/>
                            <a:ea typeface="Cambria Math"/>
                          </a:rPr>
                          <m:t>−19</m:t>
                        </m:r>
                      </m:sup>
                    </m:sSup>
                    <m:r>
                      <a:rPr lang="cs-CZ" i="1">
                        <a:latin typeface="Cambria Math"/>
                        <a:ea typeface="Cambria Math"/>
                      </a:rPr>
                      <m:t>𝐽</m:t>
                    </m:r>
                  </m:oMath>
                </a14:m>
                <a:r>
                  <a:rPr lang="cs-CZ" dirty="0" smtClean="0"/>
                  <a:t> </a:t>
                </a:r>
                <a:br>
                  <a:rPr lang="cs-CZ" dirty="0" smtClean="0"/>
                </a:br>
                <a:r>
                  <a:rPr lang="cs-CZ" dirty="0" smtClean="0"/>
                  <a:t>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latin typeface="Cambria Math"/>
                          </a:rPr>
                          <m:t>𝑾</m:t>
                        </m:r>
                      </m:e>
                      <m:sub>
                        <m:r>
                          <a:rPr lang="cs-CZ" b="1" i="1" smtClean="0">
                            <a:latin typeface="Cambria Math"/>
                          </a:rPr>
                          <m:t>𝒗</m:t>
                        </m:r>
                      </m:sub>
                    </m:sSub>
                    <m:r>
                      <a:rPr lang="cs-CZ" b="1" i="1" smtClean="0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𝟏</m:t>
                    </m:r>
                    <m:r>
                      <a:rPr lang="cs-CZ" b="1" i="1" smtClean="0">
                        <a:latin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</a:rPr>
                      <m:t>𝟗𝟐</m:t>
                    </m:r>
                    <m:r>
                      <a:rPr lang="cs-CZ" b="1" i="1" smtClean="0">
                        <a:latin typeface="Cambria Math"/>
                      </a:rPr>
                      <m:t>𝒆𝑽</m:t>
                    </m:r>
                  </m:oMath>
                </a14:m>
                <a:r>
                  <a:rPr lang="cs-CZ" b="1" dirty="0" smtClean="0"/>
                  <a:t> </a:t>
                </a:r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9552" y="1340768"/>
                <a:ext cx="8229600" cy="5040560"/>
              </a:xfrm>
              <a:blipFill rotWithShape="1">
                <a:blip r:embed="rId2"/>
                <a:stretch>
                  <a:fillRect l="-192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65828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Řešení </a:t>
            </a:r>
            <a:r>
              <a:rPr lang="cs-CZ" dirty="0" smtClean="0"/>
              <a:t>příkladu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340768"/>
                <a:ext cx="8229600" cy="496855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b="1" dirty="0" smtClean="0"/>
                  <a:t>c)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latin typeface="Cambria Math"/>
                          </a:rPr>
                          <m:t>𝑬</m:t>
                        </m:r>
                      </m:e>
                      <m:sub>
                        <m:r>
                          <a:rPr lang="cs-CZ" b="1" i="1" smtClean="0">
                            <a:latin typeface="Cambria Math"/>
                          </a:rPr>
                          <m:t>𝒌</m:t>
                        </m:r>
                      </m:sub>
                    </m:sSub>
                    <m:r>
                      <a:rPr lang="cs-CZ" b="1" i="1" smtClean="0">
                        <a:latin typeface="Cambria Math"/>
                      </a:rPr>
                      <m:t>=?;</m:t>
                    </m:r>
                    <m:r>
                      <a:rPr lang="cs-CZ" b="1" i="1" smtClean="0">
                        <a:latin typeface="Cambria Math"/>
                      </a:rPr>
                      <m:t>𝑬</m:t>
                    </m:r>
                    <m:r>
                      <a:rPr lang="cs-CZ" b="1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cs-CZ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latin typeface="Cambria Math"/>
                          </a:rPr>
                          <m:t>𝑾</m:t>
                        </m:r>
                      </m:e>
                      <m:sub>
                        <m:r>
                          <a:rPr lang="cs-CZ" b="1" i="1" smtClean="0">
                            <a:latin typeface="Cambria Math"/>
                          </a:rPr>
                          <m:t>𝒗</m:t>
                        </m:r>
                      </m:sub>
                    </m:sSub>
                    <m:r>
                      <a:rPr lang="cs-CZ" b="1" i="1" smtClean="0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cs-CZ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latin typeface="Cambria Math"/>
                          </a:rPr>
                          <m:t>𝑬</m:t>
                        </m:r>
                      </m:e>
                      <m:sub>
                        <m:r>
                          <a:rPr lang="cs-CZ" b="1" i="1" smtClean="0">
                            <a:latin typeface="Cambria Math"/>
                          </a:rPr>
                          <m:t>𝒌</m:t>
                        </m:r>
                      </m:sub>
                    </m:sSub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:r>
                  <a:rPr lang="cs-CZ" dirty="0" smtClean="0"/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=</m:t>
                    </m:r>
                    <m:r>
                      <a:rPr lang="cs-CZ" i="1">
                        <a:latin typeface="Cambria Math"/>
                      </a:rPr>
                      <m:t>𝐸</m:t>
                    </m:r>
                    <m:r>
                      <a:rPr lang="cs-CZ" b="0" i="1" smtClean="0"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cs-CZ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𝑊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𝑣</m:t>
                        </m:r>
                      </m:sub>
                    </m:sSub>
                  </m:oMath>
                </a14:m>
                <a:r>
                  <a:rPr lang="cs-CZ" dirty="0" smtClean="0"/>
                  <a:t> </a:t>
                </a:r>
                <a:br>
                  <a:rPr lang="cs-CZ" dirty="0" smtClean="0"/>
                </a:br>
                <a:r>
                  <a:rPr lang="cs-CZ" dirty="0" smtClean="0"/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𝐸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𝑘</m:t>
                        </m:r>
                      </m:sub>
                    </m:sSub>
                    <m:r>
                      <a:rPr lang="cs-CZ" b="0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3,96∙</m:t>
                    </m:r>
                    <m:sSup>
                      <m:sSup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cs-CZ" i="1">
                            <a:latin typeface="Cambria Math"/>
                            <a:ea typeface="Cambria Math"/>
                          </a:rPr>
                          <m:t>−19</m:t>
                        </m:r>
                      </m:sup>
                    </m:sSup>
                    <m:r>
                      <a:rPr lang="cs-CZ" i="1">
                        <a:latin typeface="Cambria Math"/>
                        <a:ea typeface="Cambria Math"/>
                      </a:rPr>
                      <m:t>𝐽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3,08∙</m:t>
                    </m:r>
                    <m:sSup>
                      <m:sSup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cs-CZ" i="1">
                            <a:latin typeface="Cambria Math"/>
                            <a:ea typeface="Cambria Math"/>
                          </a:rPr>
                          <m:t>−19</m:t>
                        </m:r>
                      </m:sup>
                    </m:sSup>
                    <m:r>
                      <a:rPr lang="cs-CZ" i="1">
                        <a:latin typeface="Cambria Math"/>
                        <a:ea typeface="Cambria Math"/>
                      </a:rPr>
                      <m:t>𝐽</m:t>
                    </m:r>
                  </m:oMath>
                </a14:m>
                <a:r>
                  <a:rPr lang="cs-CZ" dirty="0" smtClean="0"/>
                  <a:t> </a:t>
                </a:r>
                <a:br>
                  <a:rPr lang="cs-CZ" dirty="0" smtClean="0"/>
                </a:br>
                <a:r>
                  <a:rPr lang="cs-CZ" dirty="0" smtClean="0"/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b="1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𝑬</m:t>
                        </m:r>
                      </m:e>
                      <m:sub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𝒌</m:t>
                        </m:r>
                      </m:sub>
                    </m:sSub>
                    <m:r>
                      <a:rPr lang="cs-CZ" b="1" i="1">
                        <a:latin typeface="Cambria Math"/>
                        <a:ea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𝟎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,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𝟖𝟖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cs-CZ" b="1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𝟏𝟎</m:t>
                        </m:r>
                      </m:e>
                      <m:sup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𝟏𝟗</m:t>
                        </m:r>
                      </m:sup>
                    </m:sSup>
                    <m:r>
                      <a:rPr lang="cs-CZ" b="1" i="1">
                        <a:latin typeface="Cambria Math"/>
                        <a:ea typeface="Cambria Math"/>
                      </a:rPr>
                      <m:t>𝑱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𝟎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𝟓𝟓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𝒆𝑽</m:t>
                    </m:r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:r>
                  <a:rPr lang="cs-CZ" b="1" dirty="0" smtClean="0"/>
                  <a:t>d) </a:t>
                </a:r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𝒗</m:t>
                    </m:r>
                    <m:r>
                      <a:rPr lang="cs-CZ" b="1" i="1" smtClean="0">
                        <a:latin typeface="Cambria Math"/>
                      </a:rPr>
                      <m:t>=?;</m:t>
                    </m:r>
                    <m:sSub>
                      <m:sSubPr>
                        <m:ctrlPr>
                          <a:rPr lang="cs-CZ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latin typeface="Cambria Math"/>
                          </a:rPr>
                          <m:t>𝑬</m:t>
                        </m:r>
                      </m:e>
                      <m:sub>
                        <m:r>
                          <a:rPr lang="cs-CZ" b="1" i="1" smtClean="0">
                            <a:latin typeface="Cambria Math"/>
                          </a:rPr>
                          <m:t>𝒌</m:t>
                        </m:r>
                      </m:sub>
                    </m:sSub>
                    <m:r>
                      <a:rPr lang="cs-CZ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𝒎</m:t>
                    </m:r>
                    <m:sSup>
                      <m:sSupPr>
                        <m:ctrlPr>
                          <a:rPr lang="cs-CZ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latin typeface="Cambria Math"/>
                          </a:rPr>
                          <m:t>𝒗</m:t>
                        </m:r>
                      </m:e>
                      <m:sup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 smtClean="0">
                        <a:latin typeface="Cambria Math"/>
                      </a:rPr>
                      <m:t>;</m:t>
                    </m:r>
                    <m:sSub>
                      <m:sSubPr>
                        <m:ctrlPr>
                          <a:rPr lang="cs-CZ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latin typeface="Cambria Math"/>
                          </a:rPr>
                          <m:t>𝒎</m:t>
                        </m:r>
                      </m:e>
                      <m:sub>
                        <m:r>
                          <a:rPr lang="cs-CZ" b="1" i="1" smtClean="0">
                            <a:latin typeface="Cambria Math"/>
                          </a:rPr>
                          <m:t>𝒆</m:t>
                        </m:r>
                      </m:sub>
                    </m:sSub>
                    <m:r>
                      <a:rPr lang="cs-CZ" b="1" i="1" smtClean="0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𝟗</m:t>
                    </m:r>
                    <m:r>
                      <a:rPr lang="cs-CZ" b="1" i="1" smtClean="0">
                        <a:latin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</a:rPr>
                      <m:t>𝟏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cs-CZ" b="1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𝟏𝟎</m:t>
                        </m:r>
                      </m:e>
                      <m:sup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𝟑𝟏</m:t>
                        </m:r>
                      </m:sup>
                    </m:sSup>
                    <m:r>
                      <a:rPr lang="cs-CZ" b="1" i="1" smtClean="0">
                        <a:latin typeface="Cambria Math"/>
                        <a:ea typeface="Cambria Math"/>
                      </a:rPr>
                      <m:t>𝒌𝒈</m:t>
                    </m:r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𝑣</m:t>
                    </m:r>
                    <m:r>
                      <a:rPr lang="cs-CZ" b="0" i="1" smtClean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cs-CZ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  <m:sSub>
                              <m:sSubPr>
                                <m:ctrlPr>
                                  <a:rPr lang="cs-CZ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b="0" i="1" smtClean="0">
                                    <a:latin typeface="Cambria Math"/>
                                  </a:rPr>
                                  <m:t>𝐸</m:t>
                                </m:r>
                              </m:e>
                              <m:sub>
                                <m:r>
                                  <a:rPr lang="cs-CZ" b="0" i="1" smtClean="0">
                                    <a:latin typeface="Cambria Math"/>
                                  </a:rPr>
                                  <m:t>𝑘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cs-CZ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b="0" i="1" smtClean="0">
                                    <a:latin typeface="Cambria Math"/>
                                  </a:rPr>
                                  <m:t>𝑚</m:t>
                                </m:r>
                              </m:e>
                              <m:sub>
                                <m:r>
                                  <a:rPr lang="cs-CZ" b="0" i="1" smtClean="0">
                                    <a:latin typeface="Cambria Math"/>
                                  </a:rPr>
                                  <m:t>𝑒</m:t>
                                </m:r>
                              </m:sub>
                            </m:sSub>
                          </m:den>
                        </m:f>
                      </m:e>
                    </m:rad>
                  </m:oMath>
                </a14:m>
                <a:r>
                  <a:rPr lang="cs-CZ" dirty="0" smtClean="0"/>
                  <a:t> </a:t>
                </a:r>
                <a:br>
                  <a:rPr lang="cs-CZ" dirty="0" smtClean="0"/>
                </a:b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𝒗</m:t>
                    </m:r>
                    <m:r>
                      <a:rPr lang="cs-CZ" i="1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cs-CZ" i="1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cs-CZ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  <m:r>
                              <a:rPr lang="cs-CZ" i="1" smtClean="0">
                                <a:latin typeface="Cambria Math"/>
                                <a:ea typeface="Cambria Math"/>
                              </a:rPr>
                              <m:t>∙</m:t>
                            </m:r>
                            <m:r>
                              <a:rPr lang="cs-CZ" b="0" i="1">
                                <a:latin typeface="Cambria Math"/>
                                <a:ea typeface="Cambria Math"/>
                              </a:rPr>
                              <m:t>0,88∙</m:t>
                            </m:r>
                            <m:sSup>
                              <m:sSupPr>
                                <m:ctrlPr>
                                  <a:rPr lang="cs-CZ" i="1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b="0" i="1">
                                    <a:latin typeface="Cambria Math"/>
                                    <a:ea typeface="Cambria Math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cs-CZ" b="0" i="1">
                                    <a:latin typeface="Cambria Math"/>
                                    <a:ea typeface="Cambria Math"/>
                                  </a:rPr>
                                  <m:t>−19</m:t>
                                </m:r>
                              </m:sup>
                            </m:sSup>
                          </m:num>
                          <m:den>
                            <m:r>
                              <a:rPr lang="cs-CZ" i="1">
                                <a:latin typeface="Cambria Math"/>
                              </a:rPr>
                              <m:t>9,1</m:t>
                            </m:r>
                            <m:r>
                              <a:rPr lang="cs-CZ" i="1">
                                <a:latin typeface="Cambria Math"/>
                                <a:ea typeface="Cambria Math"/>
                              </a:rPr>
                              <m:t>∙</m:t>
                            </m:r>
                            <m:sSup>
                              <m:sSupPr>
                                <m:ctrlPr>
                                  <a:rPr lang="cs-CZ" i="1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i="1">
                                    <a:latin typeface="Cambria Math"/>
                                    <a:ea typeface="Cambria Math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cs-CZ" i="1">
                                    <a:latin typeface="Cambria Math"/>
                                    <a:ea typeface="Cambria Math"/>
                                  </a:rPr>
                                  <m:t>−31</m:t>
                                </m:r>
                              </m:sup>
                            </m:sSup>
                          </m:den>
                        </m:f>
                      </m:e>
                    </m:rad>
                    <m:r>
                      <a:rPr lang="cs-CZ" b="0" i="1" smtClean="0">
                        <a:latin typeface="Cambria Math"/>
                      </a:rPr>
                      <m:t>𝑚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𝑠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−1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𝟒</m:t>
                    </m:r>
                    <m:r>
                      <a:rPr lang="cs-CZ" b="1" i="1" smtClean="0">
                        <a:latin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</a:rPr>
                      <m:t>𝟒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cs-CZ" b="1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𝟏𝟎</m:t>
                        </m:r>
                      </m:e>
                      <m:sup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𝟓</m:t>
                        </m:r>
                      </m:sup>
                    </m:sSup>
                    <m:r>
                      <a:rPr lang="cs-CZ" b="1" i="1" smtClean="0">
                        <a:latin typeface="Cambria Math"/>
                        <a:ea typeface="Cambria Math"/>
                      </a:rPr>
                      <m:t>𝒎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cs-CZ" b="1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𝒔</m:t>
                        </m:r>
                      </m:e>
                      <m:sup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𝟏</m:t>
                        </m:r>
                      </m:sup>
                    </m:sSup>
                  </m:oMath>
                </a14:m>
                <a:r>
                  <a:rPr lang="cs-CZ" dirty="0" smtClean="0"/>
                  <a:t>  </a:t>
                </a:r>
                <a:endParaRPr lang="cs-CZ" dirty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340768"/>
                <a:ext cx="8229600" cy="4968552"/>
              </a:xfrm>
              <a:blipFill rotWithShape="1">
                <a:blip r:embed="rId2"/>
                <a:stretch>
                  <a:fillRect l="-1852" t="-147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99900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Příklady na procvičení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1. Na čem závisí rychlost elektronů uvolněných z povrchu kovu?</a:t>
            </a:r>
            <a:br>
              <a:rPr lang="cs-CZ" dirty="0" smtClean="0"/>
            </a:br>
            <a:r>
              <a:rPr lang="cs-CZ" dirty="0" smtClean="0"/>
              <a:t>a) na intenzitě záření</a:t>
            </a:r>
            <a:br>
              <a:rPr lang="cs-CZ" dirty="0" smtClean="0"/>
            </a:br>
            <a:r>
              <a:rPr lang="cs-CZ" dirty="0" smtClean="0"/>
              <a:t>b) na energii dopadajících fotonů</a:t>
            </a:r>
            <a:br>
              <a:rPr lang="cs-CZ" dirty="0" smtClean="0"/>
            </a:br>
            <a:r>
              <a:rPr lang="cs-CZ" dirty="0" smtClean="0"/>
              <a:t>c) na rychlosti dopadajících fotonů</a:t>
            </a:r>
            <a:br>
              <a:rPr lang="cs-CZ" dirty="0" smtClean="0"/>
            </a:br>
            <a:r>
              <a:rPr lang="cs-CZ" dirty="0" smtClean="0"/>
              <a:t>2. </a:t>
            </a:r>
            <a:r>
              <a:rPr lang="cs-CZ" dirty="0"/>
              <a:t>Einsteinova rovnice fotoelektrického </a:t>
            </a:r>
            <a:r>
              <a:rPr lang="cs-CZ" dirty="0" smtClean="0"/>
              <a:t>jevu vyjadřuje zákon zachování:</a:t>
            </a:r>
            <a:br>
              <a:rPr lang="cs-CZ" dirty="0" smtClean="0"/>
            </a:br>
            <a:r>
              <a:rPr lang="cs-CZ" dirty="0" smtClean="0"/>
              <a:t>a) hmotnosti</a:t>
            </a:r>
            <a:br>
              <a:rPr lang="cs-CZ" dirty="0" smtClean="0"/>
            </a:br>
            <a:r>
              <a:rPr lang="cs-CZ" dirty="0" smtClean="0"/>
              <a:t>b) hybnosti</a:t>
            </a:r>
            <a:br>
              <a:rPr lang="cs-CZ" dirty="0" smtClean="0"/>
            </a:br>
            <a:r>
              <a:rPr lang="cs-CZ" dirty="0" smtClean="0"/>
              <a:t>c) energie</a:t>
            </a:r>
            <a:endParaRPr lang="cs-CZ" i="1" dirty="0">
              <a:latin typeface="Cambria Math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9930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Příklady na procvičení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3. Sodík má výstupní práci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  <a:ea typeface="Cambria Math"/>
                      </a:rPr>
                      <m:t>3,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6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cs-CZ" i="1">
                            <a:latin typeface="Cambria Math"/>
                            <a:ea typeface="Cambria Math"/>
                          </a:rPr>
                          <m:t>−19</m:t>
                        </m:r>
                      </m:sup>
                    </m:sSup>
                    <m:r>
                      <a:rPr lang="cs-CZ" i="1">
                        <a:latin typeface="Cambria Math"/>
                        <a:ea typeface="Cambria Math"/>
                      </a:rPr>
                      <m:t>𝐽</m:t>
                    </m:r>
                  </m:oMath>
                </a14:m>
                <a:r>
                  <a:rPr lang="cs-CZ" dirty="0" smtClean="0"/>
                  <a:t>,na katodu dopadá světlo s frekvencí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  <a:ea typeface="Cambria Math"/>
                      </a:rPr>
                      <m:t>6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cs-CZ" i="1">
                            <a:latin typeface="Cambria Math"/>
                            <a:ea typeface="Cambria Math"/>
                          </a:rPr>
                          <m:t>1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4</m:t>
                        </m:r>
                      </m:sup>
                    </m:sSup>
                    <m:r>
                      <a:rPr lang="cs-CZ" b="0" i="1" smtClean="0">
                        <a:latin typeface="Cambria Math"/>
                        <a:ea typeface="Cambria Math"/>
                      </a:rPr>
                      <m:t>𝐻𝑧</m:t>
                    </m:r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:r>
                  <a:rPr lang="cs-CZ" dirty="0" smtClean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 b="0" i="0">
                            <a:latin typeface="Cambria Math"/>
                          </a:rPr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cs-CZ" b="0" i="0">
                            <a:latin typeface="Cambria Math"/>
                          </a:rPr>
                          <m:t>e</m:t>
                        </m:r>
                      </m:sub>
                    </m:sSub>
                    <m:r>
                      <a:rPr lang="cs-CZ" b="0" i="0">
                        <a:latin typeface="Cambria Math"/>
                      </a:rPr>
                      <m:t>=9,1</m:t>
                    </m:r>
                    <m:r>
                      <a:rPr lang="cs-CZ" b="0" i="0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b="0" i="0"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cs-CZ" b="0" i="0">
                            <a:latin typeface="Cambria Math"/>
                            <a:ea typeface="Cambria Math"/>
                          </a:rPr>
                          <m:t>−31</m:t>
                        </m:r>
                      </m:sup>
                    </m:sSup>
                    <m:r>
                      <m:rPr>
                        <m:sty m:val="p"/>
                      </m:rPr>
                      <a:rPr lang="cs-CZ" b="0" i="0">
                        <a:latin typeface="Cambria Math"/>
                        <a:ea typeface="Cambria Math"/>
                      </a:rPr>
                      <m:t>kg</m:t>
                    </m:r>
                  </m:oMath>
                </a14:m>
                <a:r>
                  <a:rPr lang="cs-CZ" dirty="0" smtClean="0"/>
                  <a:t>; h </a:t>
                </a:r>
                <a:r>
                  <a:rPr lang="cs-CZ" dirty="0"/>
                  <a:t>= 6,6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cs-CZ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 dirty="0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cs-CZ" i="1" dirty="0">
                            <a:latin typeface="Cambria Math"/>
                          </a:rPr>
                          <m:t>−34</m:t>
                        </m:r>
                      </m:sup>
                    </m:sSup>
                  </m:oMath>
                </a14:m>
                <a:r>
                  <a:rPr lang="cs-CZ" dirty="0"/>
                  <a:t>J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  <a:ea typeface="Cambria Math"/>
                      </a:rPr>
                      <m:t>∙</m:t>
                    </m:r>
                  </m:oMath>
                </a14:m>
                <a:r>
                  <a:rPr lang="cs-CZ" dirty="0" smtClean="0"/>
                  <a:t>s;</a:t>
                </a:r>
                <a:br>
                  <a:rPr lang="cs-CZ" dirty="0" smtClean="0"/>
                </a:br>
                <a:r>
                  <a:rPr lang="cs-CZ" dirty="0" smtClean="0"/>
                  <a:t>c </a:t>
                </a:r>
                <a:r>
                  <a:rPr lang="cs-CZ" dirty="0"/>
                  <a:t>= 3</a:t>
                </a:r>
                <a:r>
                  <a:rPr lang="cs-CZ" dirty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cs-CZ" i="1">
                            <a:latin typeface="Cambria Math"/>
                            <a:ea typeface="Cambria Math"/>
                          </a:rPr>
                          <m:t>8</m:t>
                        </m:r>
                      </m:sup>
                    </m:sSup>
                  </m:oMath>
                </a14:m>
                <a:r>
                  <a:rPr lang="cs-CZ" dirty="0"/>
                  <a:t>m</a:t>
                </a:r>
                <a:r>
                  <a:rPr lang="cs-CZ" dirty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cs-CZ">
                            <a:latin typeface="Cambria Math"/>
                            <a:ea typeface="Cambria Math"/>
                          </a:rPr>
                          <m:t>s</m:t>
                        </m:r>
                      </m:e>
                      <m:sup>
                        <m:r>
                          <a:rPr lang="cs-CZ" i="1">
                            <a:latin typeface="Cambria Math"/>
                            <a:ea typeface="Cambria Math"/>
                          </a:rPr>
                          <m:t>−1</m:t>
                        </m:r>
                      </m:sup>
                    </m:sSup>
                    <m:r>
                      <a:rPr lang="cs-CZ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cs-CZ" dirty="0"/>
                  <a:t/>
                </a:r>
                <a:br>
                  <a:rPr lang="cs-CZ" dirty="0"/>
                </a:br>
                <a:r>
                  <a:rPr lang="cs-CZ" dirty="0"/>
                  <a:t>Určete:</a:t>
                </a:r>
                <a:br>
                  <a:rPr lang="cs-CZ" dirty="0"/>
                </a:br>
                <a:r>
                  <a:rPr lang="cs-CZ" dirty="0"/>
                  <a:t>a) energii dopadajícího fotonu,</a:t>
                </a:r>
                <a:br>
                  <a:rPr lang="cs-CZ" dirty="0"/>
                </a:br>
                <a:r>
                  <a:rPr lang="cs-CZ" dirty="0"/>
                  <a:t>b) </a:t>
                </a:r>
                <a:r>
                  <a:rPr lang="cs-CZ" dirty="0" smtClean="0"/>
                  <a:t>mezní frekvenci,</a:t>
                </a:r>
                <a:r>
                  <a:rPr lang="cs-CZ" dirty="0"/>
                  <a:t/>
                </a:r>
                <a:br>
                  <a:rPr lang="cs-CZ" dirty="0"/>
                </a:br>
                <a:r>
                  <a:rPr lang="cs-CZ" dirty="0"/>
                  <a:t>c) energii elektronů vyletujících z povrchu katody,</a:t>
                </a:r>
                <a:br>
                  <a:rPr lang="cs-CZ" dirty="0"/>
                </a:br>
                <a:r>
                  <a:rPr lang="cs-CZ" dirty="0"/>
                  <a:t>d) rychlost vyletujících elektronů.</a:t>
                </a:r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2695" b="-336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55952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790</TotalTime>
  <Words>403</Words>
  <Application>Microsoft Office PowerPoint</Application>
  <PresentationFormat>Předvádění na obrazovce (4:3)</PresentationFormat>
  <Paragraphs>50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systému Office</vt:lpstr>
      <vt:lpstr>Fotoelektrický jev</vt:lpstr>
      <vt:lpstr>Fotoelektrický jev</vt:lpstr>
      <vt:lpstr>Fotoelektrický jev</vt:lpstr>
      <vt:lpstr>Fotoelektrický jev</vt:lpstr>
      <vt:lpstr>Příklad s řešením</vt:lpstr>
      <vt:lpstr>Řešení příkladu</vt:lpstr>
      <vt:lpstr>Řešení příkladu</vt:lpstr>
      <vt:lpstr>Příklady na procvičení</vt:lpstr>
      <vt:lpstr>Příklady na procvičení</vt:lpstr>
      <vt:lpstr>Výsledky příkladů na procvičení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Dana Stesková</cp:lastModifiedBy>
  <cp:revision>80</cp:revision>
  <dcterms:created xsi:type="dcterms:W3CDTF">2012-06-18T15:15:37Z</dcterms:created>
  <dcterms:modified xsi:type="dcterms:W3CDTF">2013-08-27T12:06:18Z</dcterms:modified>
</cp:coreProperties>
</file>