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27.8.2013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Posunovací pravidla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Gymn</a:t>
            </a:r>
            <a:r>
              <a:rPr lang="cs-CZ" sz="2400" dirty="0" smtClean="0">
                <a:solidFill>
                  <a:schemeClr val="bg1"/>
                </a:solidFill>
              </a:rPr>
              <a:t>ázium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354514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14. 12. 2012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dirty="0" smtClean="0"/>
                        <a:t>Posunovací </a:t>
                      </a:r>
                      <a:r>
                        <a:rPr lang="cs-CZ" sz="1800" b="0" smtClean="0"/>
                        <a:t>pravidla </a:t>
                      </a:r>
                      <a:r>
                        <a:rPr lang="cs-CZ" baseline="0" smtClean="0"/>
                        <a:t>s </a:t>
                      </a:r>
                      <a:r>
                        <a:rPr lang="cs-CZ" baseline="0" dirty="0" smtClean="0"/>
                        <a:t>příklady na procvičení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Žáci se mají seznámit </a:t>
                      </a:r>
                      <a:r>
                        <a:rPr lang="cs-CZ" dirty="0" smtClean="0"/>
                        <a:t>na řešených příkladech </a:t>
                      </a:r>
                      <a:r>
                        <a:rPr lang="cs-CZ" baseline="0" dirty="0" smtClean="0"/>
                        <a:t>s p</a:t>
                      </a:r>
                      <a:r>
                        <a:rPr lang="cs-CZ" sz="1800" b="0" dirty="0" smtClean="0"/>
                        <a:t>osunovacími pravidly při radioaktivních přeměnách, </a:t>
                      </a:r>
                      <a:r>
                        <a:rPr lang="cs-CZ" baseline="0" dirty="0" smtClean="0"/>
                        <a:t> pak je</a:t>
                      </a:r>
                      <a:r>
                        <a:rPr lang="cs-CZ" dirty="0" smtClean="0"/>
                        <a:t> </a:t>
                      </a:r>
                      <a:r>
                        <a:rPr lang="cs-CZ" baseline="0" dirty="0" smtClean="0"/>
                        <a:t>aplikovat na příkladech k procvičení.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Dana Stesková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VY_ 32_ INOVACE_ 27_FSTE20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Druhy radioaktivního záření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28800"/>
                <a:ext cx="8229600" cy="445395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b="1" dirty="0" smtClean="0"/>
                  <a:t>Záření alfa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𝜶</m:t>
                    </m:r>
                  </m:oMath>
                </a14:m>
                <a:r>
                  <a:rPr lang="cs-CZ" b="1" dirty="0" smtClean="0"/>
                  <a:t> </a:t>
                </a:r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cs-CZ" i="1" smtClean="0">
                        <a:latin typeface="Cambria Math"/>
                        <a:ea typeface="Cambria Math"/>
                      </a:rPr>
                      <m:t>⋯</m:t>
                    </m:r>
                  </m:oMath>
                </a14:m>
                <a:r>
                  <a:rPr lang="cs-CZ" dirty="0" smtClean="0"/>
                  <a:t>proud heliových jader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4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𝐻𝑒</m:t>
                        </m:r>
                      </m:e>
                    </m:sPre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b="1" dirty="0" smtClean="0"/>
                  <a:t>Záření beta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𝜷</m:t>
                    </m:r>
                  </m:oMath>
                </a14:m>
                <a:endParaRPr lang="cs-CZ" b="1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smtClean="0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</m:sup>
                    </m:sSup>
                    <m:r>
                      <a:rPr lang="cs-CZ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𝑝𝑟𝑜𝑢𝑑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𝑒𝑙𝑒𝑘𝑡𝑟𝑜𝑛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ů</m:t>
                    </m:r>
                  </m:oMath>
                </a14:m>
                <a:r>
                  <a:rPr lang="cs-CZ" dirty="0"/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−1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0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𝑒</m:t>
                        </m:r>
                      </m:e>
                    </m:sPre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+</m:t>
                        </m:r>
                      </m:sup>
                    </m:sSup>
                    <m:r>
                      <a:rPr lang="cs-CZ" i="1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𝑝𝑟𝑜𝑢𝑑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𝑝𝑜𝑧𝑖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𝑡𝑟𝑜𝑛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ů</m:t>
                    </m:r>
                    <m:r>
                      <m:rPr>
                        <m:nor/>
                      </m:rPr>
                      <a:rPr lang="cs-CZ" dirty="0"/>
                      <m:t> 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0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𝑒</m:t>
                        </m:r>
                      </m:e>
                    </m:sPre>
                  </m:oMath>
                </a14:m>
                <a:r>
                  <a:rPr lang="cs-CZ" dirty="0" smtClean="0"/>
                  <a:t> </a:t>
                </a:r>
              </a:p>
              <a:p>
                <a:pPr marL="0" indent="0">
                  <a:buNone/>
                </a:pPr>
                <a:r>
                  <a:rPr lang="cs-CZ" b="1" dirty="0" smtClean="0"/>
                  <a:t>Záření gama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𝜸</m:t>
                    </m:r>
                  </m:oMath>
                </a14:m>
                <a:endParaRPr lang="cs-CZ" b="1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𝛾</m:t>
                    </m:r>
                    <m:r>
                      <a:rPr lang="cs-CZ" i="1" smtClean="0">
                        <a:latin typeface="Cambria Math"/>
                        <a:ea typeface="Cambria Math"/>
                      </a:rPr>
                      <m:t>⋯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𝑒𝑙𝑒𝑘𝑡𝑟𝑜𝑚𝑎𝑔𝑛𝑒𝑡𝑖𝑐𝑘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é 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𝑧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ář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𝑒𝑛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í</m:t>
                    </m:r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28800"/>
                <a:ext cx="8229600" cy="4453955"/>
              </a:xfrm>
              <a:blipFill rotWithShape="1">
                <a:blip r:embed="rId2"/>
                <a:stretch>
                  <a:fillRect l="-1926" t="-16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442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Posunovací pravidla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28800"/>
                <a:ext cx="8229600" cy="464137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Posunovací pravidla nuklid se radioaktivní přeměnou posune na jiné místo v periodické tabulce. Záření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cs-CZ" dirty="0" smtClean="0"/>
                  <a:t> a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𝛽</m:t>
                    </m:r>
                  </m:oMath>
                </a14:m>
                <a:r>
                  <a:rPr lang="cs-CZ" dirty="0" smtClean="0"/>
                  <a:t> mění polohu prvku v periodické tabulce, záření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𝛾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dirty="0" smtClean="0"/>
                  <a:t>nemění </a:t>
                </a:r>
                <a:r>
                  <a:rPr lang="cs-CZ" dirty="0"/>
                  <a:t>polohu </a:t>
                </a:r>
                <a:r>
                  <a:rPr lang="cs-CZ" dirty="0" smtClean="0"/>
                  <a:t>prvku.</a:t>
                </a:r>
                <a:br>
                  <a:rPr lang="cs-CZ" dirty="0" smtClean="0"/>
                </a:br>
                <a:r>
                  <a:rPr lang="cs-CZ" b="1" dirty="0"/>
                  <a:t>Záření alfa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𝜶</m:t>
                    </m:r>
                  </m:oMath>
                </a14:m>
                <a:r>
                  <a:rPr lang="cs-CZ" b="1" dirty="0"/>
                  <a:t> </a:t>
                </a:r>
                <a:r>
                  <a:rPr lang="cs-CZ" dirty="0"/>
                  <a:t/>
                </a:r>
                <a:br>
                  <a:rPr lang="cs-CZ" dirty="0"/>
                </a:br>
                <a14:m>
                  <m:oMath xmlns:m="http://schemas.openxmlformats.org/officeDocument/2006/math">
                    <m:sPre>
                      <m:sPrePr>
                        <m:ctrlPr>
                          <a:rPr lang="cs-CZ" b="1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1" i="1">
                            <a:latin typeface="Cambria Math"/>
                          </a:rPr>
                          <m:t>𝒁</m:t>
                        </m:r>
                      </m:sub>
                      <m:sup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sup>
                      <m:e>
                        <m:r>
                          <a:rPr lang="cs-CZ" b="1" i="1">
                            <a:latin typeface="Cambria Math"/>
                          </a:rPr>
                          <m:t>𝑿</m:t>
                        </m:r>
                      </m:e>
                    </m:sPre>
                    <m:r>
                      <a:rPr lang="cs-CZ" b="1" i="1">
                        <a:latin typeface="Cambria Math"/>
                      </a:rPr>
                      <m:t>⟶</m:t>
                    </m:r>
                    <m:sPre>
                      <m:sPrePr>
                        <m:ctrlPr>
                          <a:rPr lang="cs-CZ" b="1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b>
                      <m:sup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sup>
                      <m:e>
                        <m:r>
                          <a:rPr lang="cs-CZ" b="1" i="1">
                            <a:latin typeface="Cambria Math"/>
                          </a:rPr>
                          <m:t>𝑯𝒆</m:t>
                        </m:r>
                      </m:e>
                    </m:sPre>
                    <m:r>
                      <a:rPr lang="cs-CZ" b="1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b="1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1" i="1">
                            <a:latin typeface="Cambria Math"/>
                          </a:rPr>
                          <m:t>𝒁</m:t>
                        </m:r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b>
                      <m:sup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sup>
                      <m:e>
                        <m:r>
                          <a:rPr lang="cs-CZ" b="1" i="1">
                            <a:latin typeface="Cambria Math"/>
                          </a:rPr>
                          <m:t>𝒀</m:t>
                        </m:r>
                      </m:e>
                    </m:sPre>
                  </m:oMath>
                </a14:m>
                <a:r>
                  <a:rPr lang="cs-CZ" b="1" dirty="0" smtClean="0"/>
                  <a:t> </a:t>
                </a:r>
                <a:br>
                  <a:rPr lang="cs-CZ" b="1" dirty="0" smtClean="0"/>
                </a:br>
                <a:r>
                  <a:rPr lang="cs-CZ" dirty="0" smtClean="0"/>
                  <a:t>nový prvek se posune o dvě místa před původní prvek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28800"/>
                <a:ext cx="8229600" cy="4641379"/>
              </a:xfrm>
              <a:blipFill rotWithShape="1">
                <a:blip r:embed="rId2"/>
                <a:stretch>
                  <a:fillRect l="-1926" t="-1706" r="-667" b="-144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461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36104"/>
          </a:xfrm>
        </p:spPr>
        <p:txBody>
          <a:bodyPr>
            <a:normAutofit/>
          </a:bodyPr>
          <a:lstStyle/>
          <a:p>
            <a:r>
              <a:rPr lang="cs-CZ" b="1" dirty="0"/>
              <a:t>Posunovací pravidla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616624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cs-CZ" b="1" dirty="0" smtClean="0"/>
                  <a:t>Záření beta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𝜷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>elektrony ani pozitrony nejsou v jádře přítomny, vzniknou přeměnou neutronu a protonu</a:t>
                </a:r>
                <a:br>
                  <a:rPr lang="cs-CZ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−</m:t>
                        </m:r>
                      </m:sup>
                    </m:sSup>
                  </m:oMath>
                </a14:m>
                <a:r>
                  <a:rPr lang="cs-CZ" b="1" dirty="0" smtClean="0"/>
                  <a:t>: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⟶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𝑝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−1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0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𝑒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acc>
                      <m:accPr>
                        <m:chr m:val="̃"/>
                        <m:ctrlPr>
                          <a:rPr lang="cs-CZ" i="1">
                            <a:latin typeface="Cambria Math"/>
                          </a:rPr>
                        </m:ctrlPr>
                      </m:accPr>
                      <m:e>
                        <m:r>
                          <a:rPr lang="cs-CZ" i="1">
                            <a:latin typeface="Cambria Math"/>
                          </a:rPr>
                          <m:t>𝜈</m:t>
                        </m:r>
                      </m:e>
                    </m:acc>
                  </m:oMath>
                </a14:m>
                <a:r>
                  <a:rPr lang="cs-CZ" b="1" dirty="0" smtClean="0"/>
                  <a:t/>
                </a:r>
                <a:br>
                  <a:rPr lang="cs-CZ" b="1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cs-CZ" b="1" i="1">
                              <a:latin typeface="Cambria Math"/>
                            </a:rPr>
                          </m:ctrlPr>
                        </m:sPrePr>
                        <m:sub>
                          <m:r>
                            <a:rPr lang="cs-CZ" b="1" i="1">
                              <a:latin typeface="Cambria Math"/>
                            </a:rPr>
                            <m:t>𝒁</m:t>
                          </m:r>
                        </m:sub>
                        <m:sup>
                          <m:r>
                            <a:rPr lang="cs-CZ" b="1" i="1">
                              <a:latin typeface="Cambria Math"/>
                            </a:rPr>
                            <m:t>𝑨</m:t>
                          </m:r>
                        </m:sup>
                        <m:e>
                          <m:r>
                            <a:rPr lang="cs-CZ" b="1" i="1">
                              <a:latin typeface="Cambria Math"/>
                            </a:rPr>
                            <m:t>𝑿</m:t>
                          </m:r>
                        </m:e>
                      </m:sPre>
                      <m:r>
                        <a:rPr lang="cs-CZ" b="1" i="1">
                          <a:latin typeface="Cambria Math"/>
                        </a:rPr>
                        <m:t>⟶</m:t>
                      </m:r>
                      <m:sPre>
                        <m:sPrePr>
                          <m:ctrlPr>
                            <a:rPr lang="cs-CZ" b="1" i="1">
                              <a:latin typeface="Cambria Math"/>
                            </a:rPr>
                          </m:ctrlPr>
                        </m:sPrePr>
                        <m:sub>
                          <m:r>
                            <a:rPr lang="cs-CZ" b="1" i="1">
                              <a:latin typeface="Cambria Math"/>
                            </a:rPr>
                            <m:t>−</m:t>
                          </m:r>
                          <m:r>
                            <a:rPr lang="cs-CZ" b="1" i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cs-CZ" b="1" i="1">
                              <a:latin typeface="Cambria Math"/>
                            </a:rPr>
                            <m:t>𝟎</m:t>
                          </m:r>
                        </m:sup>
                        <m:e>
                          <m:r>
                            <a:rPr lang="cs-CZ" b="1" i="1">
                              <a:latin typeface="Cambria Math"/>
                            </a:rPr>
                            <m:t>𝒆</m:t>
                          </m:r>
                        </m:e>
                      </m:sPre>
                      <m:r>
                        <a:rPr lang="cs-CZ" b="1" i="1">
                          <a:latin typeface="Cambria Math"/>
                        </a:rPr>
                        <m:t>+</m:t>
                      </m:r>
                      <m:sPre>
                        <m:sPrePr>
                          <m:ctrlPr>
                            <a:rPr lang="cs-CZ" b="1" i="1">
                              <a:latin typeface="Cambria Math"/>
                            </a:rPr>
                          </m:ctrlPr>
                        </m:sPrePr>
                        <m:sub>
                          <m:r>
                            <a:rPr lang="cs-CZ" b="1" i="1">
                              <a:latin typeface="Cambria Math"/>
                            </a:rPr>
                            <m:t>𝒁</m:t>
                          </m:r>
                          <m:r>
                            <a:rPr lang="cs-CZ" b="1" i="1">
                              <a:latin typeface="Cambria Math"/>
                            </a:rPr>
                            <m:t>+</m:t>
                          </m:r>
                          <m:r>
                            <a:rPr lang="cs-CZ" b="1" i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cs-CZ" b="1" i="1">
                              <a:latin typeface="Cambria Math"/>
                            </a:rPr>
                            <m:t>𝑨</m:t>
                          </m:r>
                        </m:sup>
                        <m:e>
                          <m:r>
                            <a:rPr lang="cs-CZ" b="1" i="1">
                              <a:latin typeface="Cambria Math"/>
                            </a:rPr>
                            <m:t>𝒀</m:t>
                          </m:r>
                        </m:e>
                      </m:sPre>
                    </m:oMath>
                  </m:oMathPara>
                </a14:m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dirty="0"/>
                  <a:t>nový prvek se posune o </a:t>
                </a:r>
                <a:r>
                  <a:rPr lang="cs-CZ" dirty="0" smtClean="0"/>
                  <a:t>jedno </a:t>
                </a:r>
                <a:r>
                  <a:rPr lang="cs-CZ" dirty="0"/>
                  <a:t>místa </a:t>
                </a:r>
                <a:r>
                  <a:rPr lang="cs-CZ" dirty="0" smtClean="0"/>
                  <a:t>za </a:t>
                </a:r>
                <a:r>
                  <a:rPr lang="cs-CZ" dirty="0"/>
                  <a:t>původní </a:t>
                </a:r>
                <a:r>
                  <a:rPr lang="cs-CZ" dirty="0" smtClean="0"/>
                  <a:t>prvek</a:t>
                </a:r>
                <a:r>
                  <a:rPr lang="cs-CZ" b="1" dirty="0" smtClean="0"/>
                  <a:t/>
                </a:r>
                <a:br>
                  <a:rPr lang="cs-CZ" b="1" dirty="0" smtClean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cs-CZ" b="1" dirty="0" smtClean="0"/>
                  <a:t>: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𝑝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⟶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0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𝑒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</a:rPr>
                      <m:t>𝜈</m:t>
                    </m:r>
                  </m:oMath>
                </a14:m>
                <a:r>
                  <a:rPr lang="cs-CZ" b="1" dirty="0" smtClean="0"/>
                  <a:t/>
                </a:r>
                <a:br>
                  <a:rPr lang="cs-CZ" b="1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cs-CZ" b="1" i="1">
                              <a:latin typeface="Cambria Math"/>
                            </a:rPr>
                          </m:ctrlPr>
                        </m:sPrePr>
                        <m:sub>
                          <m:r>
                            <a:rPr lang="cs-CZ" b="1" i="1">
                              <a:latin typeface="Cambria Math"/>
                            </a:rPr>
                            <m:t>𝒁</m:t>
                          </m:r>
                        </m:sub>
                        <m:sup>
                          <m:r>
                            <a:rPr lang="cs-CZ" b="1" i="1">
                              <a:latin typeface="Cambria Math"/>
                            </a:rPr>
                            <m:t>𝑨</m:t>
                          </m:r>
                        </m:sup>
                        <m:e>
                          <m:r>
                            <a:rPr lang="cs-CZ" b="1" i="1">
                              <a:latin typeface="Cambria Math"/>
                            </a:rPr>
                            <m:t>𝑿</m:t>
                          </m:r>
                        </m:e>
                      </m:sPre>
                      <m:r>
                        <a:rPr lang="cs-CZ" b="1" i="1">
                          <a:latin typeface="Cambria Math"/>
                        </a:rPr>
                        <m:t>⟶</m:t>
                      </m:r>
                      <m:sPre>
                        <m:sPrePr>
                          <m:ctrlPr>
                            <a:rPr lang="cs-CZ" b="1" i="1">
                              <a:latin typeface="Cambria Math"/>
                            </a:rPr>
                          </m:ctrlPr>
                        </m:sPrePr>
                        <m:sub>
                          <m:r>
                            <a:rPr lang="cs-CZ" b="1" i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cs-CZ" b="1" i="1">
                              <a:latin typeface="Cambria Math"/>
                            </a:rPr>
                            <m:t>𝟎</m:t>
                          </m:r>
                        </m:sup>
                        <m:e>
                          <m:r>
                            <a:rPr lang="cs-CZ" b="1" i="1">
                              <a:latin typeface="Cambria Math"/>
                            </a:rPr>
                            <m:t>𝒆</m:t>
                          </m:r>
                        </m:e>
                      </m:sPre>
                      <m:r>
                        <a:rPr lang="cs-CZ" b="1" i="1">
                          <a:latin typeface="Cambria Math"/>
                        </a:rPr>
                        <m:t>+</m:t>
                      </m:r>
                      <m:sPre>
                        <m:sPrePr>
                          <m:ctrlPr>
                            <a:rPr lang="cs-CZ" b="1" i="1">
                              <a:latin typeface="Cambria Math"/>
                            </a:rPr>
                          </m:ctrlPr>
                        </m:sPrePr>
                        <m:sub>
                          <m:r>
                            <a:rPr lang="cs-CZ" b="1" i="1">
                              <a:latin typeface="Cambria Math"/>
                            </a:rPr>
                            <m:t>𝒁</m:t>
                          </m:r>
                          <m:r>
                            <a:rPr lang="cs-CZ" b="1" i="1">
                              <a:latin typeface="Cambria Math"/>
                            </a:rPr>
                            <m:t>−</m:t>
                          </m:r>
                          <m:r>
                            <a:rPr lang="cs-CZ" b="1" i="1"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cs-CZ" b="1" i="1">
                              <a:latin typeface="Cambria Math"/>
                            </a:rPr>
                            <m:t>𝑨</m:t>
                          </m:r>
                        </m:sup>
                        <m:e>
                          <m:r>
                            <a:rPr lang="cs-CZ" b="1" i="1">
                              <a:latin typeface="Cambria Math"/>
                            </a:rPr>
                            <m:t>𝒀</m:t>
                          </m:r>
                        </m:e>
                      </m:sPre>
                    </m:oMath>
                  </m:oMathPara>
                </a14:m>
                <a:r>
                  <a:rPr lang="cs-CZ" b="1" dirty="0" smtClean="0"/>
                  <a:t/>
                </a:r>
                <a:br>
                  <a:rPr lang="cs-CZ" b="1" dirty="0" smtClean="0"/>
                </a:br>
                <a:r>
                  <a:rPr lang="cs-CZ" dirty="0"/>
                  <a:t>nový prvek se posune o jedno místa </a:t>
                </a:r>
                <a:r>
                  <a:rPr lang="cs-CZ" dirty="0" smtClean="0"/>
                  <a:t>před </a:t>
                </a:r>
                <a:r>
                  <a:rPr lang="cs-CZ" dirty="0"/>
                  <a:t>původní </a:t>
                </a:r>
                <a:r>
                  <a:rPr lang="cs-CZ" dirty="0" smtClean="0"/>
                  <a:t>prvek</a:t>
                </a:r>
              </a:p>
              <a:p>
                <a:pPr marL="0" indent="0">
                  <a:buNone/>
                </a:pPr>
                <a:r>
                  <a:rPr lang="cs-CZ" b="1" dirty="0"/>
                  <a:t>Záření beta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  <a:ea typeface="Cambria Math"/>
                      </a:rPr>
                      <m:t>𝜷</m:t>
                    </m:r>
                  </m:oMath>
                </a14:m>
                <a:r>
                  <a:rPr lang="cs-CZ" dirty="0"/>
                  <a:t/>
                </a:r>
                <a:br>
                  <a:rPr lang="cs-CZ" dirty="0"/>
                </a:br>
                <a:r>
                  <a:rPr lang="cs-CZ" dirty="0" smtClean="0"/>
                  <a:t>nemění umístění prvku v periodické tabulce</a:t>
                </a:r>
                <a:endParaRPr lang="cs-CZ" dirty="0" smtClean="0"/>
              </a:p>
              <a:p>
                <a:pPr marL="0" indent="0">
                  <a:buNone/>
                </a:pPr>
                <a:endParaRPr lang="cs-CZ" b="1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616624"/>
              </a:xfrm>
              <a:blipFill rotWithShape="1">
                <a:blip r:embed="rId2"/>
                <a:stretch>
                  <a:fillRect l="-1704" t="-2172" b="-32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68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24136"/>
          </a:xfrm>
        </p:spPr>
        <p:txBody>
          <a:bodyPr/>
          <a:lstStyle/>
          <a:p>
            <a:r>
              <a:rPr lang="cs-CZ" dirty="0"/>
              <a:t>Příklad </a:t>
            </a:r>
            <a:r>
              <a:rPr lang="cs-CZ" dirty="0" smtClean="0"/>
              <a:t>s řešením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916832"/>
                <a:ext cx="8229600" cy="424847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cs-CZ" dirty="0" smtClean="0"/>
                  <a:t>Jádro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0" i="1" smtClean="0">
                            <a:latin typeface="Cambria Math"/>
                          </a:rPr>
                          <m:t>92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  <m:r>
                          <a:rPr lang="cs-CZ" b="0" i="1" smtClean="0">
                            <a:latin typeface="Cambria Math"/>
                          </a:rPr>
                          <m:t>38</m:t>
                        </m:r>
                      </m:sup>
                      <m:e>
                        <m:r>
                          <a:rPr lang="cs-CZ" b="0" i="1" smtClean="0">
                            <a:latin typeface="Cambria Math"/>
                          </a:rPr>
                          <m:t>𝑈</m:t>
                        </m:r>
                      </m:e>
                    </m:sPre>
                  </m:oMath>
                </a14:m>
                <a:r>
                  <a:rPr lang="cs-CZ" dirty="0" smtClean="0"/>
                  <a:t> se postupně mění na jiná jádra (tzv. rozpadová řada). V této řadě je obsaženo 8 přeměn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cs-CZ" dirty="0" smtClean="0"/>
                  <a:t> a 6 přeměn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𝛽</m:t>
                    </m:r>
                  </m:oMath>
                </a14:m>
                <a:r>
                  <a:rPr lang="cs-CZ" dirty="0" smtClean="0"/>
                  <a:t>. Co je konečným produktem této rozpadové řady?</a:t>
                </a:r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916832"/>
                <a:ext cx="8229600" cy="4248472"/>
              </a:xfrm>
              <a:blipFill rotWithShape="1">
                <a:blip r:embed="rId2"/>
                <a:stretch>
                  <a:fillRect l="-1926" t="-143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096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dirty="0"/>
              <a:t>Řešení příkladu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268760"/>
                <a:ext cx="8229600" cy="511256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latin typeface="Cambria Math"/>
                  </a:rPr>
                  <a:t>Napíšeme rovnici:</a:t>
                </a:r>
                <a:r>
                  <a:rPr lang="cs-CZ" i="1" dirty="0" smtClean="0"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cs-CZ" b="1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1" i="1">
                            <a:latin typeface="Cambria Math"/>
                          </a:rPr>
                          <m:t>𝟗𝟐</m:t>
                        </m:r>
                      </m:sub>
                      <m:sup>
                        <m:r>
                          <a:rPr lang="cs-CZ" b="1" i="1">
                            <a:latin typeface="Cambria Math"/>
                          </a:rPr>
                          <m:t>𝟐𝟑𝟖</m:t>
                        </m:r>
                      </m:sup>
                      <m:e>
                        <m:r>
                          <a:rPr lang="cs-CZ" b="1" i="1">
                            <a:latin typeface="Cambria Math"/>
                          </a:rPr>
                          <m:t>𝑼</m:t>
                        </m:r>
                      </m:e>
                    </m:sPre>
                    <m:r>
                      <a:rPr lang="cs-CZ" b="1" i="1">
                        <a:latin typeface="Cambria Math"/>
                        <a:ea typeface="Cambria Math"/>
                      </a:rPr>
                      <m:t>⟶</m:t>
                    </m:r>
                    <m:r>
                      <a:rPr lang="cs-CZ" b="1" i="1">
                        <a:latin typeface="Cambria Math"/>
                        <a:ea typeface="Cambria Math"/>
                      </a:rPr>
                      <m:t>𝟖</m:t>
                    </m:r>
                  </m:oMath>
                </a14:m>
                <a:r>
                  <a:rPr lang="cs-CZ" b="1" dirty="0"/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b="1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b>
                      <m:sup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sup>
                      <m:e>
                        <m:r>
                          <a:rPr lang="cs-CZ" b="1" i="1">
                            <a:latin typeface="Cambria Math"/>
                          </a:rPr>
                          <m:t>𝑯𝒆</m:t>
                        </m:r>
                      </m:e>
                    </m:sPre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𝟔</m:t>
                    </m:r>
                    <m:sPre>
                      <m:sPrePr>
                        <m:ctrlPr>
                          <a:rPr lang="cs-CZ" b="1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</m:sup>
                      <m:e>
                        <m:r>
                          <a:rPr lang="cs-CZ" b="1" i="1">
                            <a:latin typeface="Cambria Math"/>
                          </a:rPr>
                          <m:t>𝒆</m:t>
                        </m:r>
                      </m:e>
                    </m:sPre>
                    <m:r>
                      <a:rPr lang="cs-CZ" b="1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b="1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1" i="1">
                            <a:latin typeface="Cambria Math"/>
                          </a:rPr>
                          <m:t>𝒁</m:t>
                        </m:r>
                      </m:sub>
                      <m:sup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sup>
                      <m:e>
                        <m:r>
                          <a:rPr lang="cs-CZ" b="1" i="1">
                            <a:latin typeface="Cambria Math"/>
                          </a:rPr>
                          <m:t>𝑿</m:t>
                        </m:r>
                      </m:e>
                    </m:sPre>
                  </m:oMath>
                </a14:m>
                <a:endParaRPr lang="cs-CZ" b="1" dirty="0"/>
              </a:p>
              <a:p>
                <a:pPr marL="0" indent="0">
                  <a:buNone/>
                </a:pPr>
                <a:r>
                  <a:rPr lang="cs-CZ" dirty="0" smtClean="0"/>
                  <a:t>Platí zákon zachování hmotnosti: </a:t>
                </a:r>
                <a:r>
                  <a:rPr lang="cs-CZ" i="1" dirty="0" smtClean="0">
                    <a:latin typeface="Cambria Math"/>
                  </a:rPr>
                  <a:t/>
                </a:r>
                <a:br>
                  <a:rPr lang="cs-CZ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238=8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∙4+6∙0+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𝐴</m:t>
                    </m:r>
                  </m:oMath>
                </a14:m>
                <a:r>
                  <a:rPr lang="cs-CZ" dirty="0" smtClean="0"/>
                  <a:t> </a:t>
                </a:r>
                <a:r>
                  <a:rPr lang="cs-CZ" dirty="0"/>
                  <a:t/>
                </a:r>
                <a:br>
                  <a:rPr lang="cs-CZ" dirty="0"/>
                </a:br>
                <a:r>
                  <a:rPr lang="cs-CZ" dirty="0" smtClean="0"/>
                  <a:t>    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𝐴</m:t>
                    </m:r>
                    <m:r>
                      <a:rPr lang="cs-CZ" i="1">
                        <a:latin typeface="Cambria Math"/>
                      </a:rPr>
                      <m:t>=206</m:t>
                    </m:r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br>
                  <a:rPr lang="cs-CZ" dirty="0" smtClean="0"/>
                </a:br>
                <a:r>
                  <a:rPr lang="cs-CZ" dirty="0"/>
                  <a:t>Platí zákon zachování </a:t>
                </a:r>
                <a:r>
                  <a:rPr lang="cs-CZ" dirty="0" smtClean="0"/>
                  <a:t>elektrického náboje:</a:t>
                </a:r>
                <a:r>
                  <a:rPr lang="cs-CZ" i="1" dirty="0">
                    <a:latin typeface="Cambria Math"/>
                  </a:rPr>
                  <a:t/>
                </a:r>
                <a:br>
                  <a:rPr lang="cs-CZ" i="1" dirty="0">
                    <a:latin typeface="Cambria Math"/>
                  </a:rPr>
                </a:br>
                <a:r>
                  <a:rPr lang="cs-CZ" i="1" dirty="0" smtClean="0">
                    <a:latin typeface="Cambria Math"/>
                  </a:rPr>
                  <a:t> 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 </m:t>
                    </m:r>
                    <m:r>
                      <a:rPr lang="cs-CZ" i="1">
                        <a:latin typeface="Cambria Math"/>
                      </a:rPr>
                      <m:t>92=8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∙2+6∙</m:t>
                    </m:r>
                    <m:d>
                      <m:dPr>
                        <m:ctrlPr>
                          <a:rPr lang="cs-CZ" i="1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cs-CZ" i="1">
                        <a:latin typeface="Cambria Math"/>
                        <a:ea typeface="Cambria Math"/>
                      </a:rPr>
                      <m:t>+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𝑍</m:t>
                    </m:r>
                  </m:oMath>
                </a14:m>
                <a:r>
                  <a:rPr lang="cs-CZ" i="1" dirty="0" smtClean="0">
                    <a:latin typeface="Cambria Math"/>
                    <a:ea typeface="Cambria Math"/>
                  </a:rPr>
                  <a:t> </a:t>
                </a:r>
                <a:r>
                  <a:rPr lang="cs-CZ" i="1" dirty="0">
                    <a:latin typeface="Cambria Math"/>
                    <a:ea typeface="Cambria Math"/>
                  </a:rPr>
                  <a:t/>
                </a:r>
                <a:br>
                  <a:rPr lang="cs-CZ" i="1" dirty="0">
                    <a:latin typeface="Cambria Math"/>
                    <a:ea typeface="Cambria Math"/>
                  </a:rPr>
                </a:br>
                <a:r>
                  <a:rPr lang="cs-CZ" i="1" dirty="0" smtClean="0">
                    <a:latin typeface="Cambria Math"/>
                    <a:ea typeface="Cambria Math"/>
                  </a:rPr>
                  <a:t>    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</a:rPr>
                      <m:t>𝑍</m:t>
                    </m:r>
                    <m:r>
                      <a:rPr lang="cs-CZ" i="1">
                        <a:latin typeface="Cambria Math"/>
                      </a:rPr>
                      <m:t>=82</m:t>
                    </m:r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 </a:t>
                </a:r>
                <a:br>
                  <a:rPr lang="cs-CZ" dirty="0" smtClean="0"/>
                </a:br>
                <a:r>
                  <a:rPr lang="cs-CZ" dirty="0" smtClean="0"/>
                  <a:t>hledaný prvek bude </a:t>
                </a:r>
                <a:r>
                  <a:rPr lang="cs-CZ" b="1" dirty="0" smtClean="0"/>
                  <a:t>olovo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b="1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1" i="1" smtClean="0">
                            <a:latin typeface="Cambria Math"/>
                          </a:rPr>
                          <m:t>𝟖</m:t>
                        </m:r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sub>
                      <m:sup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</a:rPr>
                          <m:t>𝟎𝟔</m:t>
                        </m:r>
                      </m:sup>
                      <m:e>
                        <m:r>
                          <a:rPr lang="cs-CZ" b="1" i="1" smtClean="0">
                            <a:latin typeface="Cambria Math"/>
                          </a:rPr>
                          <m:t>𝑷𝒃</m:t>
                        </m:r>
                      </m:e>
                    </m:sPre>
                  </m:oMath>
                </a14:m>
                <a:endParaRPr lang="cs-CZ" b="1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268760"/>
                <a:ext cx="8229600" cy="5112568"/>
              </a:xfrm>
              <a:blipFill rotWithShape="1">
                <a:blip r:embed="rId2"/>
                <a:stretch>
                  <a:fillRect l="-1778" t="-2503" b="-250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472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dirty="0"/>
              <a:t>Příklady na procvičení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400600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buAutoNum type="arabicPeriod"/>
                </a:pPr>
                <a:r>
                  <a:rPr lang="cs-CZ" dirty="0" smtClean="0"/>
                  <a:t>Jádro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92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238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𝑈</m:t>
                        </m:r>
                      </m:e>
                    </m:sPre>
                  </m:oMath>
                </a14:m>
                <a:r>
                  <a:rPr lang="cs-CZ" dirty="0"/>
                  <a:t> se postupně mění na jiná </a:t>
                </a:r>
                <a:r>
                  <a:rPr lang="cs-CZ" dirty="0" smtClean="0"/>
                  <a:t>jádra  vyzářením 5 částic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cs-CZ" dirty="0"/>
                  <a:t> a </a:t>
                </a:r>
                <a:r>
                  <a:rPr lang="cs-CZ" dirty="0" smtClean="0"/>
                  <a:t>2 </a:t>
                </a:r>
                <a:r>
                  <a:rPr lang="cs-CZ" dirty="0"/>
                  <a:t>částic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/>
                        <a:ea typeface="Cambria Math"/>
                      </a:rPr>
                      <m:t>𝛽</m:t>
                    </m:r>
                  </m:oMath>
                </a14:m>
                <a:r>
                  <a:rPr lang="cs-CZ" dirty="0"/>
                  <a:t>. </a:t>
                </a:r>
                <a:r>
                  <a:rPr lang="cs-CZ" dirty="0" smtClean="0"/>
                  <a:t>Který prvek vznikne?</a:t>
                </a:r>
              </a:p>
              <a:p>
                <a:pPr marL="514350" indent="-514350">
                  <a:buAutoNum type="arabicPeriod"/>
                </a:pPr>
                <a:r>
                  <a:rPr lang="cs-CZ" dirty="0" smtClean="0"/>
                  <a:t>Doplňte následující jaderné reakce:</a:t>
                </a:r>
                <a:br>
                  <a:rPr lang="cs-CZ" dirty="0" smtClean="0"/>
                </a:b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0" i="1" smtClean="0">
                            <a:latin typeface="Cambria Math"/>
                          </a:rPr>
                          <m:t>7</m:t>
                        </m:r>
                      </m:sub>
                      <m:sup>
                        <m:r>
                          <a:rPr lang="cs-CZ" b="0" i="1" smtClean="0">
                            <a:latin typeface="Cambria Math"/>
                          </a:rPr>
                          <m:t>14</m:t>
                        </m:r>
                      </m:sup>
                      <m:e>
                        <m:r>
                          <a:rPr lang="cs-CZ" b="0" i="1" smtClean="0">
                            <a:latin typeface="Cambria Math"/>
                          </a:rPr>
                          <m:t>𝑁</m:t>
                        </m:r>
                      </m:e>
                    </m:sPre>
                    <m:r>
                      <a:rPr lang="cs-CZ" b="0" i="1" smtClean="0">
                        <a:latin typeface="Cambria Math"/>
                      </a:rPr>
                      <m:t>+?</m:t>
                    </m:r>
                    <m:r>
                      <a:rPr lang="cs-CZ" b="0" i="1">
                        <a:latin typeface="Cambria Math"/>
                        <a:ea typeface="Cambria Math"/>
                      </a:rPr>
                      <m:t>⟶</m:t>
                    </m:r>
                  </m:oMath>
                </a14:m>
                <a:r>
                  <a:rPr lang="cs-CZ" dirty="0"/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0" i="1" smtClean="0">
                            <a:latin typeface="Cambria Math"/>
                          </a:rPr>
                          <m:t>8</m:t>
                        </m:r>
                      </m:sub>
                      <m:sup>
                        <m:r>
                          <a:rPr lang="cs-CZ" b="0" i="1" smtClean="0">
                            <a:latin typeface="Cambria Math"/>
                          </a:rPr>
                          <m:t>17</m:t>
                        </m:r>
                      </m:sup>
                      <m:e>
                        <m:r>
                          <a:rPr lang="cs-CZ" b="0" i="1" smtClean="0">
                            <a:latin typeface="Cambria Math"/>
                          </a:rPr>
                          <m:t>𝑂</m:t>
                        </m:r>
                      </m:e>
                    </m:sPre>
                    <m:r>
                      <a:rPr lang="cs-CZ" b="0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cs-CZ" b="0" i="1" smtClean="0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cs-CZ" b="0" i="1" smtClean="0">
                            <a:latin typeface="Cambria Math"/>
                          </a:rPr>
                          <m:t>𝑝</m:t>
                        </m:r>
                      </m:e>
                    </m:sPre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</m:sub>
                      <m:sup>
                        <m:r>
                          <a:rPr lang="cs-CZ" b="0" i="1" smtClean="0">
                            <a:latin typeface="Cambria Math"/>
                          </a:rPr>
                          <m:t>6</m:t>
                        </m:r>
                      </m:sup>
                      <m:e>
                        <m:r>
                          <a:rPr lang="cs-CZ" b="0" i="1" smtClean="0">
                            <a:latin typeface="Cambria Math"/>
                          </a:rPr>
                          <m:t>𝐿𝑖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𝑝</m:t>
                        </m:r>
                      </m:e>
                    </m:sPre>
                    <m:r>
                      <a:rPr lang="cs-CZ" i="1">
                        <a:latin typeface="Cambria Math"/>
                        <a:ea typeface="Cambria Math"/>
                      </a:rPr>
                      <m:t>⟶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?+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4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𝐻𝑒</m:t>
                        </m:r>
                      </m:e>
                    </m:sPre>
                  </m:oMath>
                </a14:m>
                <a:r>
                  <a:rPr lang="cs-CZ" dirty="0" smtClean="0"/>
                  <a:t> </a:t>
                </a:r>
                <a:br>
                  <a:rPr lang="cs-CZ" dirty="0" smtClean="0"/>
                </a:br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0" i="1" smtClean="0">
                            <a:latin typeface="Cambria Math"/>
                          </a:rPr>
                          <m:t>13</m:t>
                        </m:r>
                      </m:sub>
                      <m:sup>
                        <m:r>
                          <a:rPr lang="cs-CZ" b="0" i="1" smtClean="0">
                            <a:latin typeface="Cambria Math"/>
                          </a:rPr>
                          <m:t>27</m:t>
                        </m:r>
                      </m:sup>
                      <m:e>
                        <m:r>
                          <a:rPr lang="cs-CZ" b="0" i="1" smtClean="0">
                            <a:latin typeface="Cambria Math"/>
                          </a:rPr>
                          <m:t>𝐴𝑙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𝛾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⟶</m:t>
                    </m:r>
                  </m:oMath>
                </a14:m>
                <a:r>
                  <a:rPr lang="cs-CZ" dirty="0"/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0" i="1" smtClean="0">
                            <a:latin typeface="Cambria Math"/>
                          </a:rPr>
                          <m:t>12</m:t>
                        </m:r>
                      </m:sub>
                      <m:sup>
                        <m:r>
                          <a:rPr lang="cs-CZ" b="0" i="1" smtClean="0">
                            <a:latin typeface="Cambria Math"/>
                          </a:rPr>
                          <m:t>26</m:t>
                        </m:r>
                      </m:sup>
                      <m:e>
                        <m:r>
                          <a:rPr lang="cs-CZ" b="0" i="1" smtClean="0">
                            <a:latin typeface="Cambria Math"/>
                          </a:rPr>
                          <m:t>𝑀𝑔</m:t>
                        </m:r>
                        <m:r>
                          <a:rPr lang="cs-CZ" b="0" i="1" smtClean="0">
                            <a:latin typeface="Cambria Math"/>
                          </a:rPr>
                          <m:t>+?</m:t>
                        </m:r>
                      </m:e>
                    </m:sPre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13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27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𝐴𝑙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</m:sPre>
                    <m:r>
                      <a:rPr lang="cs-CZ" i="1">
                        <a:latin typeface="Cambria Math"/>
                        <a:ea typeface="Cambria Math"/>
                      </a:rPr>
                      <m:t>⟶</m:t>
                    </m:r>
                  </m:oMath>
                </a14:m>
                <a:r>
                  <a:rPr lang="cs-CZ" dirty="0"/>
                  <a:t> 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?+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sup>
                      <m:e>
                        <m:r>
                          <a:rPr lang="cs-CZ" b="0" i="1" smtClean="0">
                            <a:latin typeface="Cambria Math"/>
                          </a:rPr>
                          <m:t>𝐻𝑒</m:t>
                        </m:r>
                      </m:e>
                    </m:sPre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400600"/>
              </a:xfrm>
              <a:blipFill rotWithShape="1">
                <a:blip r:embed="rId2"/>
                <a:stretch>
                  <a:fillRect l="-1926" t="-2260" r="-9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985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 příkladů na procvičení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0768"/>
                <a:ext cx="8229600" cy="4785395"/>
              </a:xfrm>
            </p:spPr>
            <p:txBody>
              <a:bodyPr/>
              <a:lstStyle/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cs-CZ" smtClean="0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0" i="0" smtClean="0">
                            <a:latin typeface="Cambria Math"/>
                          </a:rPr>
                          <m:t>84</m:t>
                        </m:r>
                      </m:sub>
                      <m:sup>
                        <m:r>
                          <a:rPr lang="cs-CZ" b="0" i="0">
                            <a:latin typeface="Cambria Math"/>
                          </a:rPr>
                          <m:t>2</m:t>
                        </m:r>
                        <m:r>
                          <a:rPr lang="cs-CZ" b="0" i="0" smtClean="0">
                            <a:latin typeface="Cambria Math"/>
                          </a:rPr>
                          <m:t>18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b="0" i="0">
                            <a:latin typeface="Cambria Math"/>
                          </a:rPr>
                          <m:t>P</m:t>
                        </m:r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o</m:t>
                        </m:r>
                      </m:e>
                    </m:sPre>
                  </m:oMath>
                </a14:m>
                <a:endParaRPr lang="cs-CZ" dirty="0" smtClean="0"/>
              </a:p>
              <a:p>
                <a:pPr marL="514350" indent="-514350">
                  <a:buFont typeface="Arial" pitchFamily="34" charset="0"/>
                  <a:buAutoNum type="arabicPeriod"/>
                </a:pPr>
                <a:r>
                  <a:rPr lang="cs-CZ" dirty="0"/>
                  <a:t>Doplňte následující jaderné reakce:</a:t>
                </a:r>
                <a:br>
                  <a:rPr lang="cs-CZ" dirty="0"/>
                </a:b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7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14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𝑁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PrePr>
                      <m:sub>
                        <m:r>
                          <a:rPr lang="cs-CZ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b>
                      <m:sup>
                        <m:r>
                          <a:rPr lang="cs-CZ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sup>
                      <m:e>
                        <m:r>
                          <a:rPr lang="cs-CZ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𝑯𝒆</m:t>
                        </m:r>
                      </m:e>
                    </m:sPre>
                    <m:r>
                      <a:rPr lang="cs-CZ" i="1">
                        <a:latin typeface="Cambria Math"/>
                        <a:ea typeface="Cambria Math"/>
                      </a:rPr>
                      <m:t>⟶</m:t>
                    </m:r>
                  </m:oMath>
                </a14:m>
                <a:r>
                  <a:rPr lang="cs-CZ" dirty="0"/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8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17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𝑂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𝑝</m:t>
                        </m:r>
                      </m:e>
                    </m:sPre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/>
                  <a:t/>
                </a:r>
                <a:br>
                  <a:rPr lang="cs-CZ" dirty="0"/>
                </a:b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3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6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𝐿𝑖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𝑝</m:t>
                        </m:r>
                      </m:e>
                    </m:sPre>
                    <m:r>
                      <a:rPr lang="cs-CZ" i="1">
                        <a:latin typeface="Cambria Math"/>
                        <a:ea typeface="Cambria Math"/>
                      </a:rPr>
                      <m:t>⟶</m:t>
                    </m:r>
                    <m:sPre>
                      <m:sPrePr>
                        <m:ctrlP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PrePr>
                      <m:sub>
                        <m:r>
                          <a:rPr lang="cs-CZ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sub>
                      <m:sup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sup>
                      <m:e>
                        <m:r>
                          <a:rPr lang="cs-CZ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𝑯𝒆</m:t>
                        </m:r>
                      </m:e>
                    </m:sPre>
                    <m:r>
                      <a:rPr lang="cs-CZ" i="1">
                        <a:latin typeface="Cambria Math"/>
                        <a:ea typeface="Cambria Math"/>
                      </a:rPr>
                      <m:t>+</m:t>
                    </m:r>
                  </m:oMath>
                </a14:m>
                <a:r>
                  <a:rPr lang="cs-CZ" dirty="0"/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cs-CZ" b="0" i="1" smtClean="0">
                            <a:latin typeface="Cambria Math"/>
                          </a:rPr>
                          <m:t>4</m:t>
                        </m:r>
                      </m:sup>
                      <m:e>
                        <m:r>
                          <a:rPr lang="cs-CZ" b="0" i="1" smtClean="0">
                            <a:latin typeface="Cambria Math"/>
                          </a:rPr>
                          <m:t>𝐻𝑒</m:t>
                        </m:r>
                      </m:e>
                    </m:sPre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/>
                  <a:t/>
                </a:r>
                <a:br>
                  <a:rPr lang="cs-CZ" dirty="0"/>
                </a:b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13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27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𝐴𝑙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𝛾</m:t>
                    </m:r>
                    <m:r>
                      <a:rPr lang="cs-CZ" i="1">
                        <a:latin typeface="Cambria Math"/>
                        <a:ea typeface="Cambria Math"/>
                      </a:rPr>
                      <m:t>⟶</m:t>
                    </m:r>
                  </m:oMath>
                </a14:m>
                <a:r>
                  <a:rPr lang="cs-CZ" dirty="0"/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12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26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𝑀𝑔</m:t>
                        </m:r>
                        <m:r>
                          <a:rPr lang="cs-CZ" i="1">
                            <a:latin typeface="Cambria Math"/>
                          </a:rPr>
                          <m:t>+</m:t>
                        </m:r>
                        <m:sPre>
                          <m:sPrePr>
                            <m:ctrlPr>
                              <a:rPr lang="cs-CZ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PrePr>
                          <m:sub>
                            <m:r>
                              <a:rPr lang="cs-CZ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  <m:sup>
                            <m:r>
                              <a:rPr lang="cs-CZ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p>
                          <m:e>
                            <m:r>
                              <a:rPr lang="cs-CZ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𝒑</m:t>
                            </m:r>
                          </m:e>
                        </m:sPre>
                      </m:e>
                    </m:sPre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r>
                  <a:rPr lang="cs-CZ" dirty="0"/>
                  <a:t/>
                </a:r>
                <a:br>
                  <a:rPr lang="cs-CZ" dirty="0"/>
                </a:br>
                <a14:m>
                  <m:oMath xmlns:m="http://schemas.openxmlformats.org/officeDocument/2006/math"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13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27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𝐴𝑙</m:t>
                        </m:r>
                      </m:e>
                    </m:sPre>
                    <m:r>
                      <a:rPr lang="cs-CZ" i="1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𝑛</m:t>
                        </m:r>
                      </m:e>
                    </m:sPre>
                    <m:r>
                      <a:rPr lang="cs-CZ" i="1">
                        <a:latin typeface="Cambria Math"/>
                        <a:ea typeface="Cambria Math"/>
                      </a:rPr>
                      <m:t>⟶</m:t>
                    </m:r>
                    <m:sPre>
                      <m:sPrePr>
                        <m:ctrlP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PrePr>
                      <m:sub>
                        <m:r>
                          <a:rPr lang="cs-CZ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cs-CZ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sup>
                      <m:e>
                        <m:r>
                          <a:rPr lang="cs-CZ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𝑵𝒂</m:t>
                        </m:r>
                      </m:e>
                    </m:sPre>
                    <m:r>
                      <a:rPr lang="cs-CZ">
                        <a:latin typeface="Cambria Math"/>
                      </a:rPr>
                      <m:t>+</m:t>
                    </m:r>
                    <m:sPre>
                      <m:sPrePr>
                        <m:ctrlPr>
                          <a:rPr lang="cs-CZ" i="1">
                            <a:latin typeface="Cambria Math"/>
                          </a:rPr>
                        </m:ctrlPr>
                      </m:sPrePr>
                      <m:sub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cs-CZ" i="1">
                            <a:latin typeface="Cambria Math"/>
                          </a:rPr>
                          <m:t>4</m:t>
                        </m:r>
                      </m:sup>
                      <m:e>
                        <m:r>
                          <a:rPr lang="cs-CZ" i="1">
                            <a:latin typeface="Cambria Math"/>
                          </a:rPr>
                          <m:t>𝐻𝑒</m:t>
                        </m:r>
                      </m:e>
                    </m:sPre>
                  </m:oMath>
                </a14:m>
                <a:r>
                  <a:rPr lang="cs-CZ" dirty="0" smtClean="0"/>
                  <a:t> </a:t>
                </a:r>
                <a:endParaRPr lang="cs-CZ" dirty="0"/>
              </a:p>
              <a:p>
                <a:pPr marL="514350" indent="-514350">
                  <a:buAutoNum type="arabicPeriod"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0768"/>
                <a:ext cx="8229600" cy="4785395"/>
              </a:xfrm>
              <a:blipFill rotWithShape="1">
                <a:blip r:embed="rId2"/>
                <a:stretch>
                  <a:fillRect l="-19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492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1880</TotalTime>
  <Words>262</Words>
  <Application>Microsoft Office PowerPoint</Application>
  <PresentationFormat>Předvádění na obrazovce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Posunovací pravidla</vt:lpstr>
      <vt:lpstr>Druhy radioaktivního záření</vt:lpstr>
      <vt:lpstr>Posunovací pravidla</vt:lpstr>
      <vt:lpstr>Posunovací pravidla</vt:lpstr>
      <vt:lpstr>Příklad s řešením</vt:lpstr>
      <vt:lpstr>Řešení příkladu </vt:lpstr>
      <vt:lpstr>Příklady na procvičení</vt:lpstr>
      <vt:lpstr>Výsledky příkladů na procvičení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Dana Stesková</cp:lastModifiedBy>
  <cp:revision>74</cp:revision>
  <dcterms:created xsi:type="dcterms:W3CDTF">2012-06-18T15:15:37Z</dcterms:created>
  <dcterms:modified xsi:type="dcterms:W3CDTF">2013-08-27T12:13:15Z</dcterms:modified>
</cp:coreProperties>
</file>