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613730AA-1E23-4D7D-A478-119B504B4BF5}">
          <p14:sldIdLst>
            <p14:sldId id="256"/>
          </p14:sldIdLst>
        </p14:section>
        <p14:section name="Oddíl bez názvu" id="{C86E9186-E0A1-4C57-9294-8B74CD78ABD9}">
          <p14:sldIdLst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1881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1637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040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9684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4419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8370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smtClean="0"/>
              <a:t>Elektrické </a:t>
            </a:r>
            <a:r>
              <a:rPr lang="cs-CZ" sz="3600" b="1" smtClean="0"/>
              <a:t>pole 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20486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8325"/>
              </p:ext>
            </p:extLst>
          </p:nvPr>
        </p:nvGraphicFramePr>
        <p:xfrm>
          <a:off x="740048" y="223101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FYZIKA</a:t>
                      </a:r>
                      <a:r>
                        <a:rPr lang="cs-CZ" baseline="0" dirty="0" smtClean="0"/>
                        <a:t> - Kmitání, vlnění a elektřina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3 . 7. 2012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čtyřletého a 6.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Samostatná práce k procvičení</a:t>
                      </a:r>
                      <a:r>
                        <a:rPr lang="cs-CZ" baseline="0" dirty="0" smtClean="0"/>
                        <a:t> základních fyzikálních vztahů mezi veličinami popisujícími elektrické pole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strana prezentace tvoří zadání práce</a:t>
                      </a:r>
                      <a:r>
                        <a:rPr lang="cs-CZ" baseline="0" dirty="0" smtClean="0"/>
                        <a:t> pro žáky. Postupným procházením dalších stránek rozebíráme řešení  a kontrolujeme správnost.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VY_32_INOVACE_28_FZEZ02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3200" b="1" u="sng" dirty="0" smtClean="0"/>
              <a:t>Vyřešte ve dvojicích následující úlohy:</a:t>
            </a:r>
            <a:endParaRPr lang="cs-CZ" sz="32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184576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sz="2800" dirty="0" smtClean="0"/>
              <a:t>Náboj 3,5 </a:t>
            </a:r>
            <a:r>
              <a:rPr lang="el-GR" sz="2800" dirty="0" smtClean="0"/>
              <a:t>μ</a:t>
            </a:r>
            <a:r>
              <a:rPr lang="cs-CZ" sz="2800" dirty="0" smtClean="0"/>
              <a:t>C je rovnoměrně rozmístěn na povrchu kovové koule o průměru 12 cm. Určete plošnou hustotu náboje.</a:t>
            </a:r>
          </a:p>
          <a:p>
            <a:pPr marL="514350" indent="-514350">
              <a:buAutoNum type="arabicPeriod"/>
            </a:pPr>
            <a:r>
              <a:rPr lang="cs-CZ" sz="2800" dirty="0" smtClean="0"/>
              <a:t>Jaké kapacity lze získat spojením dvou </a:t>
            </a:r>
            <a:r>
              <a:rPr lang="cs-CZ" sz="2800" dirty="0" err="1" smtClean="0"/>
              <a:t>kondenzá</a:t>
            </a:r>
            <a:r>
              <a:rPr lang="cs-CZ" sz="2800" dirty="0" smtClean="0"/>
              <a:t>-torů, jejichž kapacity jsou 200 </a:t>
            </a:r>
            <a:r>
              <a:rPr lang="cs-CZ" sz="2800" dirty="0" err="1" smtClean="0"/>
              <a:t>pF</a:t>
            </a:r>
            <a:r>
              <a:rPr lang="cs-CZ" sz="2800" dirty="0" smtClean="0"/>
              <a:t> a 300 </a:t>
            </a:r>
            <a:r>
              <a:rPr lang="cs-CZ" sz="2800" dirty="0" err="1" smtClean="0"/>
              <a:t>pF</a:t>
            </a:r>
            <a:r>
              <a:rPr lang="cs-CZ" sz="2800" dirty="0" smtClean="0"/>
              <a:t>?</a:t>
            </a:r>
          </a:p>
          <a:p>
            <a:pPr marL="514350" indent="-514350">
              <a:buAutoNum type="arabicPeriod"/>
            </a:pPr>
            <a:r>
              <a:rPr lang="cs-CZ" sz="2800" dirty="0" smtClean="0"/>
              <a:t>Kolik elementárních nábojů odpovídá náboji 1 </a:t>
            </a:r>
            <a:r>
              <a:rPr lang="cs-CZ" sz="2800" dirty="0" err="1" smtClean="0"/>
              <a:t>nC</a:t>
            </a:r>
            <a:r>
              <a:rPr lang="cs-CZ" sz="2800" dirty="0" smtClean="0"/>
              <a:t>?</a:t>
            </a:r>
          </a:p>
          <a:p>
            <a:pPr marL="514350" indent="-514350">
              <a:buAutoNum type="arabicPeriod"/>
            </a:pPr>
            <a:r>
              <a:rPr lang="cs-CZ" sz="2800" dirty="0" smtClean="0"/>
              <a:t>Napětí mezi dvěma rovnoběžnými deskami, jejichž vzdálenost je 3 cm,  je 150 V. Jaká je intenzita tohoto pole?</a:t>
            </a:r>
          </a:p>
          <a:p>
            <a:pPr marL="514350" indent="-514350">
              <a:buAutoNum type="arabicPeriod"/>
            </a:pPr>
            <a:r>
              <a:rPr lang="cs-CZ" sz="2800" dirty="0" smtClean="0"/>
              <a:t>Na jaký potenciál vzhledem k zemi se nabije izolovaný vodič o kapacitě 300 </a:t>
            </a:r>
            <a:r>
              <a:rPr lang="cs-CZ" sz="2800" dirty="0" err="1" smtClean="0"/>
              <a:t>pF</a:t>
            </a:r>
            <a:r>
              <a:rPr lang="cs-CZ" sz="2800" dirty="0" smtClean="0"/>
              <a:t> nábojem 15 </a:t>
            </a:r>
            <a:r>
              <a:rPr lang="el-GR" sz="2800" dirty="0"/>
              <a:t>μ</a:t>
            </a:r>
            <a:r>
              <a:rPr lang="cs-CZ" sz="2800" dirty="0" smtClean="0"/>
              <a:t>C?</a:t>
            </a:r>
          </a:p>
          <a:p>
            <a:pPr marL="514350" indent="-514350">
              <a:buAutoNum type="arabicPeriod"/>
            </a:pPr>
            <a:endParaRPr lang="cs-CZ" sz="2800" dirty="0" smtClean="0"/>
          </a:p>
          <a:p>
            <a:pPr marL="514350" indent="-514350">
              <a:buAutoNum type="arabicPeriod"/>
            </a:pPr>
            <a:endParaRPr lang="cs-CZ" sz="2800" dirty="0" smtClean="0"/>
          </a:p>
          <a:p>
            <a:pPr marL="514350" indent="-514350">
              <a:buAutoNum type="arabicPeriod"/>
            </a:pP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3600" b="1" u="sng" dirty="0" smtClean="0"/>
              <a:t>Řešení příkladu č. 1</a:t>
            </a:r>
            <a:endParaRPr lang="cs-CZ" sz="36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628800"/>
                <a:ext cx="8229600" cy="3600399"/>
              </a:xfr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800" dirty="0" smtClean="0"/>
                  <a:t>Vyjdeme z definice plošné hustoty náboje:</a:t>
                </a: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FF0000"/>
                    </a:solidFill>
                  </a:rPr>
                  <a:t>                                      </a:t>
                </a:r>
                <a:r>
                  <a:rPr lang="el-GR" sz="2800" dirty="0" smtClean="0">
                    <a:solidFill>
                      <a:srgbClr val="FF0000"/>
                    </a:solidFill>
                  </a:rPr>
                  <a:t>σ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Δ</m:t>
                        </m:r>
                        <m:r>
                          <m:rPr>
                            <m:sty m:val="p"/>
                          </m:rPr>
                          <a:rPr lang="cs-CZ" sz="2800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Q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Δ</m:t>
                        </m:r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𝑆</m:t>
                        </m:r>
                      </m:den>
                    </m:f>
                  </m:oMath>
                </a14:m>
                <a:endParaRPr lang="cs-CZ" sz="28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cs-CZ" sz="2800" dirty="0" smtClean="0"/>
                  <a:t>                                      </a:t>
                </a:r>
                <a:r>
                  <a:rPr lang="el-GR" sz="2800" dirty="0"/>
                  <a:t>σ</a:t>
                </a:r>
                <a:r>
                  <a:rPr lang="cs-CZ" sz="2800" dirty="0"/>
                  <a:t> </a:t>
                </a:r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4 . </m:t>
                        </m:r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/>
                          </a:rPr>
                          <m:t>π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.</m:t>
                        </m:r>
                        <m:r>
                          <a:rPr lang="cs-CZ" sz="2800" b="0" i="0" smtClean="0">
                            <a:latin typeface="Cambria Math"/>
                          </a:rPr>
                          <m:t> 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0" smtClean="0">
                            <a:latin typeface="Cambria Math"/>
                          </a:rPr>
                          <m:t> 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dirty="0" smtClean="0"/>
                  <a:t>, kde </a:t>
                </a:r>
                <a:r>
                  <a:rPr lang="cs-CZ" sz="2800" i="1" dirty="0" smtClean="0"/>
                  <a:t>r</a:t>
                </a:r>
                <a:r>
                  <a:rPr lang="cs-CZ" sz="2800" dirty="0" smtClean="0"/>
                  <a:t> je poloměr koule</a:t>
                </a:r>
              </a:p>
              <a:p>
                <a:pPr marL="0" indent="0">
                  <a:buNone/>
                </a:pPr>
                <a:r>
                  <a:rPr lang="cs-CZ" sz="2800" dirty="0" smtClean="0"/>
                  <a:t>                                      </a:t>
                </a:r>
                <a:r>
                  <a:rPr lang="el-GR" sz="2800" dirty="0" smtClean="0"/>
                  <a:t>σ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3,5 .  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−6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4 .  </m:t>
                        </m:r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/>
                          </a:rPr>
                          <m:t>π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(6 . </m:t>
                            </m:r>
                            <m:sSup>
                              <m:sSupPr>
                                <m:ctrlPr>
                                  <a:rPr lang="cs-CZ" sz="28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−2)</m:t>
                                </m:r>
                              </m:sup>
                            </m:sSup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r>
                  <a:rPr lang="cs-CZ" sz="2800" dirty="0" smtClean="0"/>
                  <a:t> C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−2</m:t>
                        </m:r>
                      </m:sup>
                    </m:sSup>
                  </m:oMath>
                </a14:m>
                <a:endParaRPr lang="cs-CZ" sz="2800" dirty="0" smtClean="0"/>
              </a:p>
              <a:p>
                <a:pPr marL="0" indent="0">
                  <a:buNone/>
                </a:pPr>
                <a:r>
                  <a:rPr lang="cs-CZ" sz="2800" dirty="0" smtClean="0"/>
                  <a:t>                                      </a:t>
                </a:r>
                <a:r>
                  <a:rPr lang="el-GR" sz="2800" dirty="0" smtClean="0"/>
                  <a:t>σ</a:t>
                </a:r>
                <a:r>
                  <a:rPr lang="cs-CZ" sz="2800" dirty="0" smtClean="0"/>
                  <a:t> = 77 </a:t>
                </a:r>
                <a:r>
                  <a:rPr lang="el-GR" sz="2800" dirty="0" smtClean="0"/>
                  <a:t>μ</a:t>
                </a:r>
                <a:r>
                  <a:rPr lang="cs-CZ" sz="2800" dirty="0"/>
                  <a:t> C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−2</m:t>
                        </m:r>
                      </m:sup>
                    </m:sSup>
                  </m:oMath>
                </a14:m>
                <a:endParaRPr lang="cs-CZ" sz="2800" dirty="0" smtClean="0"/>
              </a:p>
              <a:p>
                <a:pPr marL="0" indent="0">
                  <a:buNone/>
                </a:pPr>
                <a:endParaRPr lang="cs-CZ" sz="2800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628800"/>
                <a:ext cx="8229600" cy="3600399"/>
              </a:xfrm>
              <a:blipFill rotWithShape="1">
                <a:blip r:embed="rId3"/>
                <a:stretch>
                  <a:fillRect l="-1479" t="-1349" r="-1183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3635896" y="5085184"/>
            <a:ext cx="23042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467544" y="5517232"/>
                <a:ext cx="8208912" cy="5232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/>
                  <a:t>Plošná hustota náboje je 77 </a:t>
                </a:r>
                <a:r>
                  <a:rPr lang="el-GR" sz="2800" dirty="0"/>
                  <a:t>μ</a:t>
                </a:r>
                <a:r>
                  <a:rPr lang="cs-CZ" sz="2800" dirty="0"/>
                  <a:t> C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cs-CZ" sz="2800" dirty="0"/>
                  <a:t>.</a:t>
                </a:r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5517232"/>
                <a:ext cx="820891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17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692696"/>
            <a:ext cx="7992888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                    </a:t>
            </a:r>
            <a:r>
              <a:rPr lang="cs-CZ" sz="3600" b="1" dirty="0" smtClean="0"/>
              <a:t>Řešení </a:t>
            </a:r>
            <a:r>
              <a:rPr lang="cs-CZ" sz="3600" b="1" dirty="0"/>
              <a:t>příkladu č. </a:t>
            </a:r>
            <a:r>
              <a:rPr lang="cs-CZ" sz="3600" b="1" dirty="0" smtClean="0"/>
              <a:t>2</a:t>
            </a:r>
            <a:endParaRPr lang="cs-CZ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755576" y="1988840"/>
                <a:ext cx="7992888" cy="2908553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lphaLcParenR"/>
                </a:pPr>
                <a:r>
                  <a:rPr lang="cs-CZ" sz="2800" dirty="0" smtClean="0"/>
                  <a:t>Při paralelním spojení kondenzátorů platí: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</a:t>
                </a:r>
                <a:r>
                  <a:rPr lang="cs-CZ" sz="2800" i="1" dirty="0" smtClean="0"/>
                  <a:t>C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800" b="0" i="1" smtClean="0">
                        <a:latin typeface="Cambria Math"/>
                      </a:rPr>
                      <m:t>+</m:t>
                    </m:r>
                  </m:oMath>
                </a14:m>
                <a:r>
                  <a:rPr lang="cs-CZ" sz="28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dirty="0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cs-CZ" sz="2800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800" dirty="0" smtClean="0"/>
                  <a:t> = (200 + 300) </a:t>
                </a:r>
                <a:r>
                  <a:rPr lang="cs-CZ" sz="2800" dirty="0" err="1" smtClean="0"/>
                  <a:t>pF</a:t>
                </a:r>
                <a:r>
                  <a:rPr lang="cs-CZ" sz="2800" dirty="0" smtClean="0"/>
                  <a:t> = </a:t>
                </a:r>
                <a:r>
                  <a:rPr lang="cs-CZ" sz="2800" u="sng" dirty="0" smtClean="0"/>
                  <a:t>500 </a:t>
                </a:r>
                <a:r>
                  <a:rPr lang="cs-CZ" sz="2800" u="sng" dirty="0" err="1" smtClean="0"/>
                  <a:t>pF</a:t>
                </a:r>
                <a:endParaRPr lang="cs-CZ" sz="2800" u="sng" dirty="0" smtClean="0"/>
              </a:p>
              <a:p>
                <a:endParaRPr lang="cs-CZ" sz="2800" dirty="0"/>
              </a:p>
              <a:p>
                <a:r>
                  <a:rPr lang="cs-CZ" sz="2800" dirty="0" smtClean="0"/>
                  <a:t>b)   Při sériovém spojení kondenzátorů platí: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𝐶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200 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𝑝𝐹</m:t>
                        </m:r>
                      </m:den>
                    </m:f>
                  </m:oMath>
                </a14:m>
                <a:r>
                  <a:rPr lang="cs-CZ" sz="28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  <m:r>
                          <a:rPr lang="cs-CZ" sz="2800" i="1">
                            <a:latin typeface="Cambria Math"/>
                          </a:rPr>
                          <m:t>00 </m:t>
                        </m:r>
                        <m:r>
                          <a:rPr lang="cs-CZ" sz="2800" i="1">
                            <a:latin typeface="Cambria Math"/>
                          </a:rPr>
                          <m:t>𝑝𝐹</m:t>
                        </m:r>
                      </m:den>
                    </m:f>
                  </m:oMath>
                </a14:m>
                <a:endParaRPr lang="cs-CZ" sz="2800" dirty="0" smtClean="0"/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</a:t>
                </a:r>
                <a:r>
                  <a:rPr lang="cs-CZ" sz="2800" i="1" u="sng" dirty="0" smtClean="0"/>
                  <a:t>C</a:t>
                </a:r>
                <a:r>
                  <a:rPr lang="cs-CZ" sz="2800" u="sng" dirty="0" smtClean="0"/>
                  <a:t> = 120 </a:t>
                </a:r>
                <a:r>
                  <a:rPr lang="cs-CZ" sz="2800" u="sng" dirty="0" err="1" smtClean="0"/>
                  <a:t>pF</a:t>
                </a:r>
                <a:endParaRPr lang="cs-CZ" sz="2800" u="sng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988840"/>
                <a:ext cx="7992888" cy="2908553"/>
              </a:xfrm>
              <a:prstGeom prst="rect">
                <a:avLst/>
              </a:prstGeom>
              <a:blipFill rotWithShape="1">
                <a:blip r:embed="rId3"/>
                <a:stretch>
                  <a:fillRect l="-1523" t="-1879" b="-4802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755576" y="5472842"/>
            <a:ext cx="7992888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Z uvedených kondenzátorů lze získat kapacity 500 </a:t>
            </a:r>
            <a:r>
              <a:rPr lang="cs-CZ" sz="2800" dirty="0" err="1" smtClean="0"/>
              <a:t>pF</a:t>
            </a:r>
            <a:r>
              <a:rPr lang="cs-CZ" sz="2800" dirty="0" smtClean="0"/>
              <a:t> a  120 </a:t>
            </a:r>
            <a:r>
              <a:rPr lang="cs-CZ" sz="2800" dirty="0" err="1" smtClean="0"/>
              <a:t>pF.</a:t>
            </a:r>
            <a:r>
              <a:rPr lang="cs-CZ" sz="2800" dirty="0" smtClean="0"/>
              <a:t>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2928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548680"/>
            <a:ext cx="8196114" cy="11387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600" b="1" u="sng" dirty="0"/>
              <a:t>Řešení příkladu č. </a:t>
            </a:r>
            <a:r>
              <a:rPr lang="cs-CZ" sz="3600" b="1" u="sng" dirty="0" smtClean="0"/>
              <a:t>3</a:t>
            </a:r>
            <a:endParaRPr lang="cs-CZ" sz="3600" u="sng" dirty="0"/>
          </a:p>
          <a:p>
            <a:pPr algn="ctr"/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83568" y="2204864"/>
            <a:ext cx="8208144" cy="1384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Vyjdeme ze vztahu </a:t>
            </a:r>
            <a:r>
              <a:rPr lang="cs-CZ" sz="2800" i="1" dirty="0" smtClean="0">
                <a:solidFill>
                  <a:srgbClr val="FF0000"/>
                </a:solidFill>
              </a:rPr>
              <a:t>Q = N. e</a:t>
            </a:r>
            <a:r>
              <a:rPr lang="cs-CZ" sz="2800" dirty="0" smtClean="0"/>
              <a:t>, který vyjadřuje, že každý 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áboj o velikosti </a:t>
            </a:r>
            <a:r>
              <a:rPr lang="cs-CZ" sz="2800" i="1" dirty="0" smtClean="0"/>
              <a:t>Q </a:t>
            </a:r>
            <a:r>
              <a:rPr lang="cs-CZ" sz="2800" dirty="0" smtClean="0"/>
              <a:t>lze získat jako celočíselný násobek</a:t>
            </a:r>
          </a:p>
          <a:p>
            <a:r>
              <a:rPr lang="cs-CZ" sz="2800" dirty="0"/>
              <a:t>e</a:t>
            </a:r>
            <a:r>
              <a:rPr lang="cs-CZ" sz="2800" dirty="0" smtClean="0"/>
              <a:t>lementárního elektrického náboje </a:t>
            </a:r>
            <a:r>
              <a:rPr lang="cs-CZ" sz="2800" i="1" dirty="0" smtClean="0"/>
              <a:t>e</a:t>
            </a:r>
            <a:r>
              <a:rPr lang="cs-CZ" sz="2800" dirty="0" smtClean="0"/>
              <a:t>.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83568" y="4149080"/>
                <a:ext cx="8196114" cy="797398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i="1" dirty="0" smtClean="0"/>
                  <a:t>N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𝑒</m:t>
                        </m:r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i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−9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𝐶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1,602 . 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−19 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𝐶</m:t>
                        </m:r>
                      </m:den>
                    </m:f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= 6,2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9</m:t>
                        </m:r>
                      </m:sup>
                    </m:sSup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4149080"/>
                <a:ext cx="8196114" cy="797398"/>
              </a:xfrm>
              <a:prstGeom prst="rect">
                <a:avLst/>
              </a:prstGeom>
              <a:blipFill rotWithShape="1">
                <a:blip r:embed="rId3"/>
                <a:stretch>
                  <a:fillRect l="-1411" b="-5303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683569" y="5733256"/>
                <a:ext cx="8196113" cy="52322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Náboji 1 </a:t>
                </a:r>
                <a:r>
                  <a:rPr lang="cs-CZ" sz="2800" dirty="0" err="1" smtClean="0"/>
                  <a:t>nC</a:t>
                </a:r>
                <a:r>
                  <a:rPr lang="cs-CZ" sz="2800" dirty="0" smtClean="0"/>
                  <a:t> odpovídá  </a:t>
                </a:r>
                <a:r>
                  <a:rPr lang="cs-CZ" sz="2800" dirty="0"/>
                  <a:t>6,2 .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9</m:t>
                        </m:r>
                      </m:sup>
                    </m:sSup>
                  </m:oMath>
                </a14:m>
                <a:r>
                  <a:rPr lang="cs-CZ" sz="2800" dirty="0" smtClean="0"/>
                  <a:t> elementárních nábojů.</a:t>
                </a:r>
                <a:endParaRPr lang="cs-CZ" sz="28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9" y="5733256"/>
                <a:ext cx="8196113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1411" t="-9091" b="-30682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600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3" y="704380"/>
            <a:ext cx="8424936" cy="11387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 smtClean="0"/>
              <a:t>  </a:t>
            </a:r>
            <a:r>
              <a:rPr lang="cs-CZ" sz="3600" b="1" u="sng" dirty="0" smtClean="0"/>
              <a:t>Řešení </a:t>
            </a:r>
            <a:r>
              <a:rPr lang="cs-CZ" sz="3600" b="1" u="sng" dirty="0"/>
              <a:t>příkladu č. </a:t>
            </a:r>
            <a:r>
              <a:rPr lang="cs-CZ" sz="3600" b="1" u="sng" dirty="0" smtClean="0"/>
              <a:t>4</a:t>
            </a:r>
            <a:endParaRPr lang="cs-CZ" sz="3600" u="sng" dirty="0"/>
          </a:p>
          <a:p>
            <a:pPr algn="ctr"/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467544" y="2276872"/>
                <a:ext cx="8424936" cy="307513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Vyjdeme ze vztahu pro velikost intenzity homogenního </a:t>
                </a:r>
              </a:p>
              <a:p>
                <a:r>
                  <a:rPr lang="cs-CZ" sz="2800" dirty="0"/>
                  <a:t>e</a:t>
                </a:r>
                <a:r>
                  <a:rPr lang="cs-CZ" sz="2800" dirty="0" smtClean="0"/>
                  <a:t>lektrického pole mezi dvěma rovnoběžnými deskami:</a:t>
                </a:r>
              </a:p>
              <a:p>
                <a:r>
                  <a:rPr lang="cs-CZ" sz="2800" i="1" dirty="0" smtClean="0"/>
                  <a:t>                                    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E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cs-CZ" sz="2800" i="1" dirty="0" smtClean="0"/>
                  <a:t> , </a:t>
                </a:r>
              </a:p>
              <a:p>
                <a:r>
                  <a:rPr lang="cs-CZ" sz="2800" dirty="0" smtClean="0"/>
                  <a:t>kde</a:t>
                </a:r>
                <a:r>
                  <a:rPr lang="cs-CZ" sz="2800" i="1" dirty="0" smtClean="0"/>
                  <a:t> U</a:t>
                </a:r>
                <a:r>
                  <a:rPr lang="cs-CZ" sz="2800" dirty="0" smtClean="0"/>
                  <a:t> je napětí mezi deskami a </a:t>
                </a:r>
                <a:r>
                  <a:rPr lang="cs-CZ" sz="2800" i="1" dirty="0" smtClean="0"/>
                  <a:t>d </a:t>
                </a:r>
                <a:r>
                  <a:rPr lang="cs-CZ" sz="2800" dirty="0" smtClean="0"/>
                  <a:t>je jejich vzdálenost.</a:t>
                </a:r>
              </a:p>
              <a:p>
                <a:endParaRPr lang="cs-CZ" sz="2800" i="1" dirty="0"/>
              </a:p>
              <a:p>
                <a:r>
                  <a:rPr lang="cs-CZ" sz="2800" i="1" dirty="0"/>
                  <a:t>E</a:t>
                </a:r>
                <a:r>
                  <a:rPr lang="cs-CZ" sz="2800" dirty="0"/>
                  <a:t> </a:t>
                </a:r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150 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𝑉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𝑚</m:t>
                        </m:r>
                      </m:den>
                    </m:f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= 5 000 V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= 5 k</a:t>
                </a:r>
                <a:r>
                  <a:rPr lang="cs-CZ" sz="2800" dirty="0"/>
                  <a:t> V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276872"/>
                <a:ext cx="8424936" cy="3075137"/>
              </a:xfrm>
              <a:prstGeom prst="rect">
                <a:avLst/>
              </a:prstGeom>
              <a:blipFill rotWithShape="1">
                <a:blip r:embed="rId3"/>
                <a:stretch>
                  <a:fillRect l="-1445" t="-1581" b="-791"/>
                </a:stretch>
              </a:blipFill>
              <a:ln>
                <a:solidFill>
                  <a:schemeClr val="tx2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475350" y="5656178"/>
                <a:ext cx="8417129" cy="95410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Intenzita daného homogenního elektrického pole je</a:t>
                </a:r>
              </a:p>
              <a:p>
                <a:r>
                  <a:rPr lang="cs-CZ" sz="2800" dirty="0"/>
                  <a:t>5 k V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 (vyjadřuje totéž jako </a:t>
                </a:r>
                <a:r>
                  <a:rPr lang="cs-CZ" sz="2800" dirty="0"/>
                  <a:t>5 k </a:t>
                </a:r>
                <a:r>
                  <a:rPr lang="cs-CZ" sz="2800" dirty="0" smtClean="0"/>
                  <a:t>N </a:t>
                </a:r>
                <a:r>
                  <a:rPr lang="cs-CZ" sz="2800" dirty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𝐶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).</a:t>
                </a:r>
                <a:endParaRPr lang="cs-CZ" sz="28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350" y="5656178"/>
                <a:ext cx="8417129" cy="954107"/>
              </a:xfrm>
              <a:prstGeom prst="rect">
                <a:avLst/>
              </a:prstGeom>
              <a:blipFill rotWithShape="1">
                <a:blip r:embed="rId4"/>
                <a:stretch>
                  <a:fillRect l="-1446" t="-5063" b="-1708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Přímá spojnice 3"/>
          <p:cNvCxnSpPr/>
          <p:nvPr/>
        </p:nvCxnSpPr>
        <p:spPr>
          <a:xfrm>
            <a:off x="4860032" y="5157192"/>
            <a:ext cx="1800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3134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548680"/>
            <a:ext cx="8352928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 </a:t>
            </a:r>
            <a:r>
              <a:rPr lang="cs-CZ" sz="3200" b="1" dirty="0" smtClean="0"/>
              <a:t>     </a:t>
            </a:r>
            <a:r>
              <a:rPr lang="cs-CZ" sz="3600" b="1" u="sng" dirty="0" smtClean="0"/>
              <a:t>Řešení </a:t>
            </a:r>
            <a:r>
              <a:rPr lang="cs-CZ" sz="3600" b="1" u="sng" dirty="0"/>
              <a:t>příkladu č. </a:t>
            </a:r>
            <a:r>
              <a:rPr lang="cs-CZ" sz="3600" b="1" u="sng" dirty="0" smtClean="0"/>
              <a:t>5</a:t>
            </a:r>
            <a:endParaRPr lang="cs-CZ" sz="3600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467544" y="2060848"/>
                <a:ext cx="8352928" cy="2706703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Vyjdeme ze vztahu, který vyjadřuje přímou úměrnost mezi nábojem na vodiči a jeho potenciálem:</a:t>
                </a:r>
              </a:p>
              <a:p>
                <a:r>
                  <a:rPr lang="cs-CZ" sz="2800" i="1" dirty="0" smtClean="0"/>
                  <a:t>                               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Q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</a:t>
                </a:r>
                <a:r>
                  <a:rPr lang="cs-CZ" sz="2800" i="1" dirty="0" smtClean="0">
                    <a:solidFill>
                      <a:srgbClr val="FF0000"/>
                    </a:solidFill>
                  </a:rPr>
                  <a:t>C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. </a:t>
                </a:r>
                <a:r>
                  <a:rPr lang="el-GR" sz="2800" dirty="0" smtClean="0">
                    <a:solidFill>
                      <a:srgbClr val="FF0000"/>
                    </a:solidFill>
                  </a:rPr>
                  <a:t>ϕ</a:t>
                </a:r>
                <a:endParaRPr lang="cs-CZ" sz="2800" dirty="0" smtClean="0">
                  <a:solidFill>
                    <a:srgbClr val="FF0000"/>
                  </a:solidFill>
                </a:endParaRPr>
              </a:p>
              <a:p>
                <a:r>
                  <a:rPr lang="cs-CZ" sz="2800" dirty="0" smtClean="0"/>
                  <a:t>                                </a:t>
                </a:r>
                <a:r>
                  <a:rPr lang="el-GR" sz="2800" dirty="0" smtClean="0"/>
                  <a:t>ϕ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𝐶</m:t>
                        </m:r>
                      </m:den>
                    </m:f>
                  </m:oMath>
                </a14:m>
                <a:endParaRPr lang="cs-CZ" sz="2800" i="1" dirty="0" smtClean="0"/>
              </a:p>
              <a:p>
                <a:r>
                  <a:rPr lang="cs-CZ" sz="2800" dirty="0" smtClean="0"/>
                  <a:t>                                </a:t>
                </a:r>
                <a:r>
                  <a:rPr lang="el-GR" sz="2800" dirty="0" smtClean="0"/>
                  <a:t>ϕ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15 . 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 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−6</m:t>
                            </m:r>
                          </m:sup>
                        </m:sSup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300 . 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 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−12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 V = 50 000 V = </a:t>
                </a:r>
                <a:r>
                  <a:rPr lang="cs-CZ" sz="2800" u="sng" dirty="0" smtClean="0"/>
                  <a:t>50 </a:t>
                </a:r>
                <a:r>
                  <a:rPr lang="cs-CZ" sz="2800" u="sng" dirty="0" err="1" smtClean="0"/>
                  <a:t>kV</a:t>
                </a:r>
                <a:endParaRPr lang="cs-CZ" sz="2800" i="1" u="sng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060848"/>
                <a:ext cx="8352928" cy="2706703"/>
              </a:xfrm>
              <a:prstGeom prst="rect">
                <a:avLst/>
              </a:prstGeom>
              <a:blipFill rotWithShape="1">
                <a:blip r:embed="rId3"/>
                <a:stretch>
                  <a:fillRect l="-1458" t="-1794" b="-673"/>
                </a:stretch>
              </a:blipFill>
              <a:ln>
                <a:solidFill>
                  <a:schemeClr val="accent1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467544" y="5229200"/>
            <a:ext cx="8352928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  Izolovaný vodič se nabije vzhledem k zemi daným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nábojem na potenciál 50 </a:t>
            </a:r>
            <a:r>
              <a:rPr lang="cs-CZ" sz="2800" dirty="0" err="1" smtClean="0"/>
              <a:t>kV</a:t>
            </a:r>
            <a:r>
              <a:rPr lang="cs-CZ" sz="2800" dirty="0" smtClean="0"/>
              <a:t>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1255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657</Words>
  <Application>Microsoft Office PowerPoint</Application>
  <PresentationFormat>Předvádění na obrazovce (4:3)</PresentationFormat>
  <Paragraphs>69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Elektrické pole </vt:lpstr>
      <vt:lpstr>Vyřešte ve dvojicích následující úlohy:</vt:lpstr>
      <vt:lpstr>Řešení příkladu č. 1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56</cp:revision>
  <dcterms:created xsi:type="dcterms:W3CDTF">2012-06-18T15:15:37Z</dcterms:created>
  <dcterms:modified xsi:type="dcterms:W3CDTF">2013-07-26T17:13:00Z</dcterms:modified>
</cp:coreProperties>
</file>