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63" r:id="rId3"/>
    <p:sldId id="264" r:id="rId4"/>
    <p:sldId id="265" r:id="rId5"/>
    <p:sldId id="267" r:id="rId6"/>
    <p:sldId id="266" r:id="rId7"/>
    <p:sldId id="268" r:id="rId8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Střední styl 4 – zvýraznění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374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4794D9-CCB4-4F7F-A5E1-163340E6A002}" type="datetimeFigureOut">
              <a:rPr lang="cs-CZ" smtClean="0"/>
              <a:t>26.7.2013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23F6963-F406-4CD4-9D89-29AD1F5E2B4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355874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3F6963-F406-4CD4-9D89-29AD1F5E2B42}" type="slidenum">
              <a:rPr lang="cs-CZ" smtClean="0"/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9289128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3F6963-F406-4CD4-9D89-29AD1F5E2B42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5810087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3F6963-F406-4CD4-9D89-29AD1F5E2B42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475340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3F6963-F406-4CD4-9D89-29AD1F5E2B42}" type="slidenum">
              <a:rPr lang="cs-CZ" smtClean="0"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684392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3F6963-F406-4CD4-9D89-29AD1F5E2B42}" type="slidenum">
              <a:rPr lang="cs-CZ" smtClean="0"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4953818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3F6963-F406-4CD4-9D89-29AD1F5E2B42}" type="slidenum">
              <a:rPr lang="cs-CZ" smtClean="0"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5456712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3F6963-F406-4CD4-9D89-29AD1F5E2B42}" type="slidenum">
              <a:rPr lang="cs-CZ" smtClean="0"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075913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26.7.2013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905326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26.7.2013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164519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26.7.2013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492367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26.7.2013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98273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26.7.2013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912262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26.7.2013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982718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26.7.2013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053833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26.7.2013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149086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26.7.2013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743184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26.7.2013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336132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26.7.2013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630838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40BB4E-2633-4063-97C2-2670DEA63A79}" type="datetimeFigureOut">
              <a:rPr lang="cs-CZ" smtClean="0"/>
              <a:t>26.7.2013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19766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0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1772816"/>
            <a:ext cx="7772400" cy="432048"/>
          </a:xfrm>
        </p:spPr>
        <p:txBody>
          <a:bodyPr>
            <a:noAutofit/>
          </a:bodyPr>
          <a:lstStyle/>
          <a:p>
            <a:r>
              <a:rPr lang="cs-CZ" sz="3600" b="1" dirty="0" smtClean="0"/>
              <a:t>Intenzita elektrického pole</a:t>
            </a:r>
            <a:endParaRPr lang="cs-CZ" sz="3600" b="1" dirty="0"/>
          </a:p>
        </p:txBody>
      </p:sp>
      <p:pic>
        <p:nvPicPr>
          <p:cNvPr id="1026" name="Picture 2" descr="http://www.gjszlin.cz/logo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4607" y="404664"/>
            <a:ext cx="864096" cy="864096"/>
          </a:xfrm>
          <a:prstGeom prst="rect">
            <a:avLst/>
          </a:prstGeom>
          <a:noFill/>
          <a:ln w="12700">
            <a:solidFill>
              <a:schemeClr val="accent1">
                <a:lumMod val="75000"/>
              </a:schemeClr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G:\Z PLOCHY ESF\MIKES DATA GJS\ESF pozvanka\Zakladni_logolink_OPVK (ESF, EU, MSMT, OP VK)\01_Zakladni_logolink_horizontalni_cz\OPVK_hor_zakladni_logolink_RGB_cz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260648"/>
            <a:ext cx="6559039" cy="14332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Obdélník 3"/>
          <p:cNvSpPr/>
          <p:nvPr/>
        </p:nvSpPr>
        <p:spPr>
          <a:xfrm>
            <a:off x="0" y="6093296"/>
            <a:ext cx="9144000" cy="764704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" name="TextovéPole 4"/>
          <p:cNvSpPr txBox="1"/>
          <p:nvPr/>
        </p:nvSpPr>
        <p:spPr>
          <a:xfrm>
            <a:off x="359532" y="6207695"/>
            <a:ext cx="84249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chemeClr val="bg1"/>
                </a:solidFill>
              </a:rPr>
              <a:t>Gymn</a:t>
            </a:r>
            <a:r>
              <a:rPr lang="cs-CZ" sz="2400" dirty="0" err="1" smtClean="0">
                <a:solidFill>
                  <a:schemeClr val="bg1"/>
                </a:solidFill>
              </a:rPr>
              <a:t>ázium</a:t>
            </a:r>
            <a:r>
              <a:rPr lang="cs-CZ" sz="2400" dirty="0" smtClean="0">
                <a:solidFill>
                  <a:schemeClr val="bg1"/>
                </a:solidFill>
              </a:rPr>
              <a:t> a Jazyková škola s právem státní jazykové zkoušky Zlín</a:t>
            </a:r>
            <a:endParaRPr lang="cs-CZ" sz="2400" dirty="0">
              <a:solidFill>
                <a:schemeClr val="bg1"/>
              </a:solidFill>
            </a:endParaRPr>
          </a:p>
        </p:txBody>
      </p:sp>
      <p:cxnSp>
        <p:nvCxnSpPr>
          <p:cNvPr id="7" name="Přímá spojnice 6"/>
          <p:cNvCxnSpPr/>
          <p:nvPr/>
        </p:nvCxnSpPr>
        <p:spPr>
          <a:xfrm>
            <a:off x="727714" y="2348880"/>
            <a:ext cx="7669126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9" name="Tabulk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86784969"/>
              </p:ext>
            </p:extLst>
          </p:nvPr>
        </p:nvGraphicFramePr>
        <p:xfrm>
          <a:off x="729020" y="2492896"/>
          <a:ext cx="7666515" cy="338836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2465106"/>
                <a:gridCol w="5201409"/>
              </a:tblGrid>
              <a:tr h="3600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Tematická oblast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 FYZIKA</a:t>
                      </a:r>
                      <a:r>
                        <a:rPr lang="cs-CZ" baseline="0" dirty="0" smtClean="0"/>
                        <a:t> - Kmitání, vlnění a elektřina</a:t>
                      </a:r>
                      <a:endParaRPr lang="cs-CZ" dirty="0"/>
                    </a:p>
                  </a:txBody>
                  <a:tcPr/>
                </a:tc>
              </a:tr>
              <a:tr h="3543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Datum vytvoření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 9. 7. 2012</a:t>
                      </a:r>
                      <a:endParaRPr lang="cs-CZ" dirty="0"/>
                    </a:p>
                  </a:txBody>
                  <a:tcPr/>
                </a:tc>
              </a:tr>
              <a:tr h="3435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b="1" dirty="0" smtClean="0"/>
                        <a:t>Ročník 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2. ročník čtyřletého</a:t>
                      </a:r>
                      <a:r>
                        <a:rPr lang="cs-CZ" baseline="0" dirty="0" smtClean="0"/>
                        <a:t> a 6. ročník osmiletého </a:t>
                      </a:r>
                      <a:r>
                        <a:rPr lang="cs-CZ" baseline="0" dirty="0" smtClean="0"/>
                        <a:t>studia gymnázia</a:t>
                      </a:r>
                      <a:endParaRPr lang="cs-CZ" dirty="0"/>
                    </a:p>
                  </a:txBody>
                  <a:tcPr/>
                </a:tc>
              </a:tr>
              <a:tr h="332720">
                <a:tc>
                  <a:txBody>
                    <a:bodyPr/>
                    <a:lstStyle/>
                    <a:p>
                      <a:r>
                        <a:rPr lang="cs-CZ" b="1" dirty="0" smtClean="0"/>
                        <a:t>Stručný obsah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Definice</a:t>
                      </a:r>
                      <a:r>
                        <a:rPr lang="cs-CZ" baseline="0" dirty="0" smtClean="0"/>
                        <a:t> daného pojmu a jeho užití při řešení úloh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Způsob využití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Postupným procházením stránek nejprve vysvětlíme daný pojem, vyřešíme vzorový příklad</a:t>
                      </a:r>
                      <a:r>
                        <a:rPr lang="cs-CZ" baseline="0" dirty="0" smtClean="0"/>
                        <a:t> a další úlohy</a:t>
                      </a:r>
                    </a:p>
                    <a:p>
                      <a:r>
                        <a:rPr lang="cs-CZ" baseline="0" dirty="0" smtClean="0"/>
                        <a:t>řeší žáci samostatně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Autor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Mgr. Petr Zezulka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Kód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VY_32_INOVACE_28_FZEZ03</a:t>
                      </a:r>
                      <a:endParaRPr lang="cs-CZ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98644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1143000"/>
          </a:xfrm>
        </p:spPr>
        <p:txBody>
          <a:bodyPr/>
          <a:lstStyle/>
          <a:p>
            <a:r>
              <a:rPr lang="cs-CZ" b="1" u="sng" dirty="0" smtClean="0"/>
              <a:t>INTENZITA ELEKTRICKÉHO POLE</a:t>
            </a:r>
            <a:endParaRPr lang="cs-CZ" b="1" u="sng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>
              <a:xfrm>
                <a:off x="452467" y="1412776"/>
                <a:ext cx="8553880" cy="2808312"/>
              </a:xfrm>
              <a:solidFill>
                <a:schemeClr val="accent5">
                  <a:lumMod val="40000"/>
                  <a:lumOff val="60000"/>
                </a:schemeClr>
              </a:solidFill>
              <a:ln>
                <a:solidFill>
                  <a:schemeClr val="accent1"/>
                </a:solidFill>
              </a:ln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cs-CZ" sz="2800" dirty="0" smtClean="0"/>
                  <a:t>Jde o vektorovou fyzikální veličinu, která je charakteristická pro dané místo v elektrickém poli. </a:t>
                </a:r>
              </a:p>
              <a:p>
                <a:pPr marL="0" indent="0">
                  <a:buNone/>
                </a:pPr>
                <a:r>
                  <a:rPr lang="cs-CZ" sz="2800" dirty="0" smtClean="0"/>
                  <a:t>Je dána podílem síly, která v daném místě působí na náboj, a tohoto náboje.</a:t>
                </a:r>
              </a:p>
              <a:p>
                <a:pPr marL="0" indent="0">
                  <a:buNone/>
                </a:pPr>
                <a:r>
                  <a:rPr lang="cs-CZ" sz="2800" b="1" dirty="0" smtClean="0"/>
                  <a:t>                                         </a:t>
                </a:r>
                <a:r>
                  <a:rPr lang="cs-CZ" b="1" dirty="0" smtClean="0">
                    <a:solidFill>
                      <a:srgbClr val="C00000"/>
                    </a:solidFill>
                  </a:rPr>
                  <a:t>E</a:t>
                </a:r>
                <a:r>
                  <a:rPr lang="cs-CZ" dirty="0" smtClean="0">
                    <a:solidFill>
                      <a:srgbClr val="C00000"/>
                    </a:solidFill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b="1" i="1" smtClean="0">
                            <a:solidFill>
                              <a:srgbClr val="C00000"/>
                            </a:solidFill>
                            <a:latin typeface="Cambria Math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cs-CZ" b="1" i="1" smtClean="0">
                                <a:solidFill>
                                  <a:srgbClr val="C00000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cs-CZ" b="1" i="1" smtClean="0">
                                <a:solidFill>
                                  <a:srgbClr val="C00000"/>
                                </a:solidFill>
                                <a:latin typeface="Cambria Math"/>
                              </a:rPr>
                              <m:t>𝑭</m:t>
                            </m:r>
                          </m:e>
                          <m:sub>
                            <m:r>
                              <a:rPr lang="cs-CZ" b="1" i="1" smtClean="0">
                                <a:solidFill>
                                  <a:srgbClr val="C00000"/>
                                </a:solidFill>
                                <a:latin typeface="Cambria Math"/>
                              </a:rPr>
                              <m:t>𝒆</m:t>
                            </m:r>
                          </m:sub>
                        </m:sSub>
                      </m:num>
                      <m:den>
                        <m:r>
                          <a:rPr lang="cs-CZ" b="0" i="1" smtClean="0">
                            <a:solidFill>
                              <a:srgbClr val="C00000"/>
                            </a:solidFill>
                            <a:latin typeface="Cambria Math"/>
                          </a:rPr>
                          <m:t>𝑞</m:t>
                        </m:r>
                      </m:den>
                    </m:f>
                  </m:oMath>
                </a14:m>
                <a:r>
                  <a:rPr lang="cs-CZ" dirty="0" smtClean="0">
                    <a:solidFill>
                      <a:srgbClr val="C00000"/>
                    </a:solidFill>
                  </a:rPr>
                  <a:t>            [E] = N .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cs-CZ" i="1" smtClean="0">
                            <a:solidFill>
                              <a:srgbClr val="C00000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cs-CZ" b="0" i="1" smtClean="0">
                            <a:solidFill>
                              <a:srgbClr val="C00000"/>
                            </a:solidFill>
                            <a:latin typeface="Cambria Math"/>
                          </a:rPr>
                          <m:t>𝐶</m:t>
                        </m:r>
                      </m:e>
                      <m:sup>
                        <m:r>
                          <a:rPr lang="cs-CZ" b="0" i="1" smtClean="0">
                            <a:solidFill>
                              <a:srgbClr val="C00000"/>
                            </a:solidFill>
                            <a:latin typeface="Cambria Math"/>
                          </a:rPr>
                          <m:t>−1</m:t>
                        </m:r>
                      </m:sup>
                    </m:sSup>
                  </m:oMath>
                </a14:m>
                <a:endParaRPr lang="cs-CZ" dirty="0" smtClean="0"/>
              </a:p>
              <a:p>
                <a:pPr marL="0" indent="0">
                  <a:buNone/>
                </a:pPr>
                <a:endParaRPr lang="cs-CZ" sz="2800" dirty="0" smtClean="0"/>
              </a:p>
              <a:p>
                <a:pPr marL="0" indent="0">
                  <a:buNone/>
                </a:pPr>
                <a:endParaRPr lang="cs-CZ" sz="2800" dirty="0"/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2467" y="1412776"/>
                <a:ext cx="8553880" cy="2808312"/>
              </a:xfrm>
              <a:blipFill rotWithShape="1">
                <a:blip r:embed="rId3"/>
                <a:stretch>
                  <a:fillRect l="-1352" t="-1732" b="-1082"/>
                </a:stretch>
              </a:blipFill>
              <a:ln>
                <a:solidFill>
                  <a:schemeClr val="accent1"/>
                </a:solidFill>
              </a:ln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ovéPole 4"/>
              <p:cNvSpPr txBox="1"/>
              <p:nvPr/>
            </p:nvSpPr>
            <p:spPr>
              <a:xfrm>
                <a:off x="452467" y="4437112"/>
                <a:ext cx="8553880" cy="2011641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wrap="none" rtlCol="0">
                <a:spAutoFit/>
              </a:bodyPr>
              <a:lstStyle/>
              <a:p>
                <a:r>
                  <a:rPr lang="cs-CZ" sz="2800" dirty="0"/>
                  <a:t>Z Coulombova zákona platí pro velikost intenzity </a:t>
                </a:r>
              </a:p>
              <a:p>
                <a:r>
                  <a:rPr lang="cs-CZ" sz="2800" dirty="0"/>
                  <a:t>v elektrickém poli osamoceného bodového náboje vztah: </a:t>
                </a:r>
              </a:p>
              <a:p>
                <a:r>
                  <a:rPr lang="cs-CZ" sz="2800" dirty="0">
                    <a:solidFill>
                      <a:srgbClr val="FF0000"/>
                    </a:solidFill>
                  </a:rPr>
                  <a:t>E = </a:t>
                </a:r>
                <a:r>
                  <a:rPr lang="cs-CZ" sz="2800" i="1" dirty="0">
                    <a:solidFill>
                      <a:srgbClr val="FF0000"/>
                    </a:solidFill>
                  </a:rPr>
                  <a:t>k</a:t>
                </a:r>
                <a:r>
                  <a:rPr lang="cs-CZ" sz="2800" dirty="0">
                    <a:solidFill>
                      <a:srgbClr val="FF0000"/>
                    </a:solidFill>
                  </a:rPr>
                  <a:t> .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sz="2800" i="1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cs-CZ" sz="2800" i="1">
                            <a:solidFill>
                              <a:srgbClr val="FF0000"/>
                            </a:solidFill>
                            <a:latin typeface="Cambria Math"/>
                          </a:rPr>
                          <m:t>|</m:t>
                        </m:r>
                        <m:r>
                          <a:rPr lang="cs-CZ" sz="2800" i="1">
                            <a:solidFill>
                              <a:srgbClr val="FF0000"/>
                            </a:solidFill>
                            <a:latin typeface="Cambria Math"/>
                          </a:rPr>
                          <m:t>𝑄</m:t>
                        </m:r>
                        <m:r>
                          <a:rPr lang="cs-CZ" sz="2800" i="1">
                            <a:solidFill>
                              <a:srgbClr val="FF0000"/>
                            </a:solidFill>
                            <a:latin typeface="Cambria Math"/>
                          </a:rPr>
                          <m:t>|</m:t>
                        </m:r>
                      </m:num>
                      <m:den>
                        <m:sSup>
                          <m:sSupPr>
                            <m:ctrlPr>
                              <a:rPr lang="cs-CZ" sz="2800" i="1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cs-CZ" sz="2800" i="1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𝑟</m:t>
                            </m:r>
                          </m:e>
                          <m:sup>
                            <m:r>
                              <a:rPr lang="cs-CZ" sz="2800" i="1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2</m:t>
                            </m:r>
                          </m:sup>
                        </m:sSup>
                      </m:den>
                    </m:f>
                  </m:oMath>
                </a14:m>
                <a:r>
                  <a:rPr lang="cs-CZ" sz="2800" dirty="0">
                    <a:solidFill>
                      <a:srgbClr val="FF0000"/>
                    </a:solidFill>
                  </a:rPr>
                  <a:t> </a:t>
                </a:r>
                <a:r>
                  <a:rPr lang="cs-CZ" sz="2800" dirty="0"/>
                  <a:t>, kde </a:t>
                </a:r>
                <a:r>
                  <a:rPr lang="cs-CZ" sz="2800" i="1" dirty="0"/>
                  <a:t>r </a:t>
                </a:r>
                <a:r>
                  <a:rPr lang="cs-CZ" sz="2800" dirty="0"/>
                  <a:t>je vzdálenost od osamoceného náboje.</a:t>
                </a:r>
              </a:p>
              <a:p>
                <a:endParaRPr lang="cs-CZ" sz="2800" dirty="0"/>
              </a:p>
            </p:txBody>
          </p:sp>
        </mc:Choice>
        <mc:Fallback xmlns="">
          <p:sp>
            <p:nvSpPr>
              <p:cNvPr id="5" name="TextovéPole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2467" y="4437112"/>
                <a:ext cx="8553880" cy="2011641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2632910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 animBg="1"/>
      <p:bldP spid="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ovéPole 1"/>
              <p:cNvSpPr txBox="1"/>
              <p:nvPr/>
            </p:nvSpPr>
            <p:spPr>
              <a:xfrm>
                <a:off x="107504" y="427746"/>
                <a:ext cx="8856984" cy="2246769"/>
              </a:xfrm>
              <a:prstGeom prst="rect">
                <a:avLst/>
              </a:prstGeom>
              <a:ln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:r>
                  <a:rPr lang="cs-CZ" sz="2800" dirty="0" smtClean="0"/>
                  <a:t>V jaké vzdálenosti od bodového náboje 1,5 </a:t>
                </a:r>
                <a:r>
                  <a:rPr lang="el-GR" sz="2800" dirty="0" smtClean="0"/>
                  <a:t>μ</a:t>
                </a:r>
                <a:r>
                  <a:rPr lang="cs-CZ" sz="2800" dirty="0" smtClean="0"/>
                  <a:t>C má intenzita</a:t>
                </a:r>
              </a:p>
              <a:p>
                <a:r>
                  <a:rPr lang="cs-CZ" sz="2800" dirty="0"/>
                  <a:t>e</a:t>
                </a:r>
                <a:r>
                  <a:rPr lang="cs-CZ" sz="2800" dirty="0" smtClean="0"/>
                  <a:t>lektrického pole velikost  9 .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cs-CZ" sz="280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cs-CZ" sz="2800" b="0" i="1" smtClean="0">
                            <a:latin typeface="Cambria Math"/>
                          </a:rPr>
                          <m:t>10</m:t>
                        </m:r>
                      </m:e>
                      <m:sup>
                        <m:r>
                          <a:rPr lang="cs-CZ" sz="2800" b="0" i="1" smtClean="0">
                            <a:latin typeface="Cambria Math"/>
                          </a:rPr>
                          <m:t>4</m:t>
                        </m:r>
                      </m:sup>
                    </m:sSup>
                  </m:oMath>
                </a14:m>
                <a:r>
                  <a:rPr lang="cs-CZ" sz="2800" dirty="0" smtClean="0"/>
                  <a:t> </a:t>
                </a:r>
                <a:r>
                  <a:rPr lang="cs-CZ" sz="2800" dirty="0"/>
                  <a:t>N .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cs-CZ" sz="2800" i="1">
                            <a:latin typeface="Cambria Math"/>
                          </a:rPr>
                        </m:ctrlPr>
                      </m:sSupPr>
                      <m:e>
                        <m:r>
                          <a:rPr lang="cs-CZ" sz="2800" i="1">
                            <a:latin typeface="Cambria Math"/>
                          </a:rPr>
                          <m:t>𝐶</m:t>
                        </m:r>
                      </m:e>
                      <m:sup>
                        <m:r>
                          <a:rPr lang="cs-CZ" sz="2800" i="1">
                            <a:latin typeface="Cambria Math"/>
                          </a:rPr>
                          <m:t>−1</m:t>
                        </m:r>
                      </m:sup>
                    </m:sSup>
                  </m:oMath>
                </a14:m>
                <a:r>
                  <a:rPr lang="cs-CZ" sz="2800" dirty="0" smtClean="0"/>
                  <a:t>?</a:t>
                </a:r>
              </a:p>
              <a:p>
                <a:r>
                  <a:rPr lang="cs-CZ" sz="2800" dirty="0" smtClean="0"/>
                  <a:t>Jak by se řešení úlohy změnilo, kdyby měl náboj čtyřikrát </a:t>
                </a:r>
              </a:p>
              <a:p>
                <a:r>
                  <a:rPr lang="cs-CZ" sz="2800" dirty="0"/>
                  <a:t>v</a:t>
                </a:r>
                <a:r>
                  <a:rPr lang="cs-CZ" sz="2800" dirty="0" smtClean="0"/>
                  <a:t>ětší velikost?</a:t>
                </a:r>
              </a:p>
              <a:p>
                <a:endParaRPr lang="cs-CZ" sz="2800" u="sng" dirty="0" smtClean="0"/>
              </a:p>
            </p:txBody>
          </p:sp>
        </mc:Choice>
        <mc:Fallback xmlns="">
          <p:sp>
            <p:nvSpPr>
              <p:cNvPr id="2" name="TextovéPole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7504" y="427746"/>
                <a:ext cx="8856984" cy="2246769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  <a:ln/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" name="Přímá spojnice 3"/>
          <p:cNvCxnSpPr/>
          <p:nvPr/>
        </p:nvCxnSpPr>
        <p:spPr>
          <a:xfrm>
            <a:off x="395536" y="2276872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ovéPole 2"/>
              <p:cNvSpPr txBox="1"/>
              <p:nvPr/>
            </p:nvSpPr>
            <p:spPr>
              <a:xfrm>
                <a:off x="116472" y="2852936"/>
                <a:ext cx="8848016" cy="2026709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:r>
                  <a:rPr lang="cs-CZ" sz="2800" dirty="0"/>
                  <a:t>Ze vztahu     E = </a:t>
                </a:r>
                <a:r>
                  <a:rPr lang="cs-CZ" sz="2800" i="1" dirty="0"/>
                  <a:t>k</a:t>
                </a:r>
                <a:r>
                  <a:rPr lang="cs-CZ" sz="2800" dirty="0"/>
                  <a:t> .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sz="2800" i="1">
                            <a:latin typeface="Cambria Math"/>
                          </a:rPr>
                        </m:ctrlPr>
                      </m:fPr>
                      <m:num>
                        <m:r>
                          <a:rPr lang="cs-CZ" sz="2800" i="1">
                            <a:latin typeface="Cambria Math"/>
                          </a:rPr>
                          <m:t>|</m:t>
                        </m:r>
                        <m:r>
                          <a:rPr lang="cs-CZ" sz="2800" i="1">
                            <a:latin typeface="Cambria Math"/>
                          </a:rPr>
                          <m:t>𝑄</m:t>
                        </m:r>
                        <m:r>
                          <a:rPr lang="cs-CZ" sz="2800" i="1">
                            <a:latin typeface="Cambria Math"/>
                          </a:rPr>
                          <m:t>|</m:t>
                        </m:r>
                      </m:num>
                      <m:den>
                        <m:sSup>
                          <m:sSupPr>
                            <m:ctrlPr>
                              <a:rPr lang="cs-CZ" sz="2800" i="1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cs-CZ" sz="2800" i="1">
                                <a:latin typeface="Cambria Math"/>
                              </a:rPr>
                              <m:t>𝑟</m:t>
                            </m:r>
                          </m:e>
                          <m:sup>
                            <m:r>
                              <a:rPr lang="cs-CZ" sz="2800" i="1">
                                <a:latin typeface="Cambria Math"/>
                              </a:rPr>
                              <m:t>2</m:t>
                            </m:r>
                          </m:sup>
                        </m:sSup>
                      </m:den>
                    </m:f>
                  </m:oMath>
                </a14:m>
                <a:r>
                  <a:rPr lang="cs-CZ" sz="2800" dirty="0"/>
                  <a:t>  vyjádříme vzdálenost </a:t>
                </a:r>
                <a:r>
                  <a:rPr lang="cs-CZ" sz="2800" i="1" dirty="0"/>
                  <a:t>r</a:t>
                </a:r>
                <a:r>
                  <a:rPr lang="cs-CZ" sz="2800" dirty="0"/>
                  <a:t>.</a:t>
                </a:r>
              </a:p>
              <a:p>
                <a:r>
                  <a:rPr lang="cs-CZ" sz="2800" dirty="0"/>
                  <a:t>               E .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cs-CZ" sz="2800" i="1">
                            <a:latin typeface="Cambria Math"/>
                          </a:rPr>
                        </m:ctrlPr>
                      </m:sSupPr>
                      <m:e>
                        <m:r>
                          <a:rPr lang="cs-CZ" sz="2800" i="1">
                            <a:latin typeface="Cambria Math"/>
                          </a:rPr>
                          <m:t>𝑟</m:t>
                        </m:r>
                      </m:e>
                      <m:sup>
                        <m:r>
                          <a:rPr lang="cs-CZ" sz="2800" i="1"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r>
                  <a:rPr lang="cs-CZ" sz="2800" dirty="0"/>
                  <a:t> = </a:t>
                </a:r>
                <a:r>
                  <a:rPr lang="cs-CZ" sz="2800" i="1" dirty="0"/>
                  <a:t>k</a:t>
                </a:r>
                <a:r>
                  <a:rPr lang="cs-CZ" sz="2800" dirty="0"/>
                  <a:t> . |</a:t>
                </a:r>
                <a:r>
                  <a:rPr lang="cs-CZ" sz="2800" i="1" dirty="0"/>
                  <a:t>Q</a:t>
                </a:r>
                <a:r>
                  <a:rPr lang="cs-CZ" sz="2800" dirty="0"/>
                  <a:t>|</a:t>
                </a:r>
              </a:p>
              <a:p>
                <a:r>
                  <a:rPr lang="cs-CZ" sz="2800" dirty="0"/>
                  <a:t>                       </a:t>
                </a:r>
                <a:r>
                  <a:rPr lang="cs-CZ" sz="2800" i="1" dirty="0"/>
                  <a:t>r</a:t>
                </a:r>
                <a:r>
                  <a:rPr lang="cs-CZ" sz="2800" dirty="0"/>
                  <a:t> =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cs-CZ" sz="2800" i="1">
                            <a:latin typeface="Cambria Math"/>
                          </a:rPr>
                        </m:ctrlPr>
                      </m:radPr>
                      <m:deg/>
                      <m:e>
                        <m:f>
                          <m:fPr>
                            <m:ctrlPr>
                              <a:rPr lang="cs-CZ" sz="2800" i="1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cs-CZ" sz="2800" i="1">
                                <a:latin typeface="Cambria Math"/>
                              </a:rPr>
                              <m:t>𝑘</m:t>
                            </m:r>
                            <m:r>
                              <a:rPr lang="cs-CZ" sz="2800" i="1">
                                <a:latin typeface="Cambria Math"/>
                              </a:rPr>
                              <m:t> . |</m:t>
                            </m:r>
                            <m:r>
                              <a:rPr lang="cs-CZ" sz="2800" i="1">
                                <a:latin typeface="Cambria Math"/>
                              </a:rPr>
                              <m:t>𝑄</m:t>
                            </m:r>
                            <m:r>
                              <a:rPr lang="cs-CZ" sz="2800" i="1">
                                <a:latin typeface="Cambria Math"/>
                              </a:rPr>
                              <m:t>|</m:t>
                            </m:r>
                          </m:num>
                          <m:den>
                            <m:r>
                              <a:rPr lang="cs-CZ" sz="2800" i="1">
                                <a:latin typeface="Cambria Math"/>
                              </a:rPr>
                              <m:t>𝐸</m:t>
                            </m:r>
                          </m:den>
                        </m:f>
                      </m:e>
                    </m:rad>
                  </m:oMath>
                </a14:m>
                <a:r>
                  <a:rPr lang="cs-CZ" sz="2800" dirty="0"/>
                  <a:t> =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cs-CZ" sz="2800" i="1">
                            <a:latin typeface="Cambria Math"/>
                          </a:rPr>
                        </m:ctrlPr>
                      </m:radPr>
                      <m:deg/>
                      <m:e>
                        <m:f>
                          <m:fPr>
                            <m:ctrlPr>
                              <a:rPr lang="cs-CZ" sz="2800" i="1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cs-CZ" sz="2800" i="1">
                                <a:latin typeface="Cambria Math"/>
                              </a:rPr>
                              <m:t>9 . </m:t>
                            </m:r>
                            <m:sSup>
                              <m:sSupPr>
                                <m:ctrlPr>
                                  <a:rPr lang="cs-CZ" sz="2800" i="1"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a:rPr lang="cs-CZ" sz="2800" i="1">
                                    <a:latin typeface="Cambria Math"/>
                                  </a:rPr>
                                  <m:t>10</m:t>
                                </m:r>
                              </m:e>
                              <m:sup>
                                <m:r>
                                  <a:rPr lang="cs-CZ" sz="2800" i="1">
                                    <a:latin typeface="Cambria Math"/>
                                  </a:rPr>
                                  <m:t>9</m:t>
                                </m:r>
                              </m:sup>
                            </m:sSup>
                            <m:r>
                              <a:rPr lang="cs-CZ" sz="2800" i="1">
                                <a:latin typeface="Cambria Math"/>
                              </a:rPr>
                              <m:t> . 1,5 . </m:t>
                            </m:r>
                            <m:sSup>
                              <m:sSupPr>
                                <m:ctrlPr>
                                  <a:rPr lang="cs-CZ" sz="2800" i="1"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a:rPr lang="cs-CZ" sz="2800" i="1">
                                    <a:latin typeface="Cambria Math"/>
                                  </a:rPr>
                                  <m:t>10</m:t>
                                </m:r>
                              </m:e>
                              <m:sup>
                                <m:r>
                                  <a:rPr lang="cs-CZ" sz="2800" i="1">
                                    <a:latin typeface="Cambria Math"/>
                                  </a:rPr>
                                  <m:t>−6</m:t>
                                </m:r>
                              </m:sup>
                            </m:sSup>
                          </m:num>
                          <m:den>
                            <m:r>
                              <a:rPr lang="cs-CZ" sz="2800" i="1">
                                <a:latin typeface="Cambria Math"/>
                              </a:rPr>
                              <m:t>9 . </m:t>
                            </m:r>
                            <m:sSup>
                              <m:sSupPr>
                                <m:ctrlPr>
                                  <a:rPr lang="cs-CZ" sz="2800" i="1"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a:rPr lang="cs-CZ" sz="2800" i="1">
                                    <a:latin typeface="Cambria Math"/>
                                  </a:rPr>
                                  <m:t>10</m:t>
                                </m:r>
                              </m:e>
                              <m:sup>
                                <m:r>
                                  <a:rPr lang="cs-CZ" sz="2800" i="1">
                                    <a:latin typeface="Cambria Math"/>
                                  </a:rPr>
                                  <m:t>4</m:t>
                                </m:r>
                              </m:sup>
                            </m:sSup>
                          </m:den>
                        </m:f>
                      </m:e>
                    </m:rad>
                  </m:oMath>
                </a14:m>
                <a:r>
                  <a:rPr lang="cs-CZ" sz="2800" dirty="0"/>
                  <a:t> m = </a:t>
                </a:r>
                <a:r>
                  <a:rPr lang="cs-CZ" sz="2800" u="sng" dirty="0"/>
                  <a:t>38,7 </a:t>
                </a:r>
                <a:r>
                  <a:rPr lang="cs-CZ" sz="2800" u="sng" dirty="0" smtClean="0"/>
                  <a:t>cm</a:t>
                </a:r>
                <a:endParaRPr lang="cs-CZ" sz="2800" u="sng" dirty="0"/>
              </a:p>
            </p:txBody>
          </p:sp>
        </mc:Choice>
        <mc:Fallback xmlns="">
          <p:sp>
            <p:nvSpPr>
              <p:cNvPr id="3" name="TextovéPole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6472" y="2852936"/>
                <a:ext cx="8848016" cy="2026709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ovéPole 4"/>
              <p:cNvSpPr txBox="1"/>
              <p:nvPr/>
            </p:nvSpPr>
            <p:spPr>
              <a:xfrm>
                <a:off x="107504" y="5229200"/>
                <a:ext cx="8856984" cy="104503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:r>
                  <a:rPr lang="cs-CZ" sz="2800" dirty="0"/>
                  <a:t>Protože </a:t>
                </a:r>
                <a:r>
                  <a:rPr lang="cs-CZ" sz="2800" i="1" dirty="0"/>
                  <a:t>r   ̴ 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cs-CZ" sz="2800" i="1">
                            <a:latin typeface="Cambria Math"/>
                          </a:rPr>
                        </m:ctrlPr>
                      </m:radPr>
                      <m:deg/>
                      <m:e>
                        <m:r>
                          <a:rPr lang="cs-CZ" sz="2800" i="1">
                            <a:latin typeface="Cambria Math"/>
                          </a:rPr>
                          <m:t>|</m:t>
                        </m:r>
                        <m:r>
                          <a:rPr lang="cs-CZ" sz="2800" i="1">
                            <a:latin typeface="Cambria Math"/>
                          </a:rPr>
                          <m:t>𝑄</m:t>
                        </m:r>
                        <m:r>
                          <a:rPr lang="cs-CZ" sz="2800" i="1">
                            <a:latin typeface="Cambria Math"/>
                          </a:rPr>
                          <m:t>|</m:t>
                        </m:r>
                      </m:e>
                    </m:rad>
                  </m:oMath>
                </a14:m>
                <a:r>
                  <a:rPr lang="cs-CZ" sz="2800" dirty="0"/>
                  <a:t> , vzdálenost od bodového náboje by se </a:t>
                </a:r>
              </a:p>
              <a:p>
                <a:r>
                  <a:rPr lang="cs-CZ" sz="2800" dirty="0"/>
                  <a:t>dvakrát zvětšila a byla by tedy přibližně  </a:t>
                </a:r>
                <a:r>
                  <a:rPr lang="cs-CZ" sz="2800" i="1" dirty="0"/>
                  <a:t>r</a:t>
                </a:r>
                <a:r>
                  <a:rPr lang="cs-CZ" sz="2800" dirty="0"/>
                  <a:t> = 77,5 </a:t>
                </a:r>
                <a:r>
                  <a:rPr lang="cs-CZ" sz="2800" dirty="0" smtClean="0"/>
                  <a:t>cm.</a:t>
                </a:r>
                <a:endParaRPr lang="cs-CZ" sz="2800" dirty="0"/>
              </a:p>
            </p:txBody>
          </p:sp>
        </mc:Choice>
        <mc:Fallback xmlns="">
          <p:sp>
            <p:nvSpPr>
              <p:cNvPr id="5" name="TextovéPole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7504" y="5229200"/>
                <a:ext cx="8856984" cy="1045030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328352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/>
          <p:cNvSpPr txBox="1"/>
          <p:nvPr/>
        </p:nvSpPr>
        <p:spPr>
          <a:xfrm>
            <a:off x="251520" y="289284"/>
            <a:ext cx="8712968" cy="1815882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cs-CZ" sz="2800" dirty="0" smtClean="0"/>
              <a:t>Dva bodové náboje o velikostech 2,4 </a:t>
            </a:r>
            <a:r>
              <a:rPr lang="el-GR" sz="2800" dirty="0"/>
              <a:t>μ</a:t>
            </a:r>
            <a:r>
              <a:rPr lang="cs-CZ" sz="2800" dirty="0" smtClean="0"/>
              <a:t>C a 3,6 </a:t>
            </a:r>
            <a:r>
              <a:rPr lang="el-GR" sz="2800" dirty="0"/>
              <a:t>μ</a:t>
            </a:r>
            <a:r>
              <a:rPr lang="cs-CZ" sz="2800" dirty="0" smtClean="0"/>
              <a:t>C jsou </a:t>
            </a:r>
          </a:p>
          <a:p>
            <a:r>
              <a:rPr lang="cs-CZ" sz="2800" dirty="0"/>
              <a:t>u</a:t>
            </a:r>
            <a:r>
              <a:rPr lang="cs-CZ" sz="2800" dirty="0" smtClean="0"/>
              <a:t>místěny ve vakuu ve vzdálenosti 50 cm. Vypočítejte </a:t>
            </a:r>
            <a:r>
              <a:rPr lang="cs-CZ" sz="2800" dirty="0" err="1" smtClean="0"/>
              <a:t>veli</a:t>
            </a:r>
            <a:r>
              <a:rPr lang="cs-CZ" sz="2800" dirty="0" smtClean="0"/>
              <a:t>-</a:t>
            </a:r>
          </a:p>
          <a:p>
            <a:r>
              <a:rPr lang="cs-CZ" sz="2800" dirty="0"/>
              <a:t>k</a:t>
            </a:r>
            <a:r>
              <a:rPr lang="cs-CZ" sz="2800" dirty="0" smtClean="0"/>
              <a:t>ost intenzity elektrického pole v místě uprostřed spojnice</a:t>
            </a:r>
          </a:p>
          <a:p>
            <a:r>
              <a:rPr lang="cs-CZ" sz="2800" dirty="0"/>
              <a:t>o</a:t>
            </a:r>
            <a:r>
              <a:rPr lang="cs-CZ" sz="2800" dirty="0" smtClean="0"/>
              <a:t>bou nábojů. </a:t>
            </a:r>
          </a:p>
        </p:txBody>
      </p:sp>
      <p:cxnSp>
        <p:nvCxnSpPr>
          <p:cNvPr id="4" name="Přímá spojnice 3"/>
          <p:cNvCxnSpPr/>
          <p:nvPr/>
        </p:nvCxnSpPr>
        <p:spPr>
          <a:xfrm>
            <a:off x="395536" y="2348880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Přímá spojnice 7"/>
          <p:cNvCxnSpPr/>
          <p:nvPr/>
        </p:nvCxnSpPr>
        <p:spPr>
          <a:xfrm>
            <a:off x="3563888" y="6093296"/>
            <a:ext cx="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ovéPole 9"/>
              <p:cNvSpPr txBox="1"/>
              <p:nvPr/>
            </p:nvSpPr>
            <p:spPr>
              <a:xfrm>
                <a:off x="251520" y="2204864"/>
                <a:ext cx="8712967" cy="1384995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:r>
                  <a:rPr lang="cs-CZ" sz="2800" dirty="0"/>
                  <a:t>Protože se jedná o souhlasné náboje, určíme velikost </a:t>
                </a:r>
              </a:p>
              <a:p>
                <a:r>
                  <a:rPr lang="cs-CZ" sz="2800" dirty="0"/>
                  <a:t>výsledné intenzity E v daném místě: </a:t>
                </a:r>
              </a:p>
              <a:p>
                <a:r>
                  <a:rPr lang="cs-CZ" sz="2800" i="1" dirty="0">
                    <a:solidFill>
                      <a:srgbClr val="FF0000"/>
                    </a:solidFill>
                  </a:rPr>
                  <a:t>E </a:t>
                </a:r>
                <a:r>
                  <a:rPr lang="cs-CZ" sz="2800" dirty="0">
                    <a:solidFill>
                      <a:srgbClr val="FF0000"/>
                    </a:solidFill>
                  </a:rPr>
                  <a:t>=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cs-CZ" sz="2800" i="1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cs-CZ" sz="2800" i="1">
                            <a:solidFill>
                              <a:srgbClr val="FF0000"/>
                            </a:solidFill>
                            <a:latin typeface="Cambria Math"/>
                          </a:rPr>
                          <m:t>𝐸</m:t>
                        </m:r>
                      </m:e>
                      <m:sub>
                        <m:r>
                          <a:rPr lang="cs-CZ" sz="2800" i="1">
                            <a:solidFill>
                              <a:srgbClr val="FF0000"/>
                            </a:solidFill>
                            <a:latin typeface="Cambria Math"/>
                          </a:rPr>
                          <m:t>2</m:t>
                        </m:r>
                      </m:sub>
                    </m:sSub>
                  </m:oMath>
                </a14:m>
                <a:r>
                  <a:rPr lang="cs-CZ" sz="2800" dirty="0">
                    <a:solidFill>
                      <a:srgbClr val="FF0000"/>
                    </a:solidFill>
                  </a:rPr>
                  <a:t> -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cs-CZ" sz="2800" i="1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cs-CZ" sz="2800" i="1">
                            <a:solidFill>
                              <a:srgbClr val="FF0000"/>
                            </a:solidFill>
                            <a:latin typeface="Cambria Math"/>
                          </a:rPr>
                          <m:t>𝐸</m:t>
                        </m:r>
                      </m:e>
                      <m:sub>
                        <m:r>
                          <a:rPr lang="cs-CZ" sz="2800" i="1">
                            <a:solidFill>
                              <a:srgbClr val="FF0000"/>
                            </a:solidFill>
                            <a:latin typeface="Cambria Math"/>
                          </a:rPr>
                          <m:t>1</m:t>
                        </m:r>
                      </m:sub>
                    </m:sSub>
                  </m:oMath>
                </a14:m>
                <a:endParaRPr lang="cs-CZ" sz="2800" dirty="0"/>
              </a:p>
            </p:txBody>
          </p:sp>
        </mc:Choice>
        <mc:Fallback xmlns="">
          <p:sp>
            <p:nvSpPr>
              <p:cNvPr id="10" name="TextovéPole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1520" y="2204864"/>
                <a:ext cx="8712967" cy="1384995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TextovéPole 10"/>
          <p:cNvSpPr txBox="1"/>
          <p:nvPr/>
        </p:nvSpPr>
        <p:spPr>
          <a:xfrm>
            <a:off x="395536" y="4293096"/>
            <a:ext cx="4571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cs-CZ" sz="28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ovéPole 11"/>
              <p:cNvSpPr txBox="1"/>
              <p:nvPr/>
            </p:nvSpPr>
            <p:spPr>
              <a:xfrm>
                <a:off x="251520" y="3725504"/>
                <a:ext cx="8712967" cy="1135183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:r>
                  <a:rPr lang="cs-CZ" sz="2800" dirty="0"/>
                  <a:t>E = </a:t>
                </a:r>
                <a:r>
                  <a:rPr lang="cs-CZ" sz="2800" i="1" dirty="0"/>
                  <a:t>k</a:t>
                </a:r>
                <a:r>
                  <a:rPr lang="cs-CZ" sz="2800" dirty="0"/>
                  <a:t> .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sz="2800" i="1">
                            <a:latin typeface="Cambria Math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cs-CZ" sz="2800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cs-CZ" sz="2800" i="1">
                                <a:latin typeface="Cambria Math"/>
                              </a:rPr>
                              <m:t>𝑄</m:t>
                            </m:r>
                          </m:e>
                          <m:sub>
                            <m:r>
                              <a:rPr lang="cs-CZ" sz="2800" i="1">
                                <a:latin typeface="Cambria Math"/>
                              </a:rPr>
                              <m:t>2</m:t>
                            </m:r>
                          </m:sub>
                        </m:sSub>
                      </m:num>
                      <m:den>
                        <m:sSup>
                          <m:sSupPr>
                            <m:ctrlPr>
                              <a:rPr lang="cs-CZ" sz="2800" i="1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cs-CZ" sz="2800" i="1">
                                <a:latin typeface="Cambria Math"/>
                              </a:rPr>
                              <m:t>𝑟</m:t>
                            </m:r>
                          </m:e>
                          <m:sup>
                            <m:r>
                              <a:rPr lang="cs-CZ" sz="2800" i="1">
                                <a:latin typeface="Cambria Math"/>
                              </a:rPr>
                              <m:t>2</m:t>
                            </m:r>
                          </m:sup>
                        </m:sSup>
                      </m:den>
                    </m:f>
                  </m:oMath>
                </a14:m>
                <a:r>
                  <a:rPr lang="cs-CZ" sz="2800" dirty="0"/>
                  <a:t> - </a:t>
                </a:r>
                <a:r>
                  <a:rPr lang="cs-CZ" sz="2800" i="1" dirty="0"/>
                  <a:t>k</a:t>
                </a:r>
                <a:r>
                  <a:rPr lang="cs-CZ" sz="2800" dirty="0"/>
                  <a:t> .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sz="2800" i="1">
                            <a:latin typeface="Cambria Math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cs-CZ" sz="2800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cs-CZ" sz="2800" i="1">
                                <a:latin typeface="Cambria Math"/>
                              </a:rPr>
                              <m:t>𝑄</m:t>
                            </m:r>
                          </m:e>
                          <m:sub>
                            <m:r>
                              <a:rPr lang="cs-CZ" sz="2800" i="1">
                                <a:latin typeface="Cambria Math"/>
                              </a:rPr>
                              <m:t>1</m:t>
                            </m:r>
                          </m:sub>
                        </m:sSub>
                      </m:num>
                      <m:den>
                        <m:sSup>
                          <m:sSupPr>
                            <m:ctrlPr>
                              <a:rPr lang="cs-CZ" sz="2800" i="1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cs-CZ" sz="2800" i="1">
                                <a:latin typeface="Cambria Math"/>
                              </a:rPr>
                              <m:t>𝑟</m:t>
                            </m:r>
                          </m:e>
                          <m:sup>
                            <m:r>
                              <a:rPr lang="cs-CZ" sz="2800" i="1">
                                <a:latin typeface="Cambria Math"/>
                              </a:rPr>
                              <m:t>2</m:t>
                            </m:r>
                          </m:sup>
                        </m:sSup>
                      </m:den>
                    </m:f>
                  </m:oMath>
                </a14:m>
                <a:r>
                  <a:rPr lang="cs-CZ" sz="2800" dirty="0"/>
                  <a:t> , kde </a:t>
                </a:r>
                <a:r>
                  <a:rPr lang="cs-CZ" sz="2800" i="1" dirty="0"/>
                  <a:t>r</a:t>
                </a:r>
                <a:r>
                  <a:rPr lang="cs-CZ" sz="2800" dirty="0"/>
                  <a:t> je vzdálenost středu úsečky spojující</a:t>
                </a:r>
              </a:p>
              <a:p>
                <a:r>
                  <a:rPr lang="cs-CZ" sz="2800" dirty="0"/>
                  <a:t>                              náboje od každého z nich, tedy </a:t>
                </a:r>
                <a:r>
                  <a:rPr lang="cs-CZ" sz="2800" i="1" dirty="0"/>
                  <a:t>r</a:t>
                </a:r>
                <a:r>
                  <a:rPr lang="cs-CZ" sz="2800" dirty="0"/>
                  <a:t> = 25 </a:t>
                </a:r>
                <a:r>
                  <a:rPr lang="cs-CZ" sz="2800" dirty="0" smtClean="0"/>
                  <a:t>cm</a:t>
                </a:r>
                <a:endParaRPr lang="cs-CZ" sz="2800" dirty="0"/>
              </a:p>
            </p:txBody>
          </p:sp>
        </mc:Choice>
        <mc:Fallback xmlns="">
          <p:sp>
            <p:nvSpPr>
              <p:cNvPr id="12" name="TextovéPole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1520" y="3725504"/>
                <a:ext cx="8712967" cy="1135183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ovéPole 12"/>
              <p:cNvSpPr txBox="1"/>
              <p:nvPr/>
            </p:nvSpPr>
            <p:spPr>
              <a:xfrm>
                <a:off x="251520" y="5013176"/>
                <a:ext cx="8712967" cy="1250855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:r>
                  <a:rPr lang="cs-CZ" sz="2800" dirty="0"/>
                  <a:t>E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sz="2800" i="1">
                            <a:latin typeface="Cambria Math"/>
                          </a:rPr>
                        </m:ctrlPr>
                      </m:fPr>
                      <m:num>
                        <m:r>
                          <a:rPr lang="cs-CZ" sz="2800" i="1">
                            <a:latin typeface="Cambria Math"/>
                          </a:rPr>
                          <m:t>𝑘</m:t>
                        </m:r>
                      </m:num>
                      <m:den>
                        <m:sSup>
                          <m:sSupPr>
                            <m:ctrlPr>
                              <a:rPr lang="cs-CZ" sz="2800" i="1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cs-CZ" sz="2800" i="1">
                                <a:latin typeface="Cambria Math"/>
                              </a:rPr>
                              <m:t>𝑟</m:t>
                            </m:r>
                          </m:e>
                          <m:sup>
                            <m:r>
                              <a:rPr lang="cs-CZ" sz="2800" i="1">
                                <a:latin typeface="Cambria Math"/>
                              </a:rPr>
                              <m:t>2</m:t>
                            </m:r>
                          </m:sup>
                        </m:sSup>
                      </m:den>
                    </m:f>
                  </m:oMath>
                </a14:m>
                <a:r>
                  <a:rPr lang="cs-CZ" sz="2800" dirty="0"/>
                  <a:t> 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cs-CZ" sz="2800" i="1" dirty="0">
                            <a:latin typeface="Cambria Math"/>
                          </a:rPr>
                        </m:ctrlPr>
                      </m:sSubPr>
                      <m:e>
                        <m:r>
                          <a:rPr lang="cs-CZ" sz="2800" i="1" dirty="0">
                            <a:latin typeface="Cambria Math"/>
                          </a:rPr>
                          <m:t>𝑄</m:t>
                        </m:r>
                      </m:e>
                      <m:sub>
                        <m:r>
                          <a:rPr lang="cs-CZ" sz="2800" i="1" dirty="0">
                            <a:latin typeface="Cambria Math"/>
                          </a:rPr>
                          <m:t>2</m:t>
                        </m:r>
                      </m:sub>
                    </m:sSub>
                  </m:oMath>
                </a14:m>
                <a:r>
                  <a:rPr lang="cs-CZ" sz="2800" dirty="0"/>
                  <a:t> -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cs-CZ" sz="2800" i="1" dirty="0">
                            <a:latin typeface="Cambria Math"/>
                          </a:rPr>
                        </m:ctrlPr>
                      </m:sSubPr>
                      <m:e>
                        <m:r>
                          <a:rPr lang="cs-CZ" sz="2800" i="1" dirty="0">
                            <a:latin typeface="Cambria Math"/>
                          </a:rPr>
                          <m:t>𝑄</m:t>
                        </m:r>
                      </m:e>
                      <m:sub>
                        <m:r>
                          <a:rPr lang="cs-CZ" sz="2800" i="1" dirty="0">
                            <a:latin typeface="Cambria Math"/>
                          </a:rPr>
                          <m:t>1</m:t>
                        </m:r>
                      </m:sub>
                    </m:sSub>
                  </m:oMath>
                </a14:m>
                <a:r>
                  <a:rPr lang="cs-CZ" sz="2800" dirty="0"/>
                  <a:t>)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sz="2800" i="1">
                            <a:latin typeface="Cambria Math"/>
                          </a:rPr>
                        </m:ctrlPr>
                      </m:fPr>
                      <m:num>
                        <m:r>
                          <a:rPr lang="cs-CZ" sz="2800" i="1">
                            <a:latin typeface="Cambria Math"/>
                          </a:rPr>
                          <m:t>9</m:t>
                        </m:r>
                        <m:r>
                          <a:rPr lang="cs-CZ" sz="2800" i="1">
                            <a:latin typeface="Cambria Math"/>
                          </a:rPr>
                          <m:t> . </m:t>
                        </m:r>
                        <m:sSup>
                          <m:sSupPr>
                            <m:ctrlPr>
                              <a:rPr lang="cs-CZ" sz="2800" i="1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cs-CZ" sz="2800" i="1">
                                <a:latin typeface="Cambria Math"/>
                              </a:rPr>
                              <m:t>10</m:t>
                            </m:r>
                          </m:e>
                          <m:sup>
                            <m:r>
                              <a:rPr lang="cs-CZ" sz="2800" i="1">
                                <a:latin typeface="Cambria Math"/>
                              </a:rPr>
                              <m:t>9</m:t>
                            </m:r>
                          </m:sup>
                        </m:sSup>
                      </m:num>
                      <m:den>
                        <m:sSup>
                          <m:sSupPr>
                            <m:ctrlPr>
                              <a:rPr lang="cs-CZ" sz="2800" i="1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cs-CZ" sz="2800" i="1">
                                <a:latin typeface="Cambria Math"/>
                              </a:rPr>
                              <m:t>(</m:t>
                            </m:r>
                            <m:r>
                              <a:rPr lang="cs-CZ" sz="2800" i="1">
                                <a:latin typeface="Cambria Math"/>
                              </a:rPr>
                              <m:t>25</m:t>
                            </m:r>
                            <m:r>
                              <a:rPr lang="cs-CZ" sz="2800" i="1">
                                <a:latin typeface="Cambria Math"/>
                              </a:rPr>
                              <m:t> . </m:t>
                            </m:r>
                            <m:sSup>
                              <m:sSupPr>
                                <m:ctrlPr>
                                  <a:rPr lang="cs-CZ" sz="2800" i="1"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a:rPr lang="cs-CZ" sz="2800" i="1">
                                    <a:latin typeface="Cambria Math"/>
                                  </a:rPr>
                                  <m:t>10</m:t>
                                </m:r>
                              </m:e>
                              <m:sup>
                                <m:r>
                                  <a:rPr lang="cs-CZ" sz="2800" i="1">
                                    <a:latin typeface="Cambria Math"/>
                                  </a:rPr>
                                  <m:t>−</m:t>
                                </m:r>
                                <m:r>
                                  <a:rPr lang="cs-CZ" sz="2800" i="1">
                                    <a:latin typeface="Cambria Math"/>
                                  </a:rPr>
                                  <m:t>2</m:t>
                                </m:r>
                              </m:sup>
                            </m:sSup>
                            <m:r>
                              <a:rPr lang="cs-CZ" sz="2800" i="1">
                                <a:latin typeface="Cambria Math"/>
                              </a:rPr>
                              <m:t>)</m:t>
                            </m:r>
                          </m:e>
                          <m:sup>
                            <m:r>
                              <a:rPr lang="cs-CZ" sz="2800" i="1">
                                <a:latin typeface="Cambria Math"/>
                              </a:rPr>
                              <m:t>2</m:t>
                            </m:r>
                          </m:sup>
                        </m:sSup>
                      </m:den>
                    </m:f>
                  </m:oMath>
                </a14:m>
                <a:r>
                  <a:rPr lang="cs-CZ" sz="2800" dirty="0"/>
                  <a:t> (3,6 – 2,4)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cs-CZ" sz="2800" i="1">
                            <a:latin typeface="Cambria Math"/>
                          </a:rPr>
                        </m:ctrlPr>
                      </m:sSupPr>
                      <m:e>
                        <m:r>
                          <a:rPr lang="cs-CZ" sz="2800" i="1">
                            <a:latin typeface="Cambria Math"/>
                          </a:rPr>
                          <m:t> </m:t>
                        </m:r>
                        <m:r>
                          <a:rPr lang="cs-CZ" sz="2800" i="1">
                            <a:latin typeface="Cambria Math"/>
                          </a:rPr>
                          <m:t>10</m:t>
                        </m:r>
                      </m:e>
                      <m:sup>
                        <m:r>
                          <a:rPr lang="cs-CZ" sz="2800" i="1">
                            <a:latin typeface="Cambria Math"/>
                          </a:rPr>
                          <m:t>−</m:t>
                        </m:r>
                        <m:r>
                          <a:rPr lang="cs-CZ" sz="2800" i="1">
                            <a:latin typeface="Cambria Math"/>
                          </a:rPr>
                          <m:t>6</m:t>
                        </m:r>
                      </m:sup>
                    </m:sSup>
                  </m:oMath>
                </a14:m>
                <a:r>
                  <a:rPr lang="cs-CZ" sz="2800" dirty="0"/>
                  <a:t> N .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cs-CZ" sz="2800" i="1">
                            <a:latin typeface="Cambria Math"/>
                          </a:rPr>
                        </m:ctrlPr>
                      </m:sSupPr>
                      <m:e>
                        <m:r>
                          <a:rPr lang="cs-CZ" sz="2800" i="1">
                            <a:latin typeface="Cambria Math"/>
                          </a:rPr>
                          <m:t>𝐶</m:t>
                        </m:r>
                      </m:e>
                      <m:sup>
                        <m:r>
                          <a:rPr lang="cs-CZ" sz="2800" i="1">
                            <a:latin typeface="Cambria Math"/>
                          </a:rPr>
                          <m:t>−</m:t>
                        </m:r>
                        <m:r>
                          <a:rPr lang="cs-CZ" sz="2800" i="1">
                            <a:latin typeface="Cambria Math"/>
                          </a:rPr>
                          <m:t>1</m:t>
                        </m:r>
                      </m:sup>
                    </m:sSup>
                  </m:oMath>
                </a14:m>
                <a:endParaRPr lang="cs-CZ" sz="2800" dirty="0"/>
              </a:p>
              <a:p>
                <a:r>
                  <a:rPr lang="cs-CZ" sz="2800" dirty="0"/>
                  <a:t>E = 172 800 N .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cs-CZ" sz="2800" i="1">
                            <a:latin typeface="Cambria Math"/>
                          </a:rPr>
                        </m:ctrlPr>
                      </m:sSupPr>
                      <m:e>
                        <m:r>
                          <a:rPr lang="cs-CZ" sz="2800" i="1">
                            <a:latin typeface="Cambria Math"/>
                          </a:rPr>
                          <m:t>𝐶</m:t>
                        </m:r>
                      </m:e>
                      <m:sup>
                        <m:r>
                          <a:rPr lang="cs-CZ" sz="2800" i="1">
                            <a:latin typeface="Cambria Math"/>
                          </a:rPr>
                          <m:t>−</m:t>
                        </m:r>
                        <m:r>
                          <a:rPr lang="cs-CZ" sz="2800" i="1">
                            <a:latin typeface="Cambria Math"/>
                          </a:rPr>
                          <m:t>1</m:t>
                        </m:r>
                      </m:sup>
                    </m:sSup>
                  </m:oMath>
                </a14:m>
                <a:r>
                  <a:rPr lang="cs-CZ" sz="2800" dirty="0"/>
                  <a:t> = </a:t>
                </a:r>
                <a:r>
                  <a:rPr lang="cs-CZ" sz="2800" dirty="0" smtClean="0"/>
                  <a:t>172,8 </a:t>
                </a:r>
                <a:r>
                  <a:rPr lang="cs-CZ" sz="2800" dirty="0" err="1"/>
                  <a:t>kN</a:t>
                </a:r>
                <a:r>
                  <a:rPr lang="cs-CZ" sz="2800" dirty="0"/>
                  <a:t> .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cs-CZ" sz="2800" i="1">
                            <a:latin typeface="Cambria Math"/>
                          </a:rPr>
                        </m:ctrlPr>
                      </m:sSupPr>
                      <m:e>
                        <m:r>
                          <a:rPr lang="cs-CZ" sz="2800" i="1">
                            <a:latin typeface="Cambria Math"/>
                          </a:rPr>
                          <m:t>𝐶</m:t>
                        </m:r>
                      </m:e>
                      <m:sup>
                        <m:r>
                          <a:rPr lang="cs-CZ" sz="2800" i="1">
                            <a:latin typeface="Cambria Math"/>
                          </a:rPr>
                          <m:t>−</m:t>
                        </m:r>
                        <m:r>
                          <a:rPr lang="cs-CZ" sz="2800" i="1">
                            <a:latin typeface="Cambria Math"/>
                          </a:rPr>
                          <m:t>1</m:t>
                        </m:r>
                      </m:sup>
                    </m:sSup>
                  </m:oMath>
                </a14:m>
                <a:endParaRPr lang="cs-CZ" sz="2800" dirty="0"/>
              </a:p>
            </p:txBody>
          </p:sp>
        </mc:Choice>
        <mc:Fallback xmlns="">
          <p:sp>
            <p:nvSpPr>
              <p:cNvPr id="13" name="TextovéPole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1520" y="5013176"/>
                <a:ext cx="8712967" cy="1250855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459396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2" grpId="0" animBg="1"/>
      <p:bldP spid="1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/>
          <p:cNvSpPr txBox="1"/>
          <p:nvPr/>
        </p:nvSpPr>
        <p:spPr>
          <a:xfrm>
            <a:off x="323528" y="620688"/>
            <a:ext cx="8655896" cy="1815882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cs-CZ" sz="2800" dirty="0" smtClean="0"/>
              <a:t>Ve vzdálenosti 10 cm od středu nabité koule s průměrem </a:t>
            </a:r>
          </a:p>
          <a:p>
            <a:r>
              <a:rPr lang="cs-CZ" sz="2800" dirty="0" smtClean="0"/>
              <a:t>8 cm působí na zkušební náboj 10 </a:t>
            </a:r>
            <a:r>
              <a:rPr lang="cs-CZ" sz="2800" dirty="0" err="1" smtClean="0"/>
              <a:t>nC</a:t>
            </a:r>
            <a:r>
              <a:rPr lang="cs-CZ" sz="2800" dirty="0" smtClean="0"/>
              <a:t> síla o velikosti </a:t>
            </a:r>
          </a:p>
          <a:p>
            <a:r>
              <a:rPr lang="cs-CZ" sz="2800" dirty="0" smtClean="0"/>
              <a:t>0,3 </a:t>
            </a:r>
            <a:r>
              <a:rPr lang="cs-CZ" sz="2800" dirty="0" err="1" smtClean="0"/>
              <a:t>mN.</a:t>
            </a:r>
            <a:r>
              <a:rPr lang="cs-CZ" sz="2800" dirty="0" smtClean="0"/>
              <a:t> Určete intenzitu elektrického pole v místě </a:t>
            </a:r>
            <a:r>
              <a:rPr lang="cs-CZ" sz="2800" dirty="0" err="1" smtClean="0"/>
              <a:t>zkušeb</a:t>
            </a:r>
            <a:r>
              <a:rPr lang="cs-CZ" sz="2800" dirty="0" smtClean="0"/>
              <a:t>-</a:t>
            </a:r>
          </a:p>
          <a:p>
            <a:r>
              <a:rPr lang="cs-CZ" sz="2800" dirty="0" err="1"/>
              <a:t>n</a:t>
            </a:r>
            <a:r>
              <a:rPr lang="cs-CZ" sz="2800" dirty="0" err="1" smtClean="0"/>
              <a:t>ího</a:t>
            </a:r>
            <a:r>
              <a:rPr lang="cs-CZ" sz="2800" dirty="0" smtClean="0"/>
              <a:t> náboje a v těsné blízkosti koule.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Obdélník 5"/>
              <p:cNvSpPr/>
              <p:nvPr/>
            </p:nvSpPr>
            <p:spPr>
              <a:xfrm>
                <a:off x="323528" y="2474390"/>
                <a:ext cx="8655896" cy="185294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cs-CZ" sz="2800" u="sng" dirty="0"/>
                  <a:t>V místě zkušebního náboje platí</a:t>
                </a:r>
                <a:r>
                  <a:rPr lang="cs-CZ" sz="2800" dirty="0"/>
                  <a:t>: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cs-CZ" sz="2800" i="1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cs-CZ" sz="2800" i="1">
                            <a:solidFill>
                              <a:srgbClr val="FF0000"/>
                            </a:solidFill>
                            <a:latin typeface="Cambria Math"/>
                          </a:rPr>
                          <m:t>𝐸</m:t>
                        </m:r>
                      </m:e>
                      <m:sub>
                        <m:r>
                          <a:rPr lang="cs-CZ" sz="2800" i="1">
                            <a:solidFill>
                              <a:srgbClr val="FF0000"/>
                            </a:solidFill>
                            <a:latin typeface="Cambria Math"/>
                          </a:rPr>
                          <m:t>1</m:t>
                        </m:r>
                      </m:sub>
                    </m:sSub>
                  </m:oMath>
                </a14:m>
                <a:r>
                  <a:rPr lang="cs-CZ" sz="2800" dirty="0">
                    <a:solidFill>
                      <a:srgbClr val="FF0000"/>
                    </a:solidFill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sz="2800" i="1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cs-CZ" sz="2800" i="1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cs-CZ" sz="2800" i="1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𝐹</m:t>
                            </m:r>
                          </m:e>
                          <m:sub>
                            <m:r>
                              <a:rPr lang="cs-CZ" sz="2800" i="1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𝑒</m:t>
                            </m:r>
                          </m:sub>
                        </m:sSub>
                      </m:num>
                      <m:den>
                        <m:r>
                          <a:rPr lang="cs-CZ" sz="2800" i="1">
                            <a:solidFill>
                              <a:srgbClr val="FF0000"/>
                            </a:solidFill>
                            <a:latin typeface="Cambria Math"/>
                          </a:rPr>
                          <m:t>𝑞</m:t>
                        </m:r>
                      </m:den>
                    </m:f>
                  </m:oMath>
                </a14:m>
                <a:endParaRPr lang="cs-CZ" sz="2800" dirty="0"/>
              </a:p>
              <a:p>
                <a:r>
                  <a:rPr lang="cs-CZ" sz="2800" dirty="0"/>
                  <a:t>                                                       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cs-CZ" sz="2800" i="1">
                            <a:latin typeface="Cambria Math"/>
                          </a:rPr>
                        </m:ctrlPr>
                      </m:sSubPr>
                      <m:e>
                        <m:r>
                          <a:rPr lang="cs-CZ" sz="2800" i="1">
                            <a:latin typeface="Cambria Math"/>
                          </a:rPr>
                          <m:t>𝐸</m:t>
                        </m:r>
                      </m:e>
                      <m:sub>
                        <m:r>
                          <a:rPr lang="cs-CZ" sz="2800" i="1">
                            <a:latin typeface="Cambria Math"/>
                          </a:rPr>
                          <m:t>1</m:t>
                        </m:r>
                      </m:sub>
                    </m:sSub>
                  </m:oMath>
                </a14:m>
                <a:r>
                  <a:rPr lang="cs-CZ" sz="2800" dirty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sz="2800" i="1">
                            <a:latin typeface="Cambria Math"/>
                          </a:rPr>
                        </m:ctrlPr>
                      </m:fPr>
                      <m:num>
                        <m:r>
                          <a:rPr lang="cs-CZ" sz="2800" i="1">
                            <a:latin typeface="Cambria Math"/>
                          </a:rPr>
                          <m:t>3 . </m:t>
                        </m:r>
                        <m:sSup>
                          <m:sSupPr>
                            <m:ctrlPr>
                              <a:rPr lang="cs-CZ" sz="2800" i="1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cs-CZ" sz="2800" i="1">
                                <a:latin typeface="Cambria Math"/>
                              </a:rPr>
                              <m:t>10</m:t>
                            </m:r>
                          </m:e>
                          <m:sup>
                            <m:r>
                              <a:rPr lang="cs-CZ" sz="2800" i="1">
                                <a:latin typeface="Cambria Math"/>
                              </a:rPr>
                              <m:t>−4</m:t>
                            </m:r>
                          </m:sup>
                        </m:sSup>
                      </m:num>
                      <m:den>
                        <m:sSup>
                          <m:sSupPr>
                            <m:ctrlPr>
                              <a:rPr lang="cs-CZ" sz="2800" i="1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cs-CZ" sz="2800" i="1">
                                <a:latin typeface="Cambria Math"/>
                              </a:rPr>
                              <m:t>10</m:t>
                            </m:r>
                          </m:e>
                          <m:sup>
                            <m:r>
                              <a:rPr lang="cs-CZ" sz="2800" i="1">
                                <a:latin typeface="Cambria Math"/>
                              </a:rPr>
                              <m:t>−8</m:t>
                            </m:r>
                          </m:sup>
                        </m:sSup>
                      </m:den>
                    </m:f>
                  </m:oMath>
                </a14:m>
                <a:r>
                  <a:rPr lang="cs-CZ" sz="2800" dirty="0"/>
                  <a:t> N .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cs-CZ" sz="2800" i="1">
                            <a:latin typeface="Cambria Math"/>
                          </a:rPr>
                        </m:ctrlPr>
                      </m:sSupPr>
                      <m:e>
                        <m:r>
                          <a:rPr lang="cs-CZ" sz="2800" i="1">
                            <a:latin typeface="Cambria Math"/>
                          </a:rPr>
                          <m:t>𝐶</m:t>
                        </m:r>
                      </m:e>
                      <m:sup>
                        <m:r>
                          <a:rPr lang="cs-CZ" sz="2800" i="1">
                            <a:latin typeface="Cambria Math"/>
                          </a:rPr>
                          <m:t>−1</m:t>
                        </m:r>
                      </m:sup>
                    </m:sSup>
                  </m:oMath>
                </a14:m>
                <a:endParaRPr lang="cs-CZ" sz="2800" dirty="0"/>
              </a:p>
              <a:p>
                <a:r>
                  <a:rPr lang="cs-CZ" sz="2800" dirty="0"/>
                  <a:t>                                                       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cs-CZ" sz="2800" b="1" i="1">
                            <a:latin typeface="Cambria Math"/>
                          </a:rPr>
                        </m:ctrlPr>
                      </m:sSubPr>
                      <m:e>
                        <m:r>
                          <a:rPr lang="cs-CZ" sz="2800" b="1" i="1">
                            <a:latin typeface="Cambria Math"/>
                          </a:rPr>
                          <m:t>𝑬</m:t>
                        </m:r>
                      </m:e>
                      <m:sub>
                        <m:r>
                          <a:rPr lang="cs-CZ" sz="2800" b="1" i="1">
                            <a:latin typeface="Cambria Math"/>
                          </a:rPr>
                          <m:t>𝟏</m:t>
                        </m:r>
                      </m:sub>
                    </m:sSub>
                    <m:r>
                      <a:rPr lang="cs-CZ" sz="2800" b="1" i="1">
                        <a:latin typeface="Cambria Math"/>
                      </a:rPr>
                      <m:t> </m:t>
                    </m:r>
                  </m:oMath>
                </a14:m>
                <a:r>
                  <a:rPr lang="cs-CZ" sz="2800" b="1" dirty="0"/>
                  <a:t>= 3 .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cs-CZ" sz="2800" b="1" i="1">
                            <a:latin typeface="Cambria Math"/>
                          </a:rPr>
                        </m:ctrlPr>
                      </m:sSupPr>
                      <m:e>
                        <m:r>
                          <a:rPr lang="cs-CZ" sz="2800" b="1" i="1">
                            <a:latin typeface="Cambria Math"/>
                          </a:rPr>
                          <m:t>𝟏𝟎</m:t>
                        </m:r>
                      </m:e>
                      <m:sup>
                        <m:r>
                          <a:rPr lang="cs-CZ" sz="2800" b="1" i="1">
                            <a:latin typeface="Cambria Math"/>
                          </a:rPr>
                          <m:t>𝟒</m:t>
                        </m:r>
                      </m:sup>
                    </m:sSup>
                  </m:oMath>
                </a14:m>
                <a:r>
                  <a:rPr lang="cs-CZ" sz="2800" b="1" dirty="0"/>
                  <a:t> N .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cs-CZ" sz="2800" b="1" i="1">
                            <a:latin typeface="Cambria Math"/>
                          </a:rPr>
                        </m:ctrlPr>
                      </m:sSupPr>
                      <m:e>
                        <m:r>
                          <a:rPr lang="cs-CZ" sz="2800" b="1" i="1">
                            <a:latin typeface="Cambria Math"/>
                          </a:rPr>
                          <m:t>𝑪</m:t>
                        </m:r>
                      </m:e>
                      <m:sup>
                        <m:r>
                          <a:rPr lang="cs-CZ" sz="2800" b="1" i="1">
                            <a:latin typeface="Cambria Math"/>
                          </a:rPr>
                          <m:t>−</m:t>
                        </m:r>
                        <m:r>
                          <a:rPr lang="cs-CZ" sz="2800" b="1" i="1">
                            <a:latin typeface="Cambria Math"/>
                          </a:rPr>
                          <m:t>𝟏</m:t>
                        </m:r>
                      </m:sup>
                    </m:sSup>
                  </m:oMath>
                </a14:m>
                <a:endParaRPr lang="cs-CZ" sz="2800" b="1" dirty="0"/>
              </a:p>
            </p:txBody>
          </p:sp>
        </mc:Choice>
        <mc:Fallback xmlns="">
          <p:sp>
            <p:nvSpPr>
              <p:cNvPr id="6" name="Obdélník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3528" y="2474390"/>
                <a:ext cx="8655896" cy="1852943"/>
              </a:xfrm>
              <a:prstGeom prst="rect">
                <a:avLst/>
              </a:prstGeom>
              <a:blipFill rotWithShape="1">
                <a:blip r:embed="rId3"/>
                <a:stretch>
                  <a:fillRect l="-1408" b="-9211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Obdélník 7"/>
              <p:cNvSpPr/>
              <p:nvPr/>
            </p:nvSpPr>
            <p:spPr>
              <a:xfrm>
                <a:off x="323528" y="4509120"/>
                <a:ext cx="8655896" cy="195008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cs-CZ" sz="2800" u="sng" dirty="0"/>
                  <a:t>V těsné blízkosti koule  platí</a:t>
                </a:r>
                <a:r>
                  <a:rPr lang="cs-CZ" sz="2800" dirty="0"/>
                  <a:t>: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cs-CZ" sz="2800" i="1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cs-CZ" sz="2800" i="1">
                            <a:solidFill>
                              <a:srgbClr val="FF0000"/>
                            </a:solidFill>
                            <a:latin typeface="Cambria Math"/>
                          </a:rPr>
                          <m:t>        </m:t>
                        </m:r>
                        <m:r>
                          <a:rPr lang="cs-CZ" sz="2800" i="1">
                            <a:solidFill>
                              <a:srgbClr val="FF0000"/>
                            </a:solidFill>
                            <a:latin typeface="Cambria Math"/>
                          </a:rPr>
                          <m:t>𝐸</m:t>
                        </m:r>
                      </m:e>
                      <m:sub>
                        <m:r>
                          <a:rPr lang="cs-CZ" sz="2800" i="1">
                            <a:solidFill>
                              <a:srgbClr val="FF0000"/>
                            </a:solidFill>
                            <a:latin typeface="Cambria Math"/>
                          </a:rPr>
                          <m:t>2</m:t>
                        </m:r>
                      </m:sub>
                    </m:sSub>
                  </m:oMath>
                </a14:m>
                <a:r>
                  <a:rPr lang="cs-CZ" sz="2800" dirty="0">
                    <a:solidFill>
                      <a:srgbClr val="FF0000"/>
                    </a:solidFill>
                  </a:rPr>
                  <a:t> =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cs-CZ" sz="2800" i="1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cs-CZ" sz="2800" i="1">
                            <a:solidFill>
                              <a:srgbClr val="FF0000"/>
                            </a:solidFill>
                            <a:latin typeface="Cambria Math"/>
                          </a:rPr>
                          <m:t>𝐸</m:t>
                        </m:r>
                      </m:e>
                      <m:sub>
                        <m:r>
                          <a:rPr lang="cs-CZ" sz="2800" i="1">
                            <a:solidFill>
                              <a:srgbClr val="FF0000"/>
                            </a:solidFill>
                            <a:latin typeface="Cambria Math"/>
                          </a:rPr>
                          <m:t>1</m:t>
                        </m:r>
                      </m:sub>
                    </m:sSub>
                  </m:oMath>
                </a14:m>
                <a:r>
                  <a:rPr lang="cs-CZ" sz="2800" dirty="0">
                    <a:solidFill>
                      <a:srgbClr val="FF0000"/>
                    </a:solidFill>
                  </a:rPr>
                  <a:t> .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sz="2800" i="1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cs-CZ" sz="2800" i="1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cs-CZ" sz="2800" i="1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𝑟</m:t>
                            </m:r>
                          </m:e>
                          <m:sup>
                            <m:r>
                              <a:rPr lang="cs-CZ" sz="2800" i="1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2</m:t>
                            </m:r>
                          </m:sup>
                        </m:sSup>
                      </m:num>
                      <m:den>
                        <m:sSup>
                          <m:sSupPr>
                            <m:ctrlPr>
                              <a:rPr lang="cs-CZ" sz="2800" i="1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cs-CZ" sz="2800" i="1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𝑅</m:t>
                            </m:r>
                          </m:e>
                          <m:sup>
                            <m:r>
                              <a:rPr lang="cs-CZ" sz="2800" i="1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2</m:t>
                            </m:r>
                          </m:sup>
                        </m:sSup>
                      </m:den>
                    </m:f>
                  </m:oMath>
                </a14:m>
                <a:r>
                  <a:rPr lang="cs-CZ" sz="2800" dirty="0">
                    <a:solidFill>
                      <a:srgbClr val="FF0000"/>
                    </a:solidFill>
                  </a:rPr>
                  <a:t> </a:t>
                </a:r>
                <a:r>
                  <a:rPr lang="cs-CZ" sz="2800" dirty="0"/>
                  <a:t>, kde </a:t>
                </a:r>
                <a:r>
                  <a:rPr lang="cs-CZ" sz="2800" i="1" dirty="0"/>
                  <a:t>r</a:t>
                </a:r>
                <a:r>
                  <a:rPr lang="cs-CZ" sz="2800" dirty="0"/>
                  <a:t> je </a:t>
                </a:r>
              </a:p>
              <a:p>
                <a:r>
                  <a:rPr lang="cs-CZ" sz="2800" dirty="0"/>
                  <a:t>vzdálenost od středu koule a </a:t>
                </a:r>
                <a:r>
                  <a:rPr lang="cs-CZ" sz="2800" i="1" dirty="0"/>
                  <a:t>R</a:t>
                </a:r>
                <a:r>
                  <a:rPr lang="cs-CZ" sz="2800" dirty="0"/>
                  <a:t> je poloměr koule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cs-CZ" sz="2800" i="1">
                            <a:latin typeface="Cambria Math"/>
                          </a:rPr>
                        </m:ctrlPr>
                      </m:sSubPr>
                      <m:e>
                        <m:r>
                          <a:rPr lang="cs-CZ" sz="2800" i="1">
                            <a:latin typeface="Cambria Math"/>
                          </a:rPr>
                          <m:t>𝐸</m:t>
                        </m:r>
                      </m:e>
                      <m:sub>
                        <m:r>
                          <a:rPr lang="cs-CZ" sz="2800" i="1">
                            <a:latin typeface="Cambria Math"/>
                          </a:rPr>
                          <m:t>2</m:t>
                        </m:r>
                      </m:sub>
                    </m:sSub>
                  </m:oMath>
                </a14:m>
                <a:r>
                  <a:rPr lang="cs-CZ" sz="2800" dirty="0"/>
                  <a:t> = 3 .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cs-CZ" sz="2800" i="1">
                            <a:latin typeface="Cambria Math"/>
                          </a:rPr>
                        </m:ctrlPr>
                      </m:sSupPr>
                      <m:e>
                        <m:r>
                          <a:rPr lang="cs-CZ" sz="2800" i="1">
                            <a:latin typeface="Cambria Math"/>
                          </a:rPr>
                          <m:t>10</m:t>
                        </m:r>
                      </m:e>
                      <m:sup>
                        <m:r>
                          <a:rPr lang="cs-CZ" sz="2800" i="1">
                            <a:latin typeface="Cambria Math"/>
                          </a:rPr>
                          <m:t>4</m:t>
                        </m:r>
                      </m:sup>
                    </m:sSup>
                    <m:r>
                      <a:rPr lang="cs-CZ" sz="2800">
                        <a:latin typeface="Cambria Math"/>
                      </a:rPr>
                      <m:t> . </m:t>
                    </m:r>
                    <m:sSup>
                      <m:sSupPr>
                        <m:ctrlPr>
                          <a:rPr lang="cs-CZ" sz="2800" i="1">
                            <a:latin typeface="Cambria Math"/>
                          </a:rPr>
                        </m:ctrlPr>
                      </m:sSupPr>
                      <m:e>
                        <m:r>
                          <m:rPr>
                            <m:nor/>
                          </m:rPr>
                          <a:rPr lang="cs-CZ" sz="2800" dirty="0"/>
                          <m:t>( </m:t>
                        </m:r>
                        <m:f>
                          <m:fPr>
                            <m:ctrlPr>
                              <a:rPr lang="cs-CZ" sz="2800" i="1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cs-CZ" sz="2800" i="1">
                                <a:latin typeface="Cambria Math"/>
                              </a:rPr>
                              <m:t>10 . </m:t>
                            </m:r>
                            <m:sSup>
                              <m:sSupPr>
                                <m:ctrlPr>
                                  <a:rPr lang="cs-CZ" sz="2800" i="1"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a:rPr lang="cs-CZ" sz="2800" i="1">
                                    <a:latin typeface="Cambria Math"/>
                                  </a:rPr>
                                  <m:t>10</m:t>
                                </m:r>
                              </m:e>
                              <m:sup>
                                <m:r>
                                  <a:rPr lang="cs-CZ" sz="2800" i="1">
                                    <a:latin typeface="Cambria Math"/>
                                  </a:rPr>
                                  <m:t>−2</m:t>
                                </m:r>
                              </m:sup>
                            </m:sSup>
                          </m:num>
                          <m:den>
                            <m:r>
                              <a:rPr lang="cs-CZ" sz="2800" i="1">
                                <a:latin typeface="Cambria Math"/>
                              </a:rPr>
                              <m:t>4 . </m:t>
                            </m:r>
                            <m:sSup>
                              <m:sSupPr>
                                <m:ctrlPr>
                                  <a:rPr lang="cs-CZ" sz="2800" i="1"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a:rPr lang="cs-CZ" sz="2800" i="1">
                                    <a:latin typeface="Cambria Math"/>
                                  </a:rPr>
                                  <m:t>10</m:t>
                                </m:r>
                              </m:e>
                              <m:sup>
                                <m:r>
                                  <a:rPr lang="cs-CZ" sz="2800" i="1">
                                    <a:latin typeface="Cambria Math"/>
                                  </a:rPr>
                                  <m:t>−2</m:t>
                                </m:r>
                              </m:sup>
                            </m:sSup>
                          </m:den>
                        </m:f>
                        <m:r>
                          <m:rPr>
                            <m:nor/>
                          </m:rPr>
                          <a:rPr lang="cs-CZ" sz="2800" dirty="0"/>
                          <m:t>) </m:t>
                        </m:r>
                      </m:e>
                      <m:sup>
                        <m:r>
                          <a:rPr lang="cs-CZ" sz="2800" i="1"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r>
                  <a:rPr lang="cs-CZ" sz="2800" dirty="0"/>
                  <a:t>= </a:t>
                </a:r>
                <a:r>
                  <a:rPr lang="cs-CZ" sz="2800" b="1" dirty="0"/>
                  <a:t>187,5 kN .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cs-CZ" sz="2800" b="1" i="1">
                            <a:latin typeface="Cambria Math"/>
                          </a:rPr>
                        </m:ctrlPr>
                      </m:sSupPr>
                      <m:e>
                        <m:r>
                          <a:rPr lang="cs-CZ" sz="2800" b="1" i="1">
                            <a:latin typeface="Cambria Math"/>
                          </a:rPr>
                          <m:t>𝑪</m:t>
                        </m:r>
                      </m:e>
                      <m:sup>
                        <m:r>
                          <a:rPr lang="cs-CZ" sz="2800" b="1" i="1">
                            <a:latin typeface="Cambria Math"/>
                          </a:rPr>
                          <m:t>−</m:t>
                        </m:r>
                        <m:r>
                          <a:rPr lang="cs-CZ" sz="2800" b="1" i="1">
                            <a:latin typeface="Cambria Math"/>
                          </a:rPr>
                          <m:t>𝟏</m:t>
                        </m:r>
                      </m:sup>
                    </m:sSup>
                  </m:oMath>
                </a14:m>
                <a:endParaRPr lang="cs-CZ" sz="2800" b="1" dirty="0"/>
              </a:p>
            </p:txBody>
          </p:sp>
        </mc:Choice>
        <mc:Fallback xmlns="">
          <p:sp>
            <p:nvSpPr>
              <p:cNvPr id="8" name="Obdélník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3528" y="4509120"/>
                <a:ext cx="8655896" cy="1950086"/>
              </a:xfrm>
              <a:prstGeom prst="rect">
                <a:avLst/>
              </a:prstGeom>
              <a:blipFill rotWithShape="1">
                <a:blip r:embed="rId4"/>
                <a:stretch>
                  <a:fillRect l="-1408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" name="Přímá spojnice 4"/>
          <p:cNvCxnSpPr/>
          <p:nvPr/>
        </p:nvCxnSpPr>
        <p:spPr>
          <a:xfrm>
            <a:off x="158952" y="4509120"/>
            <a:ext cx="882047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74089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6" grpId="0"/>
      <p:bldP spid="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ovéPole 2"/>
              <p:cNvSpPr txBox="1"/>
              <p:nvPr/>
            </p:nvSpPr>
            <p:spPr>
              <a:xfrm>
                <a:off x="467544" y="188640"/>
                <a:ext cx="8424935" cy="3539430"/>
              </a:xfrm>
              <a:prstGeom prst="rect">
                <a:avLst/>
              </a:prstGeom>
              <a:solidFill>
                <a:schemeClr val="accent5">
                  <a:lumMod val="40000"/>
                  <a:lumOff val="60000"/>
                </a:schemeClr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cs-CZ" sz="2800" b="1" dirty="0" smtClean="0"/>
                  <a:t>Vyberte vždy jednu správnou odpověď:</a:t>
                </a:r>
              </a:p>
              <a:p>
                <a:pPr marL="514350" indent="-514350">
                  <a:buAutoNum type="arabicPeriod"/>
                </a:pPr>
                <a:r>
                  <a:rPr lang="cs-CZ" sz="2800" u="sng" dirty="0" smtClean="0"/>
                  <a:t>Intenzita elektrického pole je:</a:t>
                </a:r>
              </a:p>
              <a:p>
                <a:pPr marL="514350" indent="-514350">
                  <a:buAutoNum type="alphaLcParenR"/>
                </a:pPr>
                <a:r>
                  <a:rPr lang="cs-CZ" sz="2800" dirty="0" smtClean="0"/>
                  <a:t>skalární fyzikální veličina s jednotkou C .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cs-CZ" sz="280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cs-CZ" sz="2800" b="0" i="1" smtClean="0">
                            <a:latin typeface="Cambria Math"/>
                          </a:rPr>
                          <m:t>𝑁</m:t>
                        </m:r>
                      </m:e>
                      <m:sup>
                        <m:r>
                          <a:rPr lang="cs-CZ" sz="2800" b="0" i="1" smtClean="0">
                            <a:latin typeface="Cambria Math"/>
                          </a:rPr>
                          <m:t>−</m:t>
                        </m:r>
                        <m:r>
                          <a:rPr lang="cs-CZ" sz="2800" b="0" i="1" smtClean="0">
                            <a:latin typeface="Cambria Math"/>
                          </a:rPr>
                          <m:t>1</m:t>
                        </m:r>
                      </m:sup>
                    </m:sSup>
                  </m:oMath>
                </a14:m>
                <a:endParaRPr lang="cs-CZ" sz="2800" dirty="0" smtClean="0"/>
              </a:p>
              <a:p>
                <a:pPr marL="514350" indent="-514350">
                  <a:buAutoNum type="alphaLcParenR" startAt="2"/>
                </a:pPr>
                <a:r>
                  <a:rPr lang="cs-CZ" sz="2800" dirty="0"/>
                  <a:t>v</a:t>
                </a:r>
                <a:r>
                  <a:rPr lang="cs-CZ" sz="2800" dirty="0" smtClean="0"/>
                  <a:t>ektorová fyzikální veličina s jednotkou N . C</a:t>
                </a:r>
              </a:p>
              <a:p>
                <a:pPr marL="514350" indent="-514350">
                  <a:buAutoNum type="alphaLcParenR" startAt="3"/>
                </a:pPr>
                <a:r>
                  <a:rPr lang="cs-CZ" sz="2800" dirty="0" smtClean="0"/>
                  <a:t>definována jako podíl náboje a elektrické síly, která</a:t>
                </a:r>
              </a:p>
              <a:p>
                <a:r>
                  <a:rPr lang="cs-CZ" sz="2800" dirty="0"/>
                  <a:t> </a:t>
                </a:r>
                <a:r>
                  <a:rPr lang="cs-CZ" sz="2800" dirty="0" smtClean="0"/>
                  <a:t>     na tento náboj působí</a:t>
                </a:r>
              </a:p>
              <a:p>
                <a:pPr marL="514350" indent="-514350">
                  <a:buAutoNum type="alphaLcParenR" startAt="4"/>
                </a:pPr>
                <a:r>
                  <a:rPr lang="cs-CZ" sz="2800" dirty="0" smtClean="0"/>
                  <a:t>vektorová fyzikální veličina charakteristická pro dané</a:t>
                </a:r>
              </a:p>
              <a:p>
                <a:r>
                  <a:rPr lang="cs-CZ" sz="2800" dirty="0" smtClean="0"/>
                  <a:t>       místo     </a:t>
                </a:r>
              </a:p>
            </p:txBody>
          </p:sp>
        </mc:Choice>
        <mc:Fallback xmlns="">
          <p:sp>
            <p:nvSpPr>
              <p:cNvPr id="3" name="TextovéPole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7544" y="188640"/>
                <a:ext cx="8424935" cy="3539430"/>
              </a:xfrm>
              <a:prstGeom prst="rect">
                <a:avLst/>
              </a:prstGeom>
              <a:blipFill rotWithShape="1">
                <a:blip r:embed="rId3"/>
                <a:stretch>
                  <a:fillRect l="-1445" t="-1372" b="-3774"/>
                </a:stretch>
              </a:blipFill>
              <a:ln>
                <a:solidFill>
                  <a:schemeClr val="accent1">
                    <a:lumMod val="75000"/>
                  </a:schemeClr>
                </a:solidFill>
              </a:ln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TextovéPole 1"/>
          <p:cNvSpPr txBox="1"/>
          <p:nvPr/>
        </p:nvSpPr>
        <p:spPr>
          <a:xfrm>
            <a:off x="467543" y="4077072"/>
            <a:ext cx="8424935" cy="2246769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cs-CZ" sz="2800" dirty="0"/>
              <a:t>2. </a:t>
            </a:r>
            <a:r>
              <a:rPr lang="cs-CZ" sz="2800" u="sng" dirty="0"/>
              <a:t>Elektrické pole osamoceného bodového náboje </a:t>
            </a:r>
          </a:p>
          <a:p>
            <a:r>
              <a:rPr lang="cs-CZ" sz="2800" dirty="0"/>
              <a:t>    </a:t>
            </a:r>
            <a:r>
              <a:rPr lang="cs-CZ" sz="2800" u="sng" dirty="0"/>
              <a:t>označujeme jako:</a:t>
            </a:r>
          </a:p>
          <a:p>
            <a:pPr marL="514350" indent="-514350">
              <a:buAutoNum type="alphaLcParenR"/>
            </a:pPr>
            <a:r>
              <a:rPr lang="cs-CZ" sz="2800" dirty="0"/>
              <a:t>homogenní                        d) vírové</a:t>
            </a:r>
          </a:p>
          <a:p>
            <a:pPr marL="514350" indent="-514350">
              <a:buAutoNum type="alphaLcParenR"/>
            </a:pPr>
            <a:r>
              <a:rPr lang="cs-CZ" sz="2800" dirty="0"/>
              <a:t>nehomogenní</a:t>
            </a:r>
          </a:p>
          <a:p>
            <a:pPr marL="514350" indent="-514350">
              <a:buAutoNum type="alphaLcParenR"/>
            </a:pPr>
            <a:r>
              <a:rPr lang="cs-CZ" sz="2800" dirty="0" smtClean="0"/>
              <a:t>radiální</a:t>
            </a:r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val="14979714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2141538" y="878670"/>
            <a:ext cx="415344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3200" b="1" dirty="0" smtClean="0"/>
              <a:t>Správné řešení: 1d), 2c)</a:t>
            </a:r>
            <a:endParaRPr lang="cs-CZ" sz="3200" b="1" dirty="0"/>
          </a:p>
        </p:txBody>
      </p:sp>
    </p:spTree>
    <p:extLst>
      <p:ext uri="{BB962C8B-B14F-4D97-AF65-F5344CB8AC3E}">
        <p14:creationId xmlns:p14="http://schemas.microsoft.com/office/powerpoint/2010/main" val="39333903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351</TotalTime>
  <Words>778</Words>
  <Application>Microsoft Office PowerPoint</Application>
  <PresentationFormat>Předvádění na obrazovce (4:3)</PresentationFormat>
  <Paragraphs>75</Paragraphs>
  <Slides>7</Slides>
  <Notes>7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7</vt:i4>
      </vt:variant>
    </vt:vector>
  </HeadingPairs>
  <TitlesOfParts>
    <vt:vector size="8" baseType="lpstr">
      <vt:lpstr>Motiv systému Office</vt:lpstr>
      <vt:lpstr>Intenzita elektrického pole</vt:lpstr>
      <vt:lpstr>INTENZITA ELEKTRICKÉHO POLE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Základní informace</dc:title>
  <dc:creator>sylva</dc:creator>
  <cp:lastModifiedBy>Petr</cp:lastModifiedBy>
  <cp:revision>61</cp:revision>
  <dcterms:created xsi:type="dcterms:W3CDTF">2012-06-18T15:15:37Z</dcterms:created>
  <dcterms:modified xsi:type="dcterms:W3CDTF">2013-07-26T17:27:13Z</dcterms:modified>
</cp:coreProperties>
</file>