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393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599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025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446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235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7437" y="169391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KAPACITA VODIČE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185143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20559"/>
              </p:ext>
            </p:extLst>
          </p:nvPr>
        </p:nvGraphicFramePr>
        <p:xfrm>
          <a:off x="725736" y="2276872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r>
                        <a:rPr lang="cs-CZ" baseline="0" dirty="0" smtClean="0"/>
                        <a:t> – Kmitání, vlnění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18. 7. 2012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 a 6.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definice kapacity a řešení</a:t>
                      </a:r>
                      <a:r>
                        <a:rPr lang="cs-CZ" baseline="0" dirty="0" smtClean="0"/>
                        <a:t> vzorové úlohy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Procházením stránek opakujeme formou rozhovoru význam</a:t>
                      </a:r>
                      <a:r>
                        <a:rPr lang="cs-CZ" baseline="0" dirty="0" smtClean="0"/>
                        <a:t> pojmu kapacita vodiče. Následující stránky obsahují zadání a řešení vzorové úlohy. Její jednotlivé části řeší žáci samostatně.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VY_32_INOVACE_28_FZEZ04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b="1" u="sng" dirty="0" smtClean="0"/>
              <a:t>KAPACITA VODIČE</a:t>
            </a:r>
            <a:endParaRPr lang="cs-CZ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28801"/>
                <a:ext cx="8229600" cy="3096344"/>
              </a:xfr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Jde o </a:t>
                </a:r>
                <a:r>
                  <a:rPr lang="cs-CZ" sz="2800" b="1" dirty="0" smtClean="0"/>
                  <a:t>skalární</a:t>
                </a:r>
                <a:r>
                  <a:rPr lang="cs-CZ" sz="2800" dirty="0" smtClean="0"/>
                  <a:t> fyzikální veličinu, která závisí na tvaru a velikosti vodiče.       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φ</m:t>
                        </m:r>
                      </m:den>
                    </m:f>
                    <m:r>
                      <a:rPr lang="cs-CZ" sz="2800" b="0" i="0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kde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cs-CZ" sz="2800" dirty="0" smtClean="0"/>
                  <a:t> je náboj na vodiči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solidFill>
                          <a:srgbClr val="FF0000"/>
                        </a:solidFill>
                        <a:latin typeface="Cambria Math"/>
                      </a:rPr>
                      <m:t>φ</m:t>
                    </m:r>
                  </m:oMath>
                </a14:m>
                <a:r>
                  <a:rPr lang="cs-CZ" sz="2800" dirty="0" smtClean="0"/>
                  <a:t> je elektrický potenciál,</a:t>
                </a:r>
              </a:p>
              <a:p>
                <a:pPr marL="0" indent="0">
                  <a:buNone/>
                </a:pPr>
                <a:r>
                  <a:rPr lang="cs-CZ" sz="2800" dirty="0" smtClean="0"/>
                  <a:t>na který se vodič daným nábojem nabije.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0000"/>
                    </a:solidFill>
                  </a:rPr>
                  <a:t>[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] = F   </a:t>
                </a:r>
                <a:r>
                  <a:rPr lang="cs-CZ" sz="2800" dirty="0" smtClean="0"/>
                  <a:t>Nenásobnou jednotkou kapacity je </a:t>
                </a:r>
                <a:r>
                  <a:rPr lang="cs-CZ" sz="2800" b="1" i="1" dirty="0" smtClean="0"/>
                  <a:t>farad</a:t>
                </a:r>
                <a:r>
                  <a:rPr lang="cs-CZ" sz="2800" dirty="0" smtClean="0"/>
                  <a:t>.</a:t>
                </a:r>
              </a:p>
              <a:p>
                <a:pPr marL="0" indent="0">
                  <a:buNone/>
                </a:pPr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28801"/>
                <a:ext cx="8229600" cy="3096344"/>
              </a:xfrm>
              <a:blipFill rotWithShape="1">
                <a:blip r:embed="rId3"/>
                <a:stretch>
                  <a:fillRect l="-1405" t="-1569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461609" y="4797152"/>
            <a:ext cx="8260297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/>
              <a:t>Z definice kapacity vodiče vyplývá, že </a:t>
            </a:r>
            <a:r>
              <a:rPr lang="cs-CZ" sz="2800" b="1" dirty="0"/>
              <a:t>vodič má kapacitu </a:t>
            </a:r>
          </a:p>
          <a:p>
            <a:r>
              <a:rPr lang="cs-CZ" sz="2800" b="1" dirty="0"/>
              <a:t>1 F</a:t>
            </a:r>
            <a:r>
              <a:rPr lang="cs-CZ" sz="2800" dirty="0"/>
              <a:t>, právě když </a:t>
            </a:r>
            <a:r>
              <a:rPr lang="cs-CZ" sz="2800" b="1" dirty="0"/>
              <a:t>se nábojem 1 C nabije na potenciál 1 V</a:t>
            </a:r>
            <a:r>
              <a:rPr lang="cs-CZ" sz="2800" dirty="0"/>
              <a:t>.</a:t>
            </a:r>
          </a:p>
          <a:p>
            <a:r>
              <a:rPr lang="cs-CZ" sz="2800" dirty="0"/>
              <a:t>V praxi používáme jednotky menší: </a:t>
            </a:r>
            <a:r>
              <a:rPr lang="cs-CZ" sz="2800" dirty="0" err="1"/>
              <a:t>mF</a:t>
            </a:r>
            <a:r>
              <a:rPr lang="cs-CZ" sz="2800" dirty="0"/>
              <a:t>, </a:t>
            </a:r>
            <a:r>
              <a:rPr lang="el-GR" sz="2800" dirty="0"/>
              <a:t>μ</a:t>
            </a:r>
            <a:r>
              <a:rPr lang="cs-CZ" sz="2800" dirty="0"/>
              <a:t>F, </a:t>
            </a:r>
            <a:r>
              <a:rPr lang="cs-CZ" sz="2800" dirty="0" err="1"/>
              <a:t>nF</a:t>
            </a:r>
            <a:r>
              <a:rPr lang="cs-CZ" sz="2800" dirty="0"/>
              <a:t>, </a:t>
            </a:r>
            <a:r>
              <a:rPr lang="cs-CZ" sz="2800" dirty="0" err="1"/>
              <a:t>pF.</a:t>
            </a:r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19" y="114119"/>
                <a:ext cx="8640959" cy="365151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Kapacitu </a:t>
                </a:r>
                <a:r>
                  <a:rPr lang="cs-CZ" sz="2800" b="1" dirty="0" smtClean="0"/>
                  <a:t>osamoceného kulového vodiče </a:t>
                </a:r>
                <a:r>
                  <a:rPr lang="cs-CZ" sz="2800" dirty="0" smtClean="0"/>
                  <a:t>ve vakuu </a:t>
                </a:r>
              </a:p>
              <a:p>
                <a:r>
                  <a:rPr lang="cs-CZ" sz="2800" dirty="0" smtClean="0"/>
                  <a:t>odvodíme ze vztahu pro elektrický potenciál: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solidFill>
                          <a:srgbClr val="FF0000"/>
                        </a:solidFill>
                        <a:latin typeface="Cambria Math"/>
                      </a:rPr>
                      <m:t>φ</m:t>
                    </m:r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k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dirty="0" smtClean="0"/>
                  <a:t> , kde </a:t>
                </a:r>
                <a:r>
                  <a:rPr lang="cs-CZ" sz="2800" i="1" dirty="0" smtClean="0"/>
                  <a:t>R</a:t>
                </a:r>
                <a:r>
                  <a:rPr lang="cs-CZ" sz="2800" dirty="0" smtClean="0"/>
                  <a:t> je jeho poloměr.</a:t>
                </a:r>
              </a:p>
              <a:p>
                <a:r>
                  <a:rPr lang="cs-CZ" sz="2800" dirty="0" smtClean="0"/>
                  <a:t>Porovnáním vztahů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>
                        <a:solidFill>
                          <a:srgbClr val="FF0000"/>
                        </a:solidFill>
                        <a:latin typeface="Cambria Math"/>
                      </a:rPr>
                      <m:t>φ</m:t>
                    </m:r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 </a:t>
                </a:r>
                <a:r>
                  <a:rPr lang="cs-CZ" sz="2800" dirty="0" smtClean="0"/>
                  <a:t>a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>
                        <a:solidFill>
                          <a:srgbClr val="FF0000"/>
                        </a:solidFill>
                        <a:latin typeface="Cambria Math"/>
                      </a:rPr>
                      <m:t>φ</m:t>
                    </m:r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 </a:t>
                </a:r>
                <a:r>
                  <a:rPr lang="cs-CZ" sz="2800" dirty="0" smtClean="0"/>
                  <a:t>dospějeme</a:t>
                </a:r>
              </a:p>
              <a:p>
                <a:r>
                  <a:rPr lang="cs-CZ" sz="2800" dirty="0"/>
                  <a:t>k</a:t>
                </a:r>
                <a:r>
                  <a:rPr lang="cs-CZ" sz="2800" dirty="0" smtClean="0"/>
                  <a:t> závěru:             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= 4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2800" i="1" smtClean="0">
                        <a:solidFill>
                          <a:srgbClr val="FF0000"/>
                        </a:solidFill>
                        <a:latin typeface="Cambria Math"/>
                      </a:rPr>
                      <m:t>π</m:t>
                    </m:r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ε</m:t>
                        </m:r>
                      </m:e>
                      <m:sub>
                        <m:r>
                          <a:rPr lang="cs-CZ" sz="28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R </a:t>
                </a:r>
                <a:r>
                  <a:rPr lang="cs-CZ" sz="2800" dirty="0" smtClean="0"/>
                  <a:t> </a:t>
                </a:r>
              </a:p>
              <a:p>
                <a:r>
                  <a:rPr lang="cs-CZ" sz="2800" dirty="0" smtClean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</a:rPr>
                          <m:t>ε</m:t>
                        </m:r>
                      </m:e>
                      <m:sub>
                        <m:r>
                          <a:rPr lang="cs-CZ" sz="28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/>
                  <a:t> je permitivita vakua </a:t>
                </a:r>
              </a:p>
              <a:p>
                <a:r>
                  <a:rPr lang="cs-CZ" sz="28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</a:rPr>
                          <m:t>ε</m:t>
                        </m:r>
                      </m:e>
                      <m:sub>
                        <m:r>
                          <a:rPr lang="cs-CZ" sz="28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/>
                  <a:t> = 8,85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−12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 . </m:t>
                        </m:r>
                        <m:r>
                          <a:rPr lang="cs-CZ" sz="2800" b="0" i="1" dirty="0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cs-CZ" sz="2800" b="0" i="1" dirty="0" smtClean="0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cs-CZ" sz="2800" dirty="0" smtClean="0"/>
                  <a:t>)</a:t>
                </a:r>
                <a:r>
                  <a:rPr lang="cs-CZ" sz="2800" i="1" dirty="0" smtClean="0"/>
                  <a:t>                        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114119"/>
                <a:ext cx="8640959" cy="3651512"/>
              </a:xfrm>
              <a:prstGeom prst="rect">
                <a:avLst/>
              </a:prstGeom>
              <a:blipFill rotWithShape="1">
                <a:blip r:embed="rId3"/>
                <a:stretch>
                  <a:fillRect l="-1338" t="-1331" b="-3661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Přímá spojnice 3"/>
          <p:cNvCxnSpPr/>
          <p:nvPr/>
        </p:nvCxnSpPr>
        <p:spPr>
          <a:xfrm>
            <a:off x="251520" y="1629302"/>
            <a:ext cx="86409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51520" y="3933056"/>
                <a:ext cx="8640959" cy="2444323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Kapacitu deskového kondenzátoru bez dielektrika odvodí-</a:t>
                </a:r>
              </a:p>
              <a:p>
                <a:r>
                  <a:rPr lang="cs-CZ" sz="2800" dirty="0" err="1"/>
                  <a:t>me</a:t>
                </a:r>
                <a:r>
                  <a:rPr lang="cs-CZ" sz="2800" dirty="0"/>
                  <a:t> porovnáním vztahů pro intenzitu homogenního </a:t>
                </a:r>
              </a:p>
              <a:p>
                <a:r>
                  <a:rPr lang="cs-CZ" sz="2800" dirty="0"/>
                  <a:t>elektrického pole:      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2800" dirty="0"/>
                  <a:t>  a  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σ</m:t>
                        </m:r>
                      </m:num>
                      <m:den>
                        <m:sSub>
                          <m:sSubPr>
                            <m:ctrlPr>
                              <a:rPr lang="cs-CZ" sz="28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dirty="0"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cs-CZ" sz="2800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𝑄</m:t>
                        </m:r>
                      </m:num>
                      <m:den>
                        <m:eqArr>
                          <m:eqArrPr>
                            <m:ctrlPr>
                              <a:rPr lang="cs-CZ" sz="2800" i="1" dirty="0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cs-CZ" sz="2800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800" i="1" dirty="0">
                                    <a:latin typeface="Cambria Math"/>
                                  </a:rPr>
                                  <m:t>ε</m:t>
                                </m:r>
                              </m:e>
                              <m:sub>
                                <m:r>
                                  <a:rPr lang="cs-CZ" sz="2800" i="1" dirty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cs-CZ" sz="2800" i="1" dirty="0">
                                <a:latin typeface="Cambria Math"/>
                              </a:rPr>
                              <m:t> . </m:t>
                            </m:r>
                            <m:r>
                              <a:rPr lang="cs-CZ" sz="2800" b="0" i="1" dirty="0" smtClean="0">
                                <a:latin typeface="Cambria Math"/>
                              </a:rPr>
                              <m:t> </m:t>
                            </m:r>
                            <m:r>
                              <a:rPr lang="cs-CZ" sz="2800" i="1" dirty="0">
                                <a:latin typeface="Cambria Math"/>
                              </a:rPr>
                              <m:t>𝑆</m:t>
                            </m:r>
                          </m:e>
                          <m:e/>
                        </m:eqArr>
                      </m:den>
                    </m:f>
                  </m:oMath>
                </a14:m>
                <a:endParaRPr lang="cs-CZ" sz="2800" dirty="0"/>
              </a:p>
              <a:p>
                <a:r>
                  <a:rPr lang="cs-CZ" sz="2800" i="1" dirty="0"/>
                  <a:t>                                     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C </a:t>
                </a:r>
                <a:r>
                  <a:rPr lang="cs-CZ" sz="2800" dirty="0">
                    <a:solidFill>
                      <a:srgbClr val="FF0000"/>
                    </a:solidFill>
                  </a:rPr>
                  <a:t>=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den>
                    </m:f>
                  </m:oMath>
                </a14:m>
                <a:r>
                  <a:rPr lang="cs-CZ" sz="2800" i="1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>
                    <a:solidFill>
                      <a:srgbClr val="FF0000"/>
                    </a:solidFill>
                  </a:rPr>
                  <a:t>=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. 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933056"/>
                <a:ext cx="8640959" cy="24443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818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00047" y="476672"/>
            <a:ext cx="8280920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Vypočítejte kapacitu deskového kondenzátoru, jehož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bdélníkové desky mají rozměry 12 cm a 8 cm, vzdá-</a:t>
            </a:r>
          </a:p>
          <a:p>
            <a:r>
              <a:rPr lang="cs-CZ" sz="2800" dirty="0"/>
              <a:t>l</a:t>
            </a:r>
            <a:r>
              <a:rPr lang="cs-CZ" sz="2800" dirty="0" smtClean="0"/>
              <a:t>enost desek je 6 mm a mezi deskami je dielektrikum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 relativní permitivitě 3.</a:t>
            </a:r>
          </a:p>
        </p:txBody>
      </p:sp>
      <p:sp>
        <p:nvSpPr>
          <p:cNvPr id="3" name="Obdélník 2"/>
          <p:cNvSpPr/>
          <p:nvPr/>
        </p:nvSpPr>
        <p:spPr>
          <a:xfrm>
            <a:off x="500047" y="2564904"/>
            <a:ext cx="8280920" cy="35394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u="sng" dirty="0"/>
              <a:t>Jak by se změnilo řešení úlohy, kdyby se:</a:t>
            </a:r>
          </a:p>
          <a:p>
            <a:pPr marL="514350" indent="-514350">
              <a:buAutoNum type="alphaLcParenR"/>
            </a:pPr>
            <a:r>
              <a:rPr lang="cs-CZ" sz="2800" dirty="0"/>
              <a:t>oba rozměry desek </a:t>
            </a:r>
            <a:r>
              <a:rPr lang="cs-CZ" sz="2800" dirty="0" smtClean="0"/>
              <a:t>zdvojnásobily,</a:t>
            </a:r>
            <a:endParaRPr lang="cs-CZ" sz="2800" dirty="0"/>
          </a:p>
          <a:p>
            <a:pPr marL="514350" indent="-514350">
              <a:buAutoNum type="alphaLcParenR"/>
            </a:pPr>
            <a:r>
              <a:rPr lang="cs-CZ" sz="2800" dirty="0"/>
              <a:t>vzdálenost mezi deskami zmenšila na polovinu </a:t>
            </a:r>
          </a:p>
          <a:p>
            <a:r>
              <a:rPr lang="cs-CZ" sz="2800" dirty="0"/>
              <a:t>       původní </a:t>
            </a:r>
            <a:r>
              <a:rPr lang="cs-CZ" sz="2800" dirty="0" smtClean="0"/>
              <a:t>hodnoty,</a:t>
            </a:r>
            <a:endParaRPr lang="cs-CZ" sz="2800" dirty="0"/>
          </a:p>
          <a:p>
            <a:pPr marL="514350" indent="-514350">
              <a:buAutoNum type="alphaLcParenR" startAt="3"/>
            </a:pPr>
            <a:r>
              <a:rPr lang="cs-CZ" sz="2800" dirty="0"/>
              <a:t>oba rozměry desek zdvojnásobily a současně</a:t>
            </a:r>
          </a:p>
          <a:p>
            <a:r>
              <a:rPr lang="cs-CZ" sz="2800" dirty="0"/>
              <a:t>      vzdálenost mezi deskami se zmenšila na polovinu</a:t>
            </a:r>
          </a:p>
          <a:p>
            <a:r>
              <a:rPr lang="cs-CZ" sz="2800" dirty="0"/>
              <a:t>      původní </a:t>
            </a:r>
            <a:r>
              <a:rPr lang="cs-CZ" sz="2800" dirty="0" smtClean="0"/>
              <a:t>hodnoty,</a:t>
            </a:r>
            <a:endParaRPr lang="cs-CZ" sz="2800" dirty="0"/>
          </a:p>
          <a:p>
            <a:r>
              <a:rPr lang="cs-CZ" sz="2800" dirty="0"/>
              <a:t>d)  kdyby mezi deskami kondenzátoru byl vzduch?</a:t>
            </a:r>
          </a:p>
        </p:txBody>
      </p:sp>
    </p:spTree>
    <p:extLst>
      <p:ext uri="{BB962C8B-B14F-4D97-AF65-F5344CB8AC3E}">
        <p14:creationId xmlns:p14="http://schemas.microsoft.com/office/powerpoint/2010/main" val="377820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95536" y="116632"/>
                <a:ext cx="8568953" cy="653916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Vyjdeme ze vztahu pro kapacitu deskového kondenzátoru</a:t>
                </a:r>
              </a:p>
              <a:p>
                <a:r>
                  <a:rPr lang="cs-CZ" sz="2800" i="1" dirty="0" smtClean="0">
                    <a:solidFill>
                      <a:srgbClr val="FF0000"/>
                    </a:solidFill>
                  </a:rPr>
                  <a:t>C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𝑟</m:t>
                            </m:r>
                          </m:sub>
                        </m:sSub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𝑆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𝑟</m:t>
                            </m:r>
                          </m:sub>
                        </m:s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/>
                  <a:t>, kde </a:t>
                </a:r>
                <a:r>
                  <a:rPr lang="cs-CZ" sz="2800" i="1" dirty="0" smtClean="0"/>
                  <a:t>a</a:t>
                </a:r>
                <a:r>
                  <a:rPr lang="cs-CZ" sz="2800" dirty="0" smtClean="0"/>
                  <a:t> , </a:t>
                </a:r>
                <a:r>
                  <a:rPr lang="cs-CZ" sz="2800" i="1" dirty="0" smtClean="0"/>
                  <a:t>b</a:t>
                </a:r>
                <a:r>
                  <a:rPr lang="cs-CZ" sz="2800" dirty="0" smtClean="0"/>
                  <a:t> jsou rozměry desek</a:t>
                </a:r>
              </a:p>
              <a:p>
                <a:endParaRPr lang="cs-CZ" sz="2800" dirty="0"/>
              </a:p>
              <a:p>
                <a:r>
                  <a:rPr lang="cs-CZ" sz="2800" i="1" dirty="0" smtClean="0"/>
                  <a:t>C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8,85 . 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−12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 3  . 12 . 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. 8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−3</m:t>
                            </m:r>
                          </m:sup>
                        </m:sSup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  <m:r>
                      <a:rPr lang="cs-CZ" sz="28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F</m:t>
                    </m:r>
                  </m:oMath>
                </a14:m>
                <a:r>
                  <a:rPr lang="cs-CZ" sz="2800" i="1" dirty="0" smtClean="0"/>
                  <a:t> = </a:t>
                </a:r>
                <a:r>
                  <a:rPr lang="cs-CZ" sz="2800" u="sng" dirty="0" smtClean="0"/>
                  <a:t>42,5 </a:t>
                </a:r>
                <a:r>
                  <a:rPr lang="cs-CZ" sz="2800" u="sng" dirty="0" err="1" smtClean="0"/>
                  <a:t>pF</a:t>
                </a:r>
                <a:endParaRPr lang="cs-CZ" sz="2800" u="sng" dirty="0" smtClean="0"/>
              </a:p>
              <a:p>
                <a:endParaRPr lang="cs-CZ" sz="2800" i="1" dirty="0"/>
              </a:p>
              <a:p>
                <a:r>
                  <a:rPr lang="cs-CZ" sz="2800" dirty="0" smtClean="0"/>
                  <a:t>a)  </a:t>
                </a:r>
                <a:r>
                  <a:rPr lang="cs-CZ" sz="2800" i="1" dirty="0" smtClean="0"/>
                  <a:t>C   </a:t>
                </a:r>
                <a:r>
                  <a:rPr lang="cs-CZ" sz="2800" dirty="0" smtClean="0"/>
                  <a:t>̴ </a:t>
                </a:r>
                <a:r>
                  <a:rPr lang="cs-CZ" sz="2800" i="1" dirty="0" smtClean="0"/>
                  <a:t>a</a:t>
                </a:r>
                <a:r>
                  <a:rPr lang="cs-CZ" sz="2800" dirty="0" smtClean="0"/>
                  <a:t>, </a:t>
                </a:r>
                <a:r>
                  <a:rPr lang="cs-CZ" sz="2800" i="1" dirty="0"/>
                  <a:t>C   </a:t>
                </a:r>
                <a:r>
                  <a:rPr lang="cs-CZ" sz="2800" dirty="0"/>
                  <a:t>̴ </a:t>
                </a:r>
                <a:r>
                  <a:rPr lang="cs-CZ" sz="2800" i="1" dirty="0" smtClean="0"/>
                  <a:t>b</a:t>
                </a:r>
                <a:r>
                  <a:rPr lang="cs-CZ" sz="2800" dirty="0" smtClean="0"/>
                  <a:t> …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i="1" dirty="0" smtClean="0"/>
                  <a:t> = </a:t>
                </a:r>
                <a:r>
                  <a:rPr lang="cs-CZ" sz="2800" dirty="0" smtClean="0"/>
                  <a:t>4 </a:t>
                </a:r>
                <a:r>
                  <a:rPr lang="cs-CZ" sz="2800" i="1" dirty="0" smtClean="0"/>
                  <a:t>C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170 </a:t>
                </a:r>
                <a:r>
                  <a:rPr lang="cs-CZ" sz="2800" u="sng" dirty="0" err="1" smtClean="0"/>
                  <a:t>pF</a:t>
                </a:r>
                <a:endParaRPr lang="cs-CZ" sz="2800" u="sng" dirty="0" smtClean="0"/>
              </a:p>
              <a:p>
                <a:pPr marL="514350" indent="-514350">
                  <a:buAutoNum type="alphaLcParenR"/>
                </a:pPr>
                <a:endParaRPr lang="cs-CZ" sz="2800" dirty="0" smtClean="0"/>
              </a:p>
              <a:p>
                <a:r>
                  <a:rPr lang="cs-CZ" sz="2800" dirty="0" smtClean="0"/>
                  <a:t>b)  </a:t>
                </a:r>
                <a:r>
                  <a:rPr lang="cs-CZ" sz="2800" i="1" dirty="0" smtClean="0"/>
                  <a:t>C   </a:t>
                </a:r>
                <a:r>
                  <a:rPr lang="cs-CZ" sz="2800" dirty="0"/>
                  <a:t>̴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2800" dirty="0" smtClean="0"/>
                  <a:t> …</a:t>
                </a:r>
                <a:r>
                  <a:rPr lang="cs-CZ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= 2 </a:t>
                </a:r>
                <a:r>
                  <a:rPr lang="cs-CZ" sz="2800" i="1" dirty="0" smtClean="0"/>
                  <a:t>C = </a:t>
                </a:r>
                <a:r>
                  <a:rPr lang="cs-CZ" sz="2800" u="sng" dirty="0" smtClean="0"/>
                  <a:t>85 </a:t>
                </a:r>
                <a:r>
                  <a:rPr lang="cs-CZ" sz="2800" u="sng" dirty="0" err="1" smtClean="0"/>
                  <a:t>pF</a:t>
                </a:r>
                <a:endParaRPr lang="cs-CZ" sz="2800" u="sng" dirty="0" smtClean="0"/>
              </a:p>
              <a:p>
                <a:pPr marL="514350" indent="-514350">
                  <a:buAutoNum type="alphaLcParenR"/>
                </a:pPr>
                <a:endParaRPr lang="cs-CZ" sz="2800" dirty="0"/>
              </a:p>
              <a:p>
                <a:r>
                  <a:rPr lang="cs-CZ" sz="2800" dirty="0"/>
                  <a:t>c</a:t>
                </a:r>
                <a:r>
                  <a:rPr lang="cs-CZ" sz="2800" dirty="0" smtClean="0"/>
                  <a:t>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sz="2800" dirty="0" smtClean="0"/>
                  <a:t> = 8 </a:t>
                </a:r>
                <a:r>
                  <a:rPr lang="cs-CZ" sz="2800" i="1" dirty="0" smtClean="0"/>
                  <a:t>C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340 </a:t>
                </a:r>
                <a:r>
                  <a:rPr lang="cs-CZ" sz="2800" u="sng" dirty="0" err="1" smtClean="0"/>
                  <a:t>pF</a:t>
                </a:r>
                <a:endParaRPr lang="cs-CZ" sz="2800" u="sng" dirty="0" smtClean="0"/>
              </a:p>
              <a:p>
                <a:pPr marL="514350" indent="-514350">
                  <a:buAutoNum type="alphaLcParenR"/>
                </a:pPr>
                <a:endParaRPr lang="cs-CZ" sz="2800" dirty="0"/>
              </a:p>
              <a:p>
                <a:r>
                  <a:rPr lang="cs-CZ" sz="2800" dirty="0" smtClean="0"/>
                  <a:t>d)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𝑟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14,2 </a:t>
                </a:r>
                <a:r>
                  <a:rPr lang="cs-CZ" sz="2800" u="sng" dirty="0" err="1" smtClean="0"/>
                  <a:t>pF</a:t>
                </a:r>
                <a:endParaRPr lang="cs-CZ" sz="2800" u="sng" dirty="0" smtClean="0"/>
              </a:p>
              <a:p>
                <a:pPr marL="514350" indent="-514350">
                  <a:buAutoNum type="alphaLcParenR"/>
                </a:pPr>
                <a:endParaRPr lang="cs-CZ" sz="2800" i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6632"/>
                <a:ext cx="8568953" cy="6539162"/>
              </a:xfrm>
              <a:prstGeom prst="rect">
                <a:avLst/>
              </a:prstGeom>
              <a:blipFill rotWithShape="1">
                <a:blip r:embed="rId3"/>
                <a:stretch>
                  <a:fillRect l="-1420" t="-744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829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63830" y="404664"/>
                <a:ext cx="8424935" cy="582146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/>
                  <a:t>Kapacita deskového kondenzátoru závisí</a:t>
                </a:r>
                <a:r>
                  <a:rPr lang="cs-CZ" sz="2800" dirty="0" smtClean="0"/>
                  <a:t> tedy nejen na </a:t>
                </a:r>
              </a:p>
              <a:p>
                <a:r>
                  <a:rPr lang="cs-CZ" sz="2800" dirty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ozměrech desek </a:t>
                </a:r>
                <a:r>
                  <a:rPr lang="cs-CZ" sz="2800" dirty="0" smtClean="0"/>
                  <a:t>a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jejich vzájemné vzdálenosti</a:t>
                </a:r>
                <a:r>
                  <a:rPr lang="cs-CZ" sz="2800" dirty="0" smtClean="0"/>
                  <a:t>, ale také </a:t>
                </a:r>
              </a:p>
              <a:p>
                <a:r>
                  <a:rPr lang="cs-CZ" sz="2800" dirty="0" smtClean="0"/>
                  <a:t>na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druhu </a:t>
                </a:r>
                <a:r>
                  <a:rPr lang="cs-CZ" sz="2800" dirty="0">
                    <a:solidFill>
                      <a:srgbClr val="FF0000"/>
                    </a:solidFill>
                  </a:rPr>
                  <a:t>d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ielektrika</a:t>
                </a:r>
                <a:r>
                  <a:rPr lang="cs-CZ" sz="2800" dirty="0" smtClean="0"/>
                  <a:t>, které je mezi jeho deskami.</a:t>
                </a:r>
              </a:p>
              <a:p>
                <a:endParaRPr lang="cs-CZ" sz="2800" dirty="0"/>
              </a:p>
              <a:p>
                <a:r>
                  <a:rPr lang="cs-CZ" sz="2800" dirty="0" smtClean="0"/>
                  <a:t>Označíme-li </a:t>
                </a:r>
                <a:r>
                  <a:rPr lang="cs-CZ" sz="2800" i="1" dirty="0" smtClean="0"/>
                  <a:t>C</a:t>
                </a:r>
                <a:r>
                  <a:rPr lang="cs-CZ" sz="2800" dirty="0" smtClean="0"/>
                  <a:t> kapacitu deskového kondenzátoru </a:t>
                </a:r>
              </a:p>
              <a:p>
                <a:r>
                  <a:rPr lang="cs-CZ" sz="2800" dirty="0" smtClean="0"/>
                  <a:t>s dielektrikem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/>
                  <a:t> kapacitu deskového kondenzátoru</a:t>
                </a:r>
              </a:p>
              <a:p>
                <a:r>
                  <a:rPr lang="cs-CZ" sz="2800" dirty="0" smtClean="0"/>
                  <a:t>bez dielektrika, pak podíl obou kapacit vyjadřuje </a:t>
                </a:r>
              </a:p>
              <a:p>
                <a:r>
                  <a:rPr lang="cs-CZ" sz="2800" dirty="0" smtClean="0"/>
                  <a:t>relativní permitivitu tohoto dielektrika:</a:t>
                </a:r>
              </a:p>
              <a:p>
                <a:endParaRPr lang="cs-CZ" sz="2800" dirty="0" smtClean="0"/>
              </a:p>
              <a:p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                                       </m:t>
                    </m:r>
                    <m:f>
                      <m:fPr>
                        <m:ctrlPr>
                          <a:rPr lang="cs-CZ" sz="2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𝐶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𝑟</m:t>
                            </m:r>
                          </m:sub>
                        </m:sSub>
                        <m:f>
                          <m:fPr>
                            <m:ctrlPr>
                              <a:rPr lang="cs-CZ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𝑑</m:t>
                            </m:r>
                          </m:den>
                        </m:f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ε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f>
                          <m:fPr>
                            <m:ctrlPr>
                              <a:rPr lang="cs-CZ" sz="2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>
                              <a:rPr lang="cs-CZ" sz="2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𝑑</m:t>
                            </m:r>
                          </m:den>
                        </m:f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ε</m:t>
                        </m:r>
                      </m:e>
                      <m:sub>
                        <m:r>
                          <a:rPr lang="cs-CZ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endParaRPr lang="cs-CZ" sz="2800" dirty="0" smtClean="0"/>
              </a:p>
              <a:p>
                <a:endParaRPr lang="cs-CZ" sz="2800" dirty="0"/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830" y="404664"/>
                <a:ext cx="8424935" cy="5821465"/>
              </a:xfrm>
              <a:prstGeom prst="rect">
                <a:avLst/>
              </a:prstGeom>
              <a:blipFill rotWithShape="1">
                <a:blip r:embed="rId3"/>
                <a:stretch>
                  <a:fillRect l="-1445" t="-836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aoblený obdélník 2"/>
          <p:cNvSpPr/>
          <p:nvPr/>
        </p:nvSpPr>
        <p:spPr>
          <a:xfrm>
            <a:off x="3133931" y="4149080"/>
            <a:ext cx="2662205" cy="13681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2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692</Words>
  <Application>Microsoft Office PowerPoint</Application>
  <PresentationFormat>Předvádění na obrazovce (4:3)</PresentationFormat>
  <Paragraphs>75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KAPACITA VODIČE</vt:lpstr>
      <vt:lpstr>KAPACITA VODIČE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59</cp:revision>
  <dcterms:created xsi:type="dcterms:W3CDTF">2012-06-18T15:15:37Z</dcterms:created>
  <dcterms:modified xsi:type="dcterms:W3CDTF">2013-07-26T17:32:25Z</dcterms:modified>
</cp:coreProperties>
</file>