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959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0235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336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755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840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25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7714" y="169391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ODPOR VODIČE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13285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198641"/>
              </p:ext>
            </p:extLst>
          </p:nvPr>
        </p:nvGraphicFramePr>
        <p:xfrm>
          <a:off x="764361" y="2156296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r>
                        <a:rPr lang="cs-CZ" baseline="0" dirty="0" smtClean="0"/>
                        <a:t> – Kmitání, vlnění a </a:t>
                      </a:r>
                      <a:r>
                        <a:rPr lang="cs-CZ" baseline="0" dirty="0" smtClean="0"/>
                        <a:t>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19. 7. 2012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 a 6. ročník osmiletého</a:t>
                      </a:r>
                      <a:r>
                        <a:rPr lang="cs-CZ" baseline="0" dirty="0" smtClean="0"/>
                        <a:t>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vztahů mezi napětím, proudem</a:t>
                      </a:r>
                      <a:r>
                        <a:rPr lang="cs-CZ" baseline="0" dirty="0" smtClean="0"/>
                        <a:t> a odporem; vyjádření jednotky odporu pomocí základních fyzikálních jednotek, řešení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</a:t>
                      </a:r>
                      <a:r>
                        <a:rPr lang="cs-CZ" baseline="0" dirty="0" smtClean="0"/>
                        <a:t> stránek zopakujeme závislosti mezi veličinami;  žáci samostatně vyjádří jednotku odporu a vyřeší 2 úlohy.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82280" cy="1143000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b="1" u="sng" dirty="0" smtClean="0"/>
              <a:t>ODPOR VODIČE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00200"/>
            <a:ext cx="8471936" cy="492514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Proud procházející vodičem je </a:t>
            </a:r>
            <a:r>
              <a:rPr lang="cs-CZ" sz="2800" b="1" dirty="0" smtClean="0"/>
              <a:t>přímo úměrný </a:t>
            </a:r>
            <a:r>
              <a:rPr lang="cs-CZ" sz="2800" dirty="0" smtClean="0"/>
              <a:t>napětí mezi jeho konci:                       </a:t>
            </a:r>
            <a:r>
              <a:rPr lang="cs-CZ" sz="2800" b="1" i="1" dirty="0" smtClean="0">
                <a:solidFill>
                  <a:srgbClr val="FF0000"/>
                </a:solidFill>
              </a:rPr>
              <a:t>I  </a:t>
            </a:r>
            <a:r>
              <a:rPr lang="cs-CZ" sz="2800" b="1" dirty="0" smtClean="0">
                <a:solidFill>
                  <a:srgbClr val="FF0000"/>
                </a:solidFill>
              </a:rPr>
              <a:t> ̴ </a:t>
            </a:r>
            <a:r>
              <a:rPr lang="cs-CZ" sz="2800" b="1" i="1" dirty="0" smtClean="0">
                <a:solidFill>
                  <a:srgbClr val="FF0000"/>
                </a:solidFill>
              </a:rPr>
              <a:t>U</a:t>
            </a:r>
            <a:endParaRPr lang="cs-CZ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467544" y="2924944"/>
                <a:ext cx="8471936" cy="1742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Poměr napětí a proudu je konstantní: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dirty="0" err="1" smtClean="0"/>
                  <a:t>konst</a:t>
                </a:r>
                <a:r>
                  <a:rPr lang="cs-CZ" sz="2800" dirty="0" smtClean="0"/>
                  <a:t>.</a:t>
                </a:r>
              </a:p>
              <a:p>
                <a:r>
                  <a:rPr lang="cs-CZ" sz="2800" dirty="0" smtClean="0"/>
                  <a:t>Veličinu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cs-CZ" sz="2800" dirty="0" smtClean="0"/>
                  <a:t>  nazýváme </a:t>
                </a:r>
                <a:r>
                  <a:rPr lang="cs-CZ" sz="2800" b="1" dirty="0" smtClean="0"/>
                  <a:t>elektrický odpor vodiče</a:t>
                </a:r>
                <a:r>
                  <a:rPr lang="cs-CZ" sz="2800" dirty="0" smtClean="0"/>
                  <a:t> a značíme </a:t>
                </a:r>
              </a:p>
              <a:p>
                <a:r>
                  <a:rPr lang="cs-CZ" sz="2800" dirty="0"/>
                  <a:t>j</a:t>
                </a:r>
                <a:r>
                  <a:rPr lang="cs-CZ" sz="2800" dirty="0" smtClean="0"/>
                  <a:t>i </a:t>
                </a:r>
                <a:r>
                  <a:rPr lang="cs-CZ" sz="2800" i="1" dirty="0" smtClean="0"/>
                  <a:t>R. </a:t>
                </a:r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924944"/>
                <a:ext cx="8471936" cy="1742272"/>
              </a:xfrm>
              <a:prstGeom prst="rect">
                <a:avLst/>
              </a:prstGeom>
              <a:blipFill rotWithShape="1">
                <a:blip r:embed="rId3"/>
                <a:stretch>
                  <a:fillRect l="-1512" r="-792" b="-90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467544" y="4667216"/>
            <a:ext cx="6683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Jednotkou elektrického odporu je </a:t>
            </a:r>
            <a:r>
              <a:rPr lang="cs-CZ" sz="2800" b="1" dirty="0" smtClean="0"/>
              <a:t>1 </a:t>
            </a:r>
            <a:r>
              <a:rPr lang="el-GR" sz="2800" b="1" dirty="0" smtClean="0"/>
              <a:t>Ω</a:t>
            </a:r>
            <a:r>
              <a:rPr lang="cs-CZ" sz="2800" b="1" dirty="0" smtClean="0"/>
              <a:t> (ohm)</a:t>
            </a:r>
            <a:endParaRPr lang="cs-CZ" sz="28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5800" y="5445222"/>
            <a:ext cx="8055463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Vyjádřete jednotku elektrického odporu pomocí </a:t>
            </a:r>
          </a:p>
          <a:p>
            <a:r>
              <a:rPr lang="cs-CZ" sz="2800" dirty="0" smtClean="0"/>
              <a:t>základních fyzikálních jednotek.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6001875" y="2852936"/>
            <a:ext cx="1918198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467544" y="5301208"/>
            <a:ext cx="8471936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6" grpId="0"/>
      <p:bldP spid="9" grpId="0"/>
      <p:bldP spid="10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692696"/>
            <a:ext cx="871296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Vyjdeme z definice elektrického odporu vodiče: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347864" y="1484784"/>
                <a:ext cx="2664296" cy="105233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3200" b="1" i="1" dirty="0" smtClean="0"/>
                  <a:t>R</a:t>
                </a:r>
                <a:r>
                  <a:rPr lang="cs-CZ" sz="32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>
                            <a:latin typeface="Cambria Math"/>
                          </a:rPr>
                          <m:t>𝑼</m:t>
                        </m:r>
                      </m:num>
                      <m:den>
                        <m:r>
                          <a:rPr lang="cs-CZ" sz="3200" b="1" i="1">
                            <a:latin typeface="Cambria Math"/>
                          </a:rPr>
                          <m:t>𝑰</m:t>
                        </m:r>
                      </m:den>
                    </m:f>
                  </m:oMath>
                </a14:m>
                <a:r>
                  <a:rPr lang="cs-CZ" sz="32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32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200" b="1" i="1" smtClean="0">
                                <a:latin typeface="Cambria Math"/>
                              </a:rPr>
                              <m:t>𝑾</m:t>
                            </m:r>
                          </m:num>
                          <m:den>
                            <m:r>
                              <a:rPr lang="cs-CZ" sz="3200" b="1" i="1" smtClean="0">
                                <a:latin typeface="Cambria Math"/>
                              </a:rPr>
                              <m:t>𝑸</m:t>
                            </m:r>
                          </m:den>
                        </m:f>
                      </m:num>
                      <m:den>
                        <m:r>
                          <a:rPr lang="cs-CZ" sz="3200" b="1" i="1" smtClean="0">
                            <a:latin typeface="Cambria Math"/>
                          </a:rPr>
                          <m:t>𝑰</m:t>
                        </m:r>
                      </m:den>
                    </m:f>
                  </m:oMath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1484784"/>
                <a:ext cx="2664296" cy="1052339"/>
              </a:xfrm>
              <a:prstGeom prst="rect">
                <a:avLst/>
              </a:prstGeom>
              <a:blipFill rotWithShape="1">
                <a:blip r:embed="rId3"/>
                <a:stretch>
                  <a:fillRect b="-8621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51520" y="2852936"/>
                <a:ext cx="8712968" cy="764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[</a:t>
                </a:r>
                <a:r>
                  <a:rPr lang="cs-CZ" sz="2800" i="1" dirty="0" smtClean="0"/>
                  <a:t>R</a:t>
                </a:r>
                <a:r>
                  <a:rPr lang="cs-CZ" sz="2800" dirty="0" smtClean="0"/>
                  <a:t>]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𝐽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𝑁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𝐴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𝑘𝑔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dirty="0" smtClean="0"/>
                  <a:t> = kg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852936"/>
                <a:ext cx="8712968" cy="764184"/>
              </a:xfrm>
              <a:prstGeom prst="rect">
                <a:avLst/>
              </a:prstGeom>
              <a:blipFill rotWithShape="1">
                <a:blip r:embed="rId4"/>
                <a:stretch>
                  <a:fillRect l="-1399" b="-104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251520" y="4372266"/>
            <a:ext cx="8712968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Převrácenou hodnotou elektrického odporu </a:t>
            </a:r>
            <a:r>
              <a:rPr lang="cs-CZ" sz="2800" dirty="0" smtClean="0"/>
              <a:t>vodiče je </a:t>
            </a:r>
            <a:r>
              <a:rPr lang="cs-CZ" sz="2800" dirty="0" err="1" smtClean="0"/>
              <a:t>veli</a:t>
            </a:r>
            <a:r>
              <a:rPr lang="cs-CZ" sz="2800" dirty="0" smtClean="0"/>
              <a:t>-</a:t>
            </a:r>
          </a:p>
          <a:p>
            <a:r>
              <a:rPr lang="cs-CZ" sz="2800" dirty="0" err="1"/>
              <a:t>č</a:t>
            </a:r>
            <a:r>
              <a:rPr lang="cs-CZ" sz="2800" dirty="0" err="1" smtClean="0"/>
              <a:t>ina</a:t>
            </a:r>
            <a:r>
              <a:rPr lang="cs-CZ" sz="2800" dirty="0" smtClean="0"/>
              <a:t>, kterou nazýváme </a:t>
            </a:r>
            <a:r>
              <a:rPr lang="cs-CZ" sz="2800" b="1" dirty="0" smtClean="0"/>
              <a:t>elektrická vodivost</a:t>
            </a:r>
            <a:r>
              <a:rPr lang="cs-CZ" sz="2800" dirty="0" smtClean="0"/>
              <a:t>. Značíme ji </a:t>
            </a:r>
            <a:r>
              <a:rPr lang="cs-CZ" sz="2800" i="1" dirty="0" smtClean="0"/>
              <a:t>G</a:t>
            </a:r>
            <a:r>
              <a:rPr lang="cs-CZ" sz="2800" dirty="0" smtClean="0"/>
              <a:t>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51520" y="5661248"/>
                <a:ext cx="1654620" cy="80131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cs-CZ" sz="3200" b="1" i="1" dirty="0" smtClean="0"/>
                  <a:t>G</a:t>
                </a:r>
                <a:r>
                  <a:rPr lang="cs-CZ" sz="32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3200" b="1" i="1" smtClean="0">
                            <a:latin typeface="Cambria Math"/>
                          </a:rPr>
                          <m:t>𝑹</m:t>
                        </m:r>
                      </m:den>
                    </m:f>
                  </m:oMath>
                </a14:m>
                <a:r>
                  <a:rPr lang="cs-CZ" sz="3200" b="1" i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 smtClean="0">
                            <a:latin typeface="Cambria Math"/>
                          </a:rPr>
                          <m:t>𝑰</m:t>
                        </m:r>
                      </m:num>
                      <m:den>
                        <m:r>
                          <a:rPr lang="cs-CZ" sz="3200" b="1" i="1" smtClean="0">
                            <a:latin typeface="Cambria Math"/>
                          </a:rPr>
                          <m:t>𝑼</m:t>
                        </m:r>
                      </m:den>
                    </m:f>
                  </m:oMath>
                </a14:m>
                <a:endParaRPr lang="cs-CZ" sz="3200" b="1" i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661248"/>
                <a:ext cx="1654620" cy="801310"/>
              </a:xfrm>
              <a:prstGeom prst="rect">
                <a:avLst/>
              </a:prstGeom>
              <a:blipFill rotWithShape="1">
                <a:blip r:embed="rId5"/>
                <a:stretch>
                  <a:fillRect l="-8759" b="-11278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411760" y="5488948"/>
                <a:ext cx="6552728" cy="113736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[</a:t>
                </a:r>
                <a:r>
                  <a:rPr lang="cs-CZ" sz="2800" i="1" dirty="0" smtClean="0"/>
                  <a:t>G</a:t>
                </a:r>
                <a:r>
                  <a:rPr lang="cs-CZ" sz="2800" dirty="0" smtClean="0"/>
                  <a:t>]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𝑉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Ω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= S  Jednotkou elektrické </a:t>
                </a:r>
              </a:p>
              <a:p>
                <a:r>
                  <a:rPr lang="cs-CZ" sz="2800" dirty="0" smtClean="0"/>
                  <a:t>                                vodivosti je </a:t>
                </a:r>
                <a:r>
                  <a:rPr lang="cs-CZ" sz="2800" b="1" dirty="0" smtClean="0"/>
                  <a:t>siemens</a:t>
                </a:r>
                <a:r>
                  <a:rPr lang="cs-CZ" sz="2800" dirty="0" smtClean="0"/>
                  <a:t>.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5488948"/>
                <a:ext cx="6552728" cy="1137363"/>
              </a:xfrm>
              <a:prstGeom prst="rect">
                <a:avLst/>
              </a:prstGeom>
              <a:blipFill rotWithShape="1">
                <a:blip r:embed="rId6"/>
                <a:stretch>
                  <a:fillRect l="-1857" b="-13228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Přímá spojnice 7"/>
          <p:cNvCxnSpPr/>
          <p:nvPr/>
        </p:nvCxnSpPr>
        <p:spPr>
          <a:xfrm>
            <a:off x="251520" y="4077072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65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  <p:bldP spid="5" grpId="1"/>
      <p:bldP spid="6" grpId="0" animBg="1"/>
      <p:bldP spid="7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548680"/>
            <a:ext cx="8496944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Uvedené poznatky vyjadřují Ohmův zákon.</a:t>
            </a:r>
          </a:p>
          <a:p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95536" y="1853716"/>
                <a:ext cx="8496944" cy="701859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dirty="0" smtClean="0"/>
                  <a:t>                            I</a:t>
                </a:r>
                <a:r>
                  <a:rPr lang="cs-CZ" sz="2800" dirty="0" smtClean="0"/>
                  <a:t> </a:t>
                </a:r>
                <a:r>
                  <a:rPr lang="cs-CZ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dirty="0" smtClean="0"/>
                  <a:t>            </a:t>
                </a:r>
                <a:r>
                  <a:rPr lang="cs-CZ" sz="2800" i="1" dirty="0" smtClean="0"/>
                  <a:t>I</a:t>
                </a:r>
                <a:r>
                  <a:rPr lang="cs-CZ" sz="2800" dirty="0" smtClean="0"/>
                  <a:t> = </a:t>
                </a:r>
                <a:r>
                  <a:rPr lang="cs-CZ" sz="2800" i="1" dirty="0" smtClean="0"/>
                  <a:t>G</a:t>
                </a:r>
                <a:r>
                  <a:rPr lang="cs-CZ" sz="2800" dirty="0" smtClean="0"/>
                  <a:t> . </a:t>
                </a:r>
                <a:r>
                  <a:rPr lang="cs-CZ" sz="2800" i="1" dirty="0" smtClean="0"/>
                  <a:t>U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853716"/>
                <a:ext cx="8496944" cy="701859"/>
              </a:xfrm>
              <a:prstGeom prst="rect">
                <a:avLst/>
              </a:prstGeom>
              <a:blipFill rotWithShape="1">
                <a:blip r:embed="rId3"/>
                <a:stretch>
                  <a:fillRect b="-11111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395536" y="2852936"/>
            <a:ext cx="8496944" cy="2246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Experimentálně lze zjistit, že odpor kovového vodiče závisí na materiálu, ze kterého je vyroben. Je přímo úměrný délce vodiče a nepřímo úměrný jeho průřezu. Veličina, která tyto závislosti vyjadřuje, se nazývá </a:t>
            </a:r>
          </a:p>
          <a:p>
            <a:r>
              <a:rPr lang="cs-CZ" sz="2800" b="1" dirty="0" smtClean="0"/>
              <a:t>měrný elektrický odpor vodiče </a:t>
            </a:r>
            <a:r>
              <a:rPr lang="cs-CZ" sz="2800" dirty="0" smtClean="0"/>
              <a:t>(</a:t>
            </a:r>
            <a:r>
              <a:rPr lang="cs-CZ" sz="2800" dirty="0" err="1" smtClean="0"/>
              <a:t>rezistivita</a:t>
            </a:r>
            <a:r>
              <a:rPr lang="cs-CZ" sz="2800" dirty="0" smtClean="0"/>
              <a:t>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395536" y="5445224"/>
                <a:ext cx="8496944" cy="7134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i="1" dirty="0" smtClean="0"/>
                  <a:t>R</a:t>
                </a:r>
                <a:r>
                  <a:rPr lang="cs-CZ" sz="2800" dirty="0" smtClean="0"/>
                  <a:t> = </a:t>
                </a:r>
                <a:r>
                  <a:rPr lang="el-GR" sz="2800" dirty="0" smtClean="0"/>
                  <a:t>ρ</a:t>
                </a:r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𝑙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r>
                  <a:rPr lang="cs-CZ" sz="2800" i="1" dirty="0" smtClean="0"/>
                  <a:t>         </a:t>
                </a:r>
                <a:r>
                  <a:rPr lang="el-GR" sz="2800" i="1" dirty="0" smtClean="0"/>
                  <a:t>ρ</a:t>
                </a:r>
                <a:r>
                  <a:rPr lang="cs-CZ" sz="2800" i="1" dirty="0" smtClean="0"/>
                  <a:t> = R</a:t>
                </a:r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𝑙</m:t>
                        </m:r>
                      </m:den>
                    </m:f>
                  </m:oMath>
                </a14:m>
                <a:r>
                  <a:rPr lang="cs-CZ" sz="2800" i="1" dirty="0" smtClean="0"/>
                  <a:t>      </a:t>
                </a:r>
                <a:r>
                  <a:rPr lang="cs-CZ" sz="2800" dirty="0" smtClean="0"/>
                  <a:t>[</a:t>
                </a:r>
                <a:r>
                  <a:rPr lang="el-GR" sz="2800" dirty="0" smtClean="0"/>
                  <a:t>ρ]</a:t>
                </a:r>
                <a:r>
                  <a:rPr lang="cs-CZ" sz="2800" dirty="0" smtClean="0"/>
                  <a:t> =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 . m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445224"/>
                <a:ext cx="8496944" cy="713400"/>
              </a:xfrm>
              <a:prstGeom prst="rect">
                <a:avLst/>
              </a:prstGeom>
              <a:blipFill rotWithShape="1">
                <a:blip r:embed="rId4"/>
                <a:stretch>
                  <a:fillRect b="-10084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38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8646662" cy="42165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cs-CZ" sz="3600" b="1" u="sng" dirty="0" smtClean="0"/>
              <a:t>Vyřešte následující 2 úlohy:</a:t>
            </a:r>
          </a:p>
          <a:p>
            <a:pPr algn="ctr"/>
            <a:endParaRPr lang="cs-CZ" sz="3600" b="1" u="sng" dirty="0" smtClean="0"/>
          </a:p>
          <a:p>
            <a:r>
              <a:rPr lang="cs-CZ" sz="2800" dirty="0" smtClean="0"/>
              <a:t>1.    Vodič o odporu 200 </a:t>
            </a:r>
            <a:r>
              <a:rPr lang="el-GR" sz="2800" dirty="0" smtClean="0"/>
              <a:t>Ω</a:t>
            </a:r>
            <a:r>
              <a:rPr lang="cs-CZ" sz="2800" dirty="0" smtClean="0"/>
              <a:t> je připojen ke zdroji </a:t>
            </a:r>
            <a:r>
              <a:rPr lang="cs-CZ" sz="2800" dirty="0" err="1" smtClean="0"/>
              <a:t>stejnosměr</a:t>
            </a:r>
            <a:r>
              <a:rPr lang="cs-CZ" sz="2800" dirty="0" smtClean="0"/>
              <a:t>-</a:t>
            </a:r>
          </a:p>
          <a:p>
            <a:r>
              <a:rPr lang="cs-CZ" sz="2800" dirty="0" smtClean="0"/>
              <a:t>        </a:t>
            </a:r>
            <a:r>
              <a:rPr lang="cs-CZ" sz="2800" dirty="0" err="1" smtClean="0"/>
              <a:t>ného</a:t>
            </a:r>
            <a:r>
              <a:rPr lang="cs-CZ" sz="2800" dirty="0" smtClean="0"/>
              <a:t> elektrického napětí 150 V. Vypočítejte velikost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 náboje, který projde vodičem za půl minuty.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r>
              <a:rPr lang="cs-CZ" sz="2800" dirty="0" smtClean="0"/>
              <a:t>2.    Určete odpor železné tyče o průměru 10 mm, je-li její</a:t>
            </a:r>
          </a:p>
          <a:p>
            <a:r>
              <a:rPr lang="cs-CZ" sz="2800" dirty="0" smtClean="0"/>
              <a:t>        hmotnost 1 kg. </a:t>
            </a:r>
            <a:endParaRPr lang="cs-CZ" sz="2800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323528" y="14847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etr\AppData\Local\Microsoft\Windows\Temporary Internet Files\Content.IE5\M0VP3QP6\MC90044190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919780"/>
            <a:ext cx="266429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57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51088"/>
            <a:ext cx="8734672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Řešení</a:t>
            </a:r>
            <a:r>
              <a:rPr lang="cs-CZ" sz="3200" b="1" dirty="0" smtClean="0"/>
              <a:t>:</a:t>
            </a:r>
            <a:endParaRPr lang="cs-CZ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79512" y="1318189"/>
                <a:ext cx="8712968" cy="193424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1.    Vyjdeme ze vztahu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I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</a:t>
                </a:r>
                <a:r>
                  <a:rPr lang="cs-CZ" sz="2800" i="1" dirty="0" smtClean="0"/>
                  <a:t>Q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dirty="0" smtClean="0"/>
                  <a:t>  </a:t>
                </a:r>
                <a:r>
                  <a:rPr lang="cs-CZ" sz="2800" i="1" dirty="0" smtClean="0"/>
                  <a:t>t</a:t>
                </a:r>
                <a:r>
                  <a:rPr lang="cs-CZ" sz="2800" dirty="0" smtClean="0"/>
                  <a:t>  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200</m:t>
                        </m:r>
                      </m:den>
                    </m:f>
                  </m:oMath>
                </a14:m>
                <a:r>
                  <a:rPr lang="cs-CZ" sz="2800" dirty="0" smtClean="0"/>
                  <a:t>  . 30) C = </a:t>
                </a:r>
                <a:r>
                  <a:rPr lang="cs-CZ" sz="2800" u="sng" dirty="0" smtClean="0"/>
                  <a:t>22,5 C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18189"/>
                <a:ext cx="8712968" cy="1934247"/>
              </a:xfrm>
              <a:prstGeom prst="rect">
                <a:avLst/>
              </a:prstGeom>
              <a:blipFill rotWithShape="1">
                <a:blip r:embed="rId3"/>
                <a:stretch>
                  <a:fillRect l="-1327" b="-2813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9512" y="3789040"/>
                <a:ext cx="8712968" cy="271676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2.   Označme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 měrný elektrický odpor železa,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hustotu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železa, </a:t>
                </a:r>
                <a:r>
                  <a:rPr lang="cs-CZ" sz="2800" i="1" dirty="0" smtClean="0"/>
                  <a:t>V </a:t>
                </a:r>
                <a:r>
                  <a:rPr lang="cs-CZ" sz="2800" dirty="0" smtClean="0"/>
                  <a:t>objem tyče, </a:t>
                </a:r>
                <a:r>
                  <a:rPr lang="cs-CZ" sz="2800" i="1" dirty="0" smtClean="0"/>
                  <a:t>S</a:t>
                </a:r>
                <a:r>
                  <a:rPr lang="cs-CZ" sz="2800" dirty="0" smtClean="0"/>
                  <a:t> průřez tyče, </a:t>
                </a:r>
                <a:r>
                  <a:rPr lang="cs-CZ" sz="2800" i="1" dirty="0" smtClean="0"/>
                  <a:t>l </a:t>
                </a:r>
                <a:r>
                  <a:rPr lang="cs-CZ" sz="2800" dirty="0" smtClean="0"/>
                  <a:t>délku tyče.</a:t>
                </a:r>
                <a:r>
                  <a:rPr lang="cs-CZ" sz="2800" i="1" dirty="0" smtClean="0"/>
                  <a:t> </a:t>
                </a:r>
                <a:endParaRPr lang="cs-CZ" sz="2800" dirty="0" smtClean="0"/>
              </a:p>
              <a:p>
                <a:r>
                  <a:rPr lang="cs-CZ" sz="2800" dirty="0" smtClean="0"/>
                  <a:t>       Upravme vztah pro hmotnost a vyjádřeme z něj délku </a:t>
                </a:r>
                <a:r>
                  <a:rPr lang="cs-CZ" sz="2800" i="1" dirty="0" smtClean="0"/>
                  <a:t>l</a:t>
                </a:r>
                <a:r>
                  <a:rPr lang="cs-CZ" sz="2800" dirty="0" smtClean="0"/>
                  <a:t>:</a:t>
                </a:r>
              </a:p>
              <a:p>
                <a:r>
                  <a:rPr lang="cs-CZ" sz="2800" i="1" dirty="0" smtClean="0"/>
                  <a:t>       m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i="1" dirty="0" smtClean="0"/>
                  <a:t>.</a:t>
                </a:r>
                <a:r>
                  <a:rPr lang="cs-CZ" sz="2800" dirty="0" smtClean="0"/>
                  <a:t>V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i="1" dirty="0" smtClean="0"/>
                  <a:t> .</a:t>
                </a:r>
                <a:r>
                  <a:rPr lang="cs-CZ" sz="2800" dirty="0" smtClean="0"/>
                  <a:t>S . </a:t>
                </a:r>
                <a:r>
                  <a:rPr lang="cs-CZ" sz="2800" i="1" dirty="0" smtClean="0"/>
                  <a:t>l 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i="1" dirty="0" smtClean="0"/>
                  <a:t>. </a:t>
                </a:r>
                <a:r>
                  <a:rPr lang="cs-CZ" sz="2800" i="1" dirty="0"/>
                  <a:t>l</a:t>
                </a:r>
                <a:r>
                  <a:rPr lang="cs-CZ" sz="2800" i="1" dirty="0" smtClean="0"/>
                  <a:t> </a:t>
                </a:r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π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l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4 . 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π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.</m:t>
                        </m:r>
                        <m:sSup>
                          <m:sSup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789040"/>
                <a:ext cx="8712968" cy="2716769"/>
              </a:xfrm>
              <a:prstGeom prst="rect">
                <a:avLst/>
              </a:prstGeom>
              <a:blipFill rotWithShape="1">
                <a:blip r:embed="rId4"/>
                <a:stretch>
                  <a:fillRect l="-1327" t="-1790" r="-1327" b="-224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526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23528" y="620688"/>
                <a:ext cx="8568952" cy="448539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Odvozený vztah pro délku </a:t>
                </a:r>
                <a:r>
                  <a:rPr lang="cs-CZ" sz="2800" i="1" dirty="0" smtClean="0"/>
                  <a:t>l </a:t>
                </a:r>
                <a:r>
                  <a:rPr lang="cs-CZ" sz="2800" dirty="0" smtClean="0"/>
                  <a:t>dosadíme do vztahu:</a:t>
                </a:r>
              </a:p>
              <a:p>
                <a:endParaRPr lang="cs-CZ" sz="2800" dirty="0"/>
              </a:p>
              <a:p>
                <a:endParaRPr lang="cs-CZ" sz="2800" dirty="0" smtClean="0"/>
              </a:p>
              <a:p>
                <a:r>
                  <a:rPr lang="cs-CZ" sz="2800" i="1" dirty="0"/>
                  <a:t>R</a:t>
                </a:r>
                <a:r>
                  <a:rPr lang="cs-CZ" sz="2800" dirty="0" smtClean="0"/>
                  <a:t> </a:t>
                </a:r>
                <a:r>
                  <a:rPr lang="cs-CZ" sz="28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𝑙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r>
                  <a:rPr lang="cs-CZ" sz="2800" dirty="0"/>
                  <a:t> 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4 . 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𝑚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π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 .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cs-CZ" sz="2800" i="1">
                                    <a:latin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</a:rPr>
                              <m:t> . </m:t>
                            </m:r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/>
                                  </a:rPr>
                                  <m:t>ρ</m:t>
                                </m:r>
                              </m:e>
                              <m:sub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π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 . </m:t>
                            </m:r>
                            <m:sSup>
                              <m:sSup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16 .  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sz="2800" b="0" i="1" smtClean="0"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π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sz="2800" b="0" i="1" smtClean="0"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 smtClean="0"/>
              </a:p>
              <a:p>
                <a:endParaRPr lang="cs-CZ" sz="2800" dirty="0" smtClean="0"/>
              </a:p>
              <a:p>
                <a:endParaRPr lang="cs-CZ" sz="2800" dirty="0" smtClean="0"/>
              </a:p>
              <a:p>
                <a:r>
                  <a:rPr lang="cs-CZ" sz="2800" i="1" dirty="0" smtClean="0"/>
                  <a:t>R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16 .  1 .  8,7 .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−8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π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(10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−2</m:t>
                                </m:r>
                              </m:sup>
                            </m:sSup>
                            <m:r>
                              <a:rPr lang="cs-CZ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 7860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1,8 m</a:t>
                </a:r>
                <a:r>
                  <a:rPr lang="el-GR" sz="2800" u="sng" dirty="0"/>
                  <a:t> Ω</a:t>
                </a:r>
                <a:endParaRPr lang="cs-CZ" sz="2800" i="1" u="sng" dirty="0"/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620688"/>
                <a:ext cx="8568952" cy="4485395"/>
              </a:xfrm>
              <a:prstGeom prst="rect">
                <a:avLst/>
              </a:prstGeom>
              <a:blipFill rotWithShape="1">
                <a:blip r:embed="rId3"/>
                <a:stretch>
                  <a:fillRect l="-1349" t="-1084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323528" y="5477162"/>
            <a:ext cx="8568952" cy="80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Odpor železné tyče je </a:t>
            </a:r>
            <a:r>
              <a:rPr lang="cs-CZ" sz="2800" u="sng" dirty="0"/>
              <a:t>1,8 m</a:t>
            </a:r>
            <a:r>
              <a:rPr lang="el-GR" sz="2800" u="sng" dirty="0"/>
              <a:t> </a:t>
            </a:r>
            <a:r>
              <a:rPr lang="el-GR" sz="2800" u="sng" dirty="0" smtClean="0"/>
              <a:t>Ω</a:t>
            </a:r>
            <a:r>
              <a:rPr lang="cs-CZ" sz="2800" dirty="0"/>
              <a:t>.</a:t>
            </a:r>
            <a:endParaRPr lang="cs-CZ" sz="2800" i="1" u="sng" dirty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914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727</Words>
  <Application>Microsoft Office PowerPoint</Application>
  <PresentationFormat>Předvádění na obrazovce (4:3)</PresentationFormat>
  <Paragraphs>70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ODPOR VODIČE</vt:lpstr>
      <vt:lpstr>ODPOR VODIČE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60</cp:revision>
  <dcterms:created xsi:type="dcterms:W3CDTF">2012-06-18T15:15:37Z</dcterms:created>
  <dcterms:modified xsi:type="dcterms:W3CDTF">2013-07-26T17:33:01Z</dcterms:modified>
</cp:coreProperties>
</file>