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4147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34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09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898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886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933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85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Elektrická práce a výkon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85332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FYZIKA</a:t>
                      </a:r>
                      <a:r>
                        <a:rPr lang="cs-CZ" baseline="0" dirty="0" smtClean="0"/>
                        <a:t> - Kmitání, vlnění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30. 7. 2012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vztahů mezi veličinami,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Nejprve formou</a:t>
                      </a:r>
                      <a:r>
                        <a:rPr lang="cs-CZ" baseline="0" dirty="0" smtClean="0"/>
                        <a:t> rozhovoru a procházením úvodních stránek zopakujeme závislosti mezi fyzikálními veličinami; následují úlohy, které žáci řeší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7" y="274638"/>
            <a:ext cx="8434554" cy="1143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b="1" u="sng" dirty="0" smtClean="0"/>
              <a:t>ELEKTRICKÁ PRÁCE A VÝKON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5" y="1600200"/>
            <a:ext cx="8434555" cy="4892607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Síly elektrického pole vykonají při přenesení elektrického náboje </a:t>
            </a:r>
            <a:r>
              <a:rPr lang="cs-CZ" sz="2800" i="1" dirty="0" smtClean="0"/>
              <a:t>Q</a:t>
            </a:r>
            <a:r>
              <a:rPr lang="cs-CZ" sz="2800" dirty="0" smtClean="0"/>
              <a:t> ve vnější části obvodu práci </a:t>
            </a:r>
          </a:p>
          <a:p>
            <a:pPr marL="0" indent="0">
              <a:buNone/>
            </a:pPr>
            <a:r>
              <a:rPr lang="cs-CZ" sz="2800" b="1" i="1" dirty="0" smtClean="0">
                <a:solidFill>
                  <a:srgbClr val="FF0000"/>
                </a:solidFill>
              </a:rPr>
              <a:t>W </a:t>
            </a:r>
            <a:r>
              <a:rPr lang="cs-CZ" sz="2800" b="1" dirty="0" smtClean="0">
                <a:solidFill>
                  <a:srgbClr val="FF0000"/>
                </a:solidFill>
              </a:rPr>
              <a:t>= </a:t>
            </a:r>
            <a:r>
              <a:rPr lang="cs-CZ" sz="2800" b="1" i="1" dirty="0" smtClean="0">
                <a:solidFill>
                  <a:srgbClr val="FF0000"/>
                </a:solidFill>
              </a:rPr>
              <a:t>Q</a:t>
            </a:r>
            <a:r>
              <a:rPr lang="cs-CZ" sz="2800" b="1" dirty="0" smtClean="0">
                <a:solidFill>
                  <a:srgbClr val="FF0000"/>
                </a:solidFill>
              </a:rPr>
              <a:t> . </a:t>
            </a:r>
            <a:r>
              <a:rPr lang="cs-CZ" sz="2800" b="1" i="1" dirty="0" smtClean="0">
                <a:solidFill>
                  <a:srgbClr val="FF0000"/>
                </a:solidFill>
              </a:rPr>
              <a:t>U</a:t>
            </a:r>
            <a:r>
              <a:rPr lang="cs-CZ" sz="2800" i="1" dirty="0" smtClean="0"/>
              <a:t>,</a:t>
            </a:r>
            <a:r>
              <a:rPr lang="cs-CZ" sz="2800" dirty="0" smtClean="0"/>
              <a:t> kde </a:t>
            </a:r>
            <a:r>
              <a:rPr lang="cs-CZ" sz="2800" i="1" dirty="0" smtClean="0"/>
              <a:t>U </a:t>
            </a:r>
            <a:r>
              <a:rPr lang="cs-CZ" sz="2800" dirty="0" smtClean="0"/>
              <a:t>je svorkové napětí zdroje.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3284984"/>
            <a:ext cx="8434555" cy="95410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Jestliže je elektrický proud v obvodu konstantní, pak lze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ráci vyjádřit ve tvaru </a:t>
            </a:r>
            <a:r>
              <a:rPr lang="cs-CZ" sz="2800" i="1" dirty="0" smtClean="0">
                <a:solidFill>
                  <a:srgbClr val="FF0000"/>
                </a:solidFill>
              </a:rPr>
              <a:t>W</a:t>
            </a:r>
            <a:r>
              <a:rPr lang="cs-CZ" sz="2800" dirty="0" smtClean="0">
                <a:solidFill>
                  <a:srgbClr val="FF0000"/>
                </a:solidFill>
              </a:rPr>
              <a:t> = </a:t>
            </a:r>
            <a:r>
              <a:rPr lang="cs-CZ" sz="2800" i="1" dirty="0" smtClean="0">
                <a:solidFill>
                  <a:srgbClr val="FF0000"/>
                </a:solidFill>
              </a:rPr>
              <a:t>U I t</a:t>
            </a:r>
            <a:r>
              <a:rPr lang="cs-CZ" sz="2800" dirty="0" smtClean="0"/>
              <a:t>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39552" y="4653136"/>
                <a:ext cx="7953780" cy="18396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Je-li 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 celkový odpor vnější části obvodu, lze nahradit </a:t>
                </a:r>
              </a:p>
              <a:p>
                <a:r>
                  <a:rPr lang="cs-CZ" sz="2800" i="1" dirty="0" smtClean="0"/>
                  <a:t>U</a:t>
                </a:r>
                <a:r>
                  <a:rPr lang="cs-CZ" sz="2800" dirty="0" smtClean="0"/>
                  <a:t> = </a:t>
                </a:r>
                <a:r>
                  <a:rPr lang="cs-CZ" sz="2800" i="1" dirty="0" smtClean="0"/>
                  <a:t>R I</a:t>
                </a:r>
                <a:r>
                  <a:rPr lang="cs-CZ" sz="2800" dirty="0" smtClean="0"/>
                  <a:t> nebo </a:t>
                </a:r>
                <a:r>
                  <a:rPr lang="cs-CZ" sz="2800" i="1" dirty="0" smtClean="0"/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.</m:t>
                    </m:r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Pak pro práci platí vztahy:</a:t>
                </a:r>
              </a:p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W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cs-CZ" sz="2800" b="0" i="1" smtClean="0">
                        <a:latin typeface="Cambria Math"/>
                      </a:rPr>
                      <m:t>   </m:t>
                    </m:r>
                  </m:oMath>
                </a14:m>
                <a:r>
                  <a:rPr lang="cs-CZ" sz="2800" dirty="0" smtClean="0"/>
                  <a:t>nebo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W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653136"/>
                <a:ext cx="7953780" cy="1839671"/>
              </a:xfrm>
              <a:prstGeom prst="rect">
                <a:avLst/>
              </a:prstGeom>
              <a:blipFill rotWithShape="1">
                <a:blip r:embed="rId3"/>
                <a:stretch>
                  <a:fillRect l="-1610" t="-2980" r="-613" b="-16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548680"/>
                <a:ext cx="8640960" cy="205453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Výkon stálého proudu </a:t>
                </a:r>
                <a:r>
                  <a:rPr lang="cs-CZ" sz="2800" i="1" dirty="0" smtClean="0"/>
                  <a:t>I </a:t>
                </a:r>
                <a:r>
                  <a:rPr lang="cs-CZ" sz="2800" dirty="0" smtClean="0"/>
                  <a:t>ve vodiči, na jehož koncích je </a:t>
                </a:r>
              </a:p>
              <a:p>
                <a:r>
                  <a:rPr lang="cs-CZ" sz="2800" dirty="0"/>
                  <a:t>n</a:t>
                </a:r>
                <a:r>
                  <a:rPr lang="cs-CZ" sz="2800" dirty="0" smtClean="0"/>
                  <a:t>apětí </a:t>
                </a:r>
                <a:r>
                  <a:rPr lang="cs-CZ" sz="2800" i="1" dirty="0" smtClean="0"/>
                  <a:t>U, </a:t>
                </a:r>
                <a:r>
                  <a:rPr lang="cs-CZ" sz="2800" dirty="0" smtClean="0"/>
                  <a:t>vyjádříme pomocí vztahů:</a:t>
                </a:r>
              </a:p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P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=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U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 I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cs-CZ" sz="2800" i="1" dirty="0" smtClean="0">
                  <a:solidFill>
                    <a:srgbClr val="FF0000"/>
                  </a:solidFill>
                </a:endParaRPr>
              </a:p>
              <a:p>
                <a:r>
                  <a:rPr lang="cs-CZ" sz="2800" dirty="0" smtClean="0"/>
                  <a:t>Jednotkou elektrického výkonu je </a:t>
                </a:r>
                <a:r>
                  <a:rPr lang="cs-CZ" sz="2800" i="1" dirty="0" smtClean="0"/>
                  <a:t>watt.    </a:t>
                </a:r>
                <a:r>
                  <a:rPr lang="cs-CZ" sz="2800" dirty="0" smtClean="0"/>
                  <a:t>[</a:t>
                </a:r>
                <a:r>
                  <a:rPr lang="cs-CZ" sz="2800" i="1" dirty="0" smtClean="0"/>
                  <a:t>P</a:t>
                </a:r>
                <a:r>
                  <a:rPr lang="cs-CZ" sz="2800" dirty="0" smtClean="0"/>
                  <a:t>] = W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48680"/>
                <a:ext cx="8640960" cy="2054537"/>
              </a:xfrm>
              <a:prstGeom prst="rect">
                <a:avLst/>
              </a:prstGeom>
              <a:blipFill rotWithShape="1">
                <a:blip r:embed="rId3"/>
                <a:stretch>
                  <a:fillRect l="-1338" t="-2360" b="-7080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251520" y="3212976"/>
            <a:ext cx="864096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Vyjádřete nenásobnou jednotku elektrického výkonu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omocí základních jednotek.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4653136"/>
                <a:ext cx="8640960" cy="52322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Řešení:</a:t>
                </a:r>
                <a:r>
                  <a:rPr lang="cs-CZ" sz="2800" dirty="0" smtClean="0"/>
                  <a:t>   [</a:t>
                </a:r>
                <a:r>
                  <a:rPr lang="cs-CZ" sz="2800" i="1" dirty="0"/>
                  <a:t>P</a:t>
                </a:r>
                <a:r>
                  <a:rPr lang="cs-CZ" sz="2800" dirty="0"/>
                  <a:t>] </a:t>
                </a:r>
                <a:r>
                  <a:rPr lang="cs-CZ" sz="2800" dirty="0" smtClean="0"/>
                  <a:t>= J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= N . </a:t>
                </a:r>
                <a:r>
                  <a:rPr lang="cs-CZ" sz="2800" dirty="0"/>
                  <a:t>m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= kg . </a:t>
                </a:r>
                <a:r>
                  <a:rPr lang="cs-CZ" sz="2800" dirty="0"/>
                  <a:t>m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 smtClean="0"/>
                  <a:t> . </a:t>
                </a:r>
                <a:r>
                  <a:rPr lang="cs-CZ" sz="2800" dirty="0"/>
                  <a:t>m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b="1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653136"/>
                <a:ext cx="864096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338" t="-9091" b="-30682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20" y="5517232"/>
                <a:ext cx="8640960" cy="52322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[</a:t>
                </a:r>
                <a:r>
                  <a:rPr lang="cs-CZ" sz="2800" i="1" dirty="0"/>
                  <a:t>P</a:t>
                </a:r>
                <a:r>
                  <a:rPr lang="cs-CZ" sz="2800" dirty="0" smtClean="0"/>
                  <a:t>] = W = kg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 .</m:t>
                    </m:r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517232"/>
                <a:ext cx="8640960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1338" t="-9091" b="-30682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211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4000" b="1" u="sng" dirty="0" smtClean="0"/>
              <a:t>Vztahy pro elektrickou práci a výkon</a:t>
            </a:r>
            <a:endParaRPr lang="cs-CZ" sz="40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1"/>
                <a:ext cx="4038600" cy="262088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i="1" dirty="0" smtClean="0"/>
                  <a:t>W </a:t>
                </a:r>
                <a:r>
                  <a:rPr lang="cs-CZ" dirty="0"/>
                  <a:t>= </a:t>
                </a:r>
                <a:r>
                  <a:rPr lang="cs-CZ" i="1" dirty="0"/>
                  <a:t>Q</a:t>
                </a:r>
                <a:r>
                  <a:rPr lang="cs-CZ" dirty="0"/>
                  <a:t> . </a:t>
                </a:r>
                <a:r>
                  <a:rPr lang="cs-CZ" i="1" dirty="0" smtClean="0"/>
                  <a:t>U</a:t>
                </a:r>
              </a:p>
              <a:p>
                <a:pPr marL="0" indent="0">
                  <a:buNone/>
                </a:pPr>
                <a:r>
                  <a:rPr lang="cs-CZ" i="1" dirty="0"/>
                  <a:t>W</a:t>
                </a:r>
                <a:r>
                  <a:rPr lang="cs-CZ" dirty="0"/>
                  <a:t> = </a:t>
                </a:r>
                <a:r>
                  <a:rPr lang="cs-CZ" i="1" dirty="0"/>
                  <a:t>U I </a:t>
                </a:r>
                <a:r>
                  <a:rPr lang="cs-CZ" i="1" dirty="0" smtClean="0"/>
                  <a:t>t</a:t>
                </a:r>
              </a:p>
              <a:p>
                <a:pPr marL="0" indent="0">
                  <a:buNone/>
                </a:pPr>
                <a:r>
                  <a:rPr lang="cs-CZ" i="1" dirty="0"/>
                  <a:t>W</a:t>
                </a:r>
                <a:r>
                  <a:rPr lang="cs-CZ" dirty="0"/>
                  <a:t> = </a:t>
                </a:r>
                <a:r>
                  <a:rPr lang="cs-CZ" i="1" dirty="0"/>
                  <a:t>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𝑡</m:t>
                    </m:r>
                  </m:oMath>
                </a14:m>
                <a:endParaRPr lang="cs-CZ" i="1" dirty="0" smtClean="0"/>
              </a:p>
              <a:p>
                <a:pPr marL="0" indent="0">
                  <a:buNone/>
                </a:pPr>
                <a:r>
                  <a:rPr lang="cs-CZ" i="1" dirty="0"/>
                  <a:t>W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i="1" dirty="0"/>
                  <a:t> t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1"/>
                <a:ext cx="4038600" cy="2620888"/>
              </a:xfrm>
              <a:blipFill rotWithShape="1">
                <a:blip r:embed="rId3"/>
                <a:stretch>
                  <a:fillRect l="-3017" t="-20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556793"/>
                <a:ext cx="4038600" cy="259228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i="1" dirty="0"/>
                  <a:t>P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i="1" dirty="0" smtClean="0"/>
                  <a:t>P </a:t>
                </a:r>
                <a:r>
                  <a:rPr lang="cs-CZ" i="1" dirty="0"/>
                  <a:t>= U I </a:t>
                </a:r>
                <a:endParaRPr lang="cs-CZ" i="1" dirty="0" smtClean="0"/>
              </a:p>
              <a:p>
                <a:pPr marL="0" indent="0">
                  <a:buNone/>
                </a:pPr>
                <a:r>
                  <a:rPr lang="cs-CZ" i="1" dirty="0"/>
                  <a:t>P </a:t>
                </a:r>
                <a:r>
                  <a:rPr lang="cs-CZ" i="1" dirty="0" smtClean="0"/>
                  <a:t>=</a:t>
                </a:r>
                <a:r>
                  <a:rPr lang="cs-CZ" dirty="0" smtClean="0"/>
                  <a:t> </a:t>
                </a:r>
                <a:r>
                  <a:rPr lang="cs-CZ" i="1" dirty="0"/>
                  <a:t>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i="1" dirty="0"/>
                  <a:t>P </a:t>
                </a:r>
                <a:r>
                  <a:rPr lang="cs-CZ" i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𝑈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556793"/>
                <a:ext cx="4038600" cy="2592288"/>
              </a:xfrm>
              <a:blipFill rotWithShape="1">
                <a:blip r:embed="rId4"/>
                <a:stretch>
                  <a:fillRect l="-3172" b="-4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95536" y="4797152"/>
                <a:ext cx="8424936" cy="95410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Uvnitř zdroje konají práci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𝑍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dirty="0" err="1" smtClean="0"/>
                  <a:t>neelektrostatické</a:t>
                </a:r>
                <a:r>
                  <a:rPr lang="cs-CZ" sz="2800" dirty="0" smtClean="0"/>
                  <a:t> síly: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𝑍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i="1" dirty="0" smtClean="0"/>
                  <a:t>Q,  </a:t>
                </a:r>
                <a:r>
                  <a:rPr lang="cs-CZ" sz="2800" dirty="0" smtClean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je elektromotorické napětí zdroje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797152"/>
                <a:ext cx="8424936" cy="954107"/>
              </a:xfrm>
              <a:prstGeom prst="rect">
                <a:avLst/>
              </a:prstGeom>
              <a:blipFill rotWithShape="1">
                <a:blip r:embed="rId5"/>
                <a:stretch>
                  <a:fillRect l="-1445" t="-5063" b="-17089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24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95536" y="620688"/>
                <a:ext cx="8387751" cy="118615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Poměr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𝑍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charakterizuje </a:t>
                </a:r>
                <a:r>
                  <a:rPr lang="cs-CZ" sz="2800" b="1" dirty="0" smtClean="0"/>
                  <a:t>účinnost</a:t>
                </a:r>
                <a:r>
                  <a:rPr lang="cs-CZ" sz="2800" dirty="0" smtClean="0"/>
                  <a:t> přeměn energie </a:t>
                </a:r>
              </a:p>
              <a:p>
                <a:r>
                  <a:rPr lang="cs-CZ" sz="2800" dirty="0" smtClean="0"/>
                  <a:t>v elektrickém obvodu. 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20688"/>
                <a:ext cx="8387751" cy="1186159"/>
              </a:xfrm>
              <a:prstGeom prst="rect">
                <a:avLst/>
              </a:prstGeom>
              <a:blipFill rotWithShape="1">
                <a:blip r:embed="rId3"/>
                <a:stretch>
                  <a:fillRect l="-1451" b="-13265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680035" y="1820531"/>
                <a:ext cx="2744597" cy="759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/>
                  <a:t>η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𝑊</m:t>
                        </m:r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𝑍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  <m:r>
                          <a:rPr lang="cs-CZ" sz="2800" b="0" i="1" smtClean="0">
                            <a:latin typeface="Cambria Math"/>
                          </a:rPr>
                          <m:t>.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035" y="1820531"/>
                <a:ext cx="2744597" cy="759888"/>
              </a:xfrm>
              <a:prstGeom prst="rect">
                <a:avLst/>
              </a:prstGeom>
              <a:blipFill rotWithShape="1">
                <a:blip r:embed="rId4"/>
                <a:stretch>
                  <a:fillRect l="-4667"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804208" y="3754143"/>
                <a:ext cx="2772490" cy="760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/>
                  <a:t>η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𝐼</m:t>
                        </m:r>
                      </m:num>
                      <m:den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208" y="3754143"/>
                <a:ext cx="2772490" cy="760336"/>
              </a:xfrm>
              <a:prstGeom prst="rect">
                <a:avLst/>
              </a:prstGeom>
              <a:blipFill rotWithShape="1">
                <a:blip r:embed="rId5"/>
                <a:stretch>
                  <a:fillRect l="-4396" b="-32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735413" y="2824148"/>
                <a:ext cx="6047874" cy="7577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/>
                  <a:t>η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je příkon spotřebiče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5413" y="2824148"/>
                <a:ext cx="6047874" cy="757708"/>
              </a:xfrm>
              <a:prstGeom prst="rect">
                <a:avLst/>
              </a:prstGeom>
              <a:blipFill rotWithShape="1">
                <a:blip r:embed="rId6"/>
                <a:stretch>
                  <a:fillRect l="-2117" r="-907" b="-32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395535" y="5085184"/>
            <a:ext cx="8387751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Účinnost</a:t>
            </a:r>
            <a:r>
              <a:rPr lang="cs-CZ" sz="2800" dirty="0" smtClean="0"/>
              <a:t> je fyzikální veličina bezrozměrová, její hodnota</a:t>
            </a:r>
          </a:p>
          <a:p>
            <a:r>
              <a:rPr lang="el-GR" sz="2800" dirty="0" smtClean="0"/>
              <a:t>η</a:t>
            </a:r>
            <a:r>
              <a:rPr lang="cs-CZ" sz="2800" dirty="0" smtClean="0"/>
              <a:t> ˂ 1 a obvykle </a:t>
            </a:r>
            <a:r>
              <a:rPr lang="cs-CZ" sz="2800" b="1" dirty="0" smtClean="0"/>
              <a:t>se udává v procentech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7971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568952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Žárovka má příkon 10,5 W a odpor 20 </a:t>
            </a:r>
            <a:r>
              <a:rPr lang="el-GR" sz="2800" dirty="0" smtClean="0"/>
              <a:t>Ω</a:t>
            </a:r>
            <a:r>
              <a:rPr lang="cs-CZ" sz="2800" dirty="0" smtClean="0"/>
              <a:t>. Jaký nejmenší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očet žárovek zapojených za sebou můžeme připojit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napětí 230 V?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23528" y="2348880"/>
                <a:ext cx="8568952" cy="226183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Protože při sériovém spojení žárovek jde o jednoduchý</a:t>
                </a:r>
              </a:p>
              <a:p>
                <a:r>
                  <a:rPr lang="cs-CZ" sz="2800" dirty="0" smtClean="0"/>
                  <a:t>obvod, prochází všemi žárovkami stejný proud, který</a:t>
                </a:r>
              </a:p>
              <a:p>
                <a:r>
                  <a:rPr lang="cs-CZ" sz="2800" dirty="0"/>
                  <a:t>o</a:t>
                </a:r>
                <a:r>
                  <a:rPr lang="cs-CZ" sz="2800" dirty="0" smtClean="0"/>
                  <a:t>dvodíme ze vztahu: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P =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800" dirty="0" smtClean="0"/>
              </a:p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                                            I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rad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348880"/>
                <a:ext cx="8568952" cy="2261838"/>
              </a:xfrm>
              <a:prstGeom prst="rect">
                <a:avLst/>
              </a:prstGeom>
              <a:blipFill rotWithShape="1">
                <a:blip r:embed="rId3"/>
                <a:stretch>
                  <a:fillRect l="-1349" t="-2145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23528" y="4941168"/>
                <a:ext cx="8568952" cy="166487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Celkový odpor vnějšího obvodu pak určíme jako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dirty="0" smtClean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num>
                              <m:den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U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𝑃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/>
                  <a:t>= (230 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20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10,5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2800" dirty="0" smtClean="0"/>
                  <a:t>)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317,4 </a:t>
                </a:r>
                <a:r>
                  <a:rPr lang="el-GR" sz="2800" u="sng" dirty="0"/>
                  <a:t>Ω</a:t>
                </a:r>
                <a:endParaRPr lang="cs-CZ" sz="2800" i="1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941168"/>
                <a:ext cx="8568952" cy="1664879"/>
              </a:xfrm>
              <a:prstGeom prst="rect">
                <a:avLst/>
              </a:prstGeom>
              <a:blipFill rotWithShape="1">
                <a:blip r:embed="rId4"/>
                <a:stretch>
                  <a:fillRect l="-1349" b="-364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38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548680"/>
                <a:ext cx="8712969" cy="330116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cs-CZ" sz="2800" dirty="0" smtClean="0"/>
                  <a:t> je celkový odpor </a:t>
                </a:r>
                <a:r>
                  <a:rPr lang="cs-CZ" sz="2800" i="1" dirty="0" smtClean="0"/>
                  <a:t>N</a:t>
                </a:r>
                <a:r>
                  <a:rPr lang="cs-CZ" sz="2800" dirty="0" smtClean="0"/>
                  <a:t> stejných, sériově spojených žárovek.</a:t>
                </a:r>
              </a:p>
              <a:p>
                <a:endParaRPr lang="cs-CZ" sz="2800" dirty="0" smtClean="0"/>
              </a:p>
              <a:p>
                <a:r>
                  <a:rPr lang="cs-CZ" sz="2800" dirty="0" smtClean="0"/>
                  <a:t>Platí: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N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.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</a:t>
                </a:r>
              </a:p>
              <a:p>
                <a:endParaRPr lang="cs-CZ" sz="2800" i="1" dirty="0" smtClean="0"/>
              </a:p>
              <a:p>
                <a:r>
                  <a:rPr lang="cs-CZ" sz="2800" i="1" dirty="0"/>
                  <a:t> </a:t>
                </a:r>
                <a:r>
                  <a:rPr lang="cs-CZ" sz="2800" i="1" dirty="0" smtClean="0"/>
                  <a:t>                   N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317,4  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Ω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20 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Ω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</a:p>
              <a:p>
                <a:endParaRPr lang="cs-CZ" sz="2800" dirty="0"/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48680"/>
                <a:ext cx="8712969" cy="3301160"/>
              </a:xfrm>
              <a:prstGeom prst="rect">
                <a:avLst/>
              </a:prstGeom>
              <a:blipFill rotWithShape="1">
                <a:blip r:embed="rId3"/>
                <a:stretch>
                  <a:fillRect l="-1327" t="-1471" r="-279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4427984" y="235788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16</a:t>
            </a:r>
            <a:endParaRPr lang="cs-CZ" sz="2800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90460"/>
            <a:ext cx="8712969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Na dané napětí můžeme připojit nejméně </a:t>
            </a:r>
          </a:p>
          <a:p>
            <a:pPr algn="ctr"/>
            <a:r>
              <a:rPr lang="cs-CZ" sz="2800" dirty="0" smtClean="0"/>
              <a:t>16 takových žárovek.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9562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548680"/>
            <a:ext cx="8568952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Za jak dlouho se v elektrickém bojleru o objemu 150 l </a:t>
            </a:r>
          </a:p>
          <a:p>
            <a:r>
              <a:rPr lang="cs-CZ" sz="2800" dirty="0" smtClean="0"/>
              <a:t>ohřeje voda z 15 ᴼC na 75 ᴼC? Příkon topné spirály je</a:t>
            </a:r>
          </a:p>
          <a:p>
            <a:r>
              <a:rPr lang="cs-CZ" sz="2800" dirty="0" smtClean="0"/>
              <a:t>2,2 kW. Ztráty tepla do okolí zanedbejte.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288441" y="2185803"/>
                <a:ext cx="975267" cy="7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P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8441" y="2185803"/>
                <a:ext cx="975267" cy="701859"/>
              </a:xfrm>
              <a:prstGeom prst="rect">
                <a:avLst/>
              </a:prstGeom>
              <a:blipFill rotWithShape="1">
                <a:blip r:embed="rId3"/>
                <a:stretch>
                  <a:fillRect l="-12500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288441" y="3068960"/>
                <a:ext cx="2590709" cy="7140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t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</m:den>
                    </m:f>
                  </m:oMath>
                </a14:m>
                <a:r>
                  <a:rPr lang="cs-CZ" sz="2800" i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</m:den>
                    </m:f>
                  </m:oMath>
                </a14:m>
                <a:r>
                  <a:rPr lang="cs-CZ" sz="2800" i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𝑐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Δ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𝑃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8441" y="3068960"/>
                <a:ext cx="2590709" cy="714042"/>
              </a:xfrm>
              <a:prstGeom prst="rect">
                <a:avLst/>
              </a:prstGeom>
              <a:blipFill rotWithShape="1">
                <a:blip r:embed="rId4"/>
                <a:stretch>
                  <a:fillRect l="-4706" b="-110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20" y="4509120"/>
                <a:ext cx="8568952" cy="710451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 smtClean="0"/>
                  <a:t>t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150 . 4180 . 60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2200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s = 17 100 s = 285 min = 4 h 45 min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509120"/>
                <a:ext cx="8568952" cy="710451"/>
              </a:xfrm>
              <a:prstGeom prst="rect">
                <a:avLst/>
              </a:prstGeom>
              <a:blipFill rotWithShape="1">
                <a:blip r:embed="rId5"/>
                <a:stretch>
                  <a:fillRect l="-1349" b="-11017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251520" y="5733255"/>
            <a:ext cx="8569958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Dané množství vody se v bojleru ohřeje za </a:t>
            </a:r>
            <a:r>
              <a:rPr lang="cs-CZ" sz="2800" dirty="0"/>
              <a:t>4 h 45 </a:t>
            </a:r>
            <a:r>
              <a:rPr lang="cs-CZ" sz="2800" dirty="0" smtClean="0"/>
              <a:t>min.</a:t>
            </a:r>
            <a:endParaRPr lang="cs-CZ" sz="2800" i="1" dirty="0"/>
          </a:p>
          <a:p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3251647" y="2095153"/>
            <a:ext cx="1332148" cy="8831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288441" y="3068960"/>
            <a:ext cx="2808312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09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800</Words>
  <Application>Microsoft Office PowerPoint</Application>
  <PresentationFormat>Předvádění na obrazovce (4:3)</PresentationFormat>
  <Paragraphs>82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Elektrická práce a výkon</vt:lpstr>
      <vt:lpstr>ELEKTRICKÁ PRÁCE A VÝKON</vt:lpstr>
      <vt:lpstr>Prezentace aplikace PowerPoint</vt:lpstr>
      <vt:lpstr>Vztahy pro elektrickou práci a výkon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61</cp:revision>
  <dcterms:created xsi:type="dcterms:W3CDTF">2012-06-18T15:15:37Z</dcterms:created>
  <dcterms:modified xsi:type="dcterms:W3CDTF">2013-07-26T17:39:51Z</dcterms:modified>
</cp:coreProperties>
</file>