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075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743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534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343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93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Ohmův zákon pro uzavřený obvod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564933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FYZIKA</a:t>
                      </a:r>
                      <a:r>
                        <a:rPr lang="cs-CZ" baseline="0" dirty="0" smtClean="0"/>
                        <a:t> – Kmitání, vlnění a </a:t>
                      </a:r>
                      <a:r>
                        <a:rPr lang="cs-CZ" baseline="0" dirty="0" smtClean="0"/>
                        <a:t>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6. 8. 2012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 a 6.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Ohmova zákona, řešení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Nejprve zopakujeme formou otázek znění Ohmova zákona, poté žáci řeší</a:t>
                      </a:r>
                      <a:r>
                        <a:rPr lang="cs-CZ" baseline="0" dirty="0" smtClean="0"/>
                        <a:t> samostatně </a:t>
                      </a:r>
                      <a:r>
                        <a:rPr lang="cs-CZ" baseline="0" smtClean="0"/>
                        <a:t>výpočtové úlohy.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79512" y="475672"/>
                <a:ext cx="8784976" cy="181588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Označíme-li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b="1" dirty="0" smtClean="0"/>
                  <a:t>vnitřní odpor zdroje </a:t>
                </a:r>
                <a:r>
                  <a:rPr lang="cs-CZ" sz="2800" dirty="0" smtClean="0"/>
                  <a:t>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b="1" dirty="0" smtClean="0"/>
                  <a:t>svorkové napětí</a:t>
                </a:r>
              </a:p>
              <a:p>
                <a:r>
                  <a:rPr lang="cs-CZ" sz="2800" b="1" dirty="0"/>
                  <a:t>n</a:t>
                </a:r>
                <a:r>
                  <a:rPr lang="cs-CZ" sz="2800" b="1" dirty="0" smtClean="0"/>
                  <a:t>ezatíženého zdroje</a:t>
                </a:r>
                <a:r>
                  <a:rPr lang="cs-CZ" sz="2800" dirty="0" smtClean="0"/>
                  <a:t>, pak </a:t>
                </a:r>
                <a:r>
                  <a:rPr lang="cs-CZ" sz="2800" b="1" dirty="0" smtClean="0"/>
                  <a:t>úbytek napětí na vnitřním odporu </a:t>
                </a:r>
                <a:r>
                  <a:rPr lang="cs-CZ" sz="2800" dirty="0" smtClean="0"/>
                  <a:t>vyjádříme: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2800" dirty="0" smtClean="0"/>
                  <a:t> - </a:t>
                </a:r>
                <a:r>
                  <a:rPr lang="cs-CZ" sz="2800" i="1" dirty="0" smtClean="0"/>
                  <a:t>U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i="1" dirty="0" smtClean="0"/>
                  <a:t>I</a:t>
                </a:r>
                <a:r>
                  <a:rPr lang="cs-CZ" sz="2800" dirty="0" smtClean="0"/>
                  <a:t>, kde </a:t>
                </a:r>
                <a:r>
                  <a:rPr lang="cs-CZ" sz="2800" i="1" dirty="0" smtClean="0"/>
                  <a:t>U</a:t>
                </a:r>
                <a:r>
                  <a:rPr lang="cs-CZ" sz="2800" dirty="0" smtClean="0"/>
                  <a:t> je </a:t>
                </a:r>
                <a:r>
                  <a:rPr lang="cs-CZ" sz="2800" b="1" dirty="0" smtClean="0"/>
                  <a:t>svorkové napětí zatíženého zdroje</a:t>
                </a:r>
                <a:r>
                  <a:rPr lang="cs-CZ" sz="2800" dirty="0" smtClean="0"/>
                  <a:t>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75672"/>
                <a:ext cx="8784976" cy="1815882"/>
              </a:xfrm>
              <a:prstGeom prst="rect">
                <a:avLst/>
              </a:prstGeom>
              <a:blipFill rotWithShape="1">
                <a:blip r:embed="rId3"/>
                <a:stretch>
                  <a:fillRect l="-1316" t="-2667" b="-833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79512" y="2420888"/>
                <a:ext cx="8784976" cy="181588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Protože napětí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>
                            <a:latin typeface="Cambria Math"/>
                          </a:rPr>
                          <m:t>𝑼</m:t>
                        </m:r>
                      </m:e>
                      <m:sub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cs-CZ" sz="2800" b="1" dirty="0"/>
                  <a:t> </a:t>
                </a:r>
                <a:r>
                  <a:rPr lang="cs-CZ" sz="2800" b="1" dirty="0" smtClean="0"/>
                  <a:t>je stejně velké jako elektromotorické</a:t>
                </a:r>
              </a:p>
              <a:p>
                <a:r>
                  <a:rPr lang="cs-CZ" sz="2800" b="1" dirty="0"/>
                  <a:t>n</a:t>
                </a:r>
                <a:r>
                  <a:rPr lang="cs-CZ" sz="2800" b="1" dirty="0" smtClean="0"/>
                  <a:t>apětí</a:t>
                </a:r>
                <a:r>
                  <a:rPr lang="cs-CZ" sz="2800" dirty="0" smtClean="0"/>
                  <a:t> zdroje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, lze úpravami předešlého vztahu odvodit: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:r>
                  <a:rPr lang="cs-CZ" sz="2800" i="1" dirty="0" smtClean="0"/>
                  <a:t>U</a:t>
                </a:r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 </a:t>
                </a:r>
                <a:r>
                  <a:rPr lang="cs-CZ" sz="2800" i="1" dirty="0" smtClean="0"/>
                  <a:t>I </a:t>
                </a:r>
                <a:r>
                  <a:rPr lang="cs-CZ" sz="2800" dirty="0" smtClean="0"/>
                  <a:t>= </a:t>
                </a:r>
                <a:r>
                  <a:rPr lang="cs-CZ" sz="2800" i="1" dirty="0" smtClean="0"/>
                  <a:t>R I </a:t>
                </a:r>
                <a:r>
                  <a:rPr lang="cs-CZ" sz="2800" dirty="0" smtClean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 </a:t>
                </a:r>
                <a:r>
                  <a:rPr lang="cs-CZ" sz="2800" i="1" dirty="0" smtClean="0"/>
                  <a:t>I </a:t>
                </a:r>
                <a:r>
                  <a:rPr lang="cs-CZ" sz="2800" dirty="0" smtClean="0"/>
                  <a:t>= </a:t>
                </a:r>
                <a:r>
                  <a:rPr lang="cs-CZ" sz="2800" i="1" dirty="0" smtClean="0"/>
                  <a:t>I</a:t>
                </a:r>
                <a:r>
                  <a:rPr lang="cs-CZ" sz="2800" dirty="0" smtClean="0"/>
                  <a:t> (</a:t>
                </a:r>
                <a:r>
                  <a:rPr lang="cs-CZ" sz="2800" i="1" dirty="0" smtClean="0"/>
                  <a:t>R</a:t>
                </a:r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), kde </a:t>
                </a:r>
                <a:r>
                  <a:rPr lang="cs-CZ" sz="2800" b="1" i="1" dirty="0"/>
                  <a:t>R</a:t>
                </a:r>
                <a:r>
                  <a:rPr lang="cs-CZ" sz="2800" b="1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>
                            <a:latin typeface="Cambria Math"/>
                          </a:rPr>
                          <m:t>𝑹</m:t>
                        </m:r>
                      </m:e>
                      <m:sub>
                        <m:r>
                          <a:rPr lang="cs-CZ" sz="2800" b="1" i="1">
                            <a:latin typeface="Cambria Math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cs-CZ" sz="2800" b="1" dirty="0" smtClean="0"/>
                  <a:t> je celkový </a:t>
                </a:r>
              </a:p>
              <a:p>
                <a:r>
                  <a:rPr lang="cs-CZ" sz="2800" b="1" dirty="0"/>
                  <a:t>o</a:t>
                </a:r>
                <a:r>
                  <a:rPr lang="cs-CZ" sz="2800" b="1" dirty="0" smtClean="0"/>
                  <a:t>dpor obvodu.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420888"/>
                <a:ext cx="8784976" cy="1815882"/>
              </a:xfrm>
              <a:prstGeom prst="rect">
                <a:avLst/>
              </a:prstGeom>
              <a:blipFill rotWithShape="1">
                <a:blip r:embed="rId4"/>
                <a:stretch>
                  <a:fillRect l="-1316" t="-2667" b="-833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9512" y="4437112"/>
                <a:ext cx="8784976" cy="1622111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>
                    <a:solidFill>
                      <a:srgbClr val="FF0000"/>
                    </a:solidFill>
                  </a:rPr>
                  <a:t>Ohmův zákon pro uzavřený obvod</a:t>
                </a:r>
                <a:r>
                  <a:rPr lang="cs-CZ" sz="2800" dirty="0" smtClean="0"/>
                  <a:t> získáme vyjádřením </a:t>
                </a:r>
              </a:p>
              <a:p>
                <a:r>
                  <a:rPr lang="cs-CZ" sz="2800" dirty="0"/>
                  <a:t>e</a:t>
                </a:r>
                <a:r>
                  <a:rPr lang="cs-CZ" sz="2800" dirty="0" smtClean="0"/>
                  <a:t>lektrického proudu z předchozího vztahu:</a:t>
                </a:r>
              </a:p>
              <a:p>
                <a:r>
                  <a:rPr lang="cs-CZ" sz="2800" i="1" dirty="0" smtClean="0"/>
                  <a:t>                               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I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437112"/>
                <a:ext cx="8784976" cy="1622111"/>
              </a:xfrm>
              <a:prstGeom prst="rect">
                <a:avLst/>
              </a:prstGeom>
              <a:blipFill rotWithShape="1">
                <a:blip r:embed="rId5"/>
                <a:stretch>
                  <a:fillRect l="-1316" t="-2985" b="-74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26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23528" y="476672"/>
                <a:ext cx="8580682" cy="210294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Kdybychom zmenšovali odpor vnější části obvodu </a:t>
                </a:r>
                <a:r>
                  <a:rPr lang="cs-CZ" sz="2800" i="1" dirty="0" smtClean="0"/>
                  <a:t>R</a:t>
                </a:r>
                <a:r>
                  <a:rPr lang="cs-CZ" sz="2800" dirty="0" smtClean="0"/>
                  <a:t> až na</a:t>
                </a:r>
              </a:p>
              <a:p>
                <a:r>
                  <a:rPr lang="cs-CZ" sz="2800" dirty="0"/>
                  <a:t>n</a:t>
                </a:r>
                <a:r>
                  <a:rPr lang="cs-CZ" sz="2800" dirty="0" smtClean="0"/>
                  <a:t>ulovou hodnotu, nastal by </a:t>
                </a:r>
                <a:r>
                  <a:rPr lang="cs-CZ" sz="2800" b="1" dirty="0" smtClean="0"/>
                  <a:t>zkrat </a:t>
                </a:r>
                <a:r>
                  <a:rPr lang="cs-CZ" sz="2800" dirty="0" smtClean="0"/>
                  <a:t>(</a:t>
                </a:r>
                <a:r>
                  <a:rPr lang="cs-CZ" sz="2800" b="1" dirty="0" smtClean="0"/>
                  <a:t>spojení nakrátko</a:t>
                </a:r>
                <a:r>
                  <a:rPr lang="cs-CZ" sz="2800" dirty="0" smtClean="0"/>
                  <a:t>).</a:t>
                </a:r>
              </a:p>
              <a:p>
                <a:r>
                  <a:rPr lang="cs-CZ" sz="2800" dirty="0" smtClean="0"/>
                  <a:t>Obvodem by při tomto spojení procházel tzv. </a:t>
                </a:r>
                <a:r>
                  <a:rPr lang="cs-CZ" sz="2800" b="1" dirty="0" smtClean="0"/>
                  <a:t>zkratový</a:t>
                </a:r>
                <a:r>
                  <a:rPr lang="cs-CZ" sz="2800" dirty="0" smtClean="0"/>
                  <a:t> </a:t>
                </a:r>
              </a:p>
              <a:p>
                <a:r>
                  <a:rPr lang="cs-CZ" sz="2800" b="1" dirty="0" smtClean="0"/>
                  <a:t>proud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800" dirty="0" smtClean="0"/>
                  <a:t>: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76672"/>
                <a:ext cx="8580682" cy="2102948"/>
              </a:xfrm>
              <a:prstGeom prst="rect">
                <a:avLst/>
              </a:prstGeom>
              <a:blipFill rotWithShape="1">
                <a:blip r:embed="rId3"/>
                <a:stretch>
                  <a:fillRect l="-1348" t="-230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323528" y="2708920"/>
            <a:ext cx="8580682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Do elektrických obvodů zařazujeme </a:t>
            </a:r>
            <a:r>
              <a:rPr lang="cs-CZ" sz="2800" b="1" dirty="0" smtClean="0"/>
              <a:t>pojistky a jističe</a:t>
            </a:r>
            <a:r>
              <a:rPr lang="cs-CZ" sz="2800" dirty="0" smtClean="0"/>
              <a:t>,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rotože při odebírání proudů ze zdroje o malém vnitřním 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dporu může dojít k poškození zdroje. Při překročení určité hodnoty elektrického proudu se obvod přeruší.</a:t>
            </a:r>
            <a:endParaRPr lang="cs-CZ" sz="2800" dirty="0"/>
          </a:p>
        </p:txBody>
      </p:sp>
      <p:pic>
        <p:nvPicPr>
          <p:cNvPr id="1027" name="Picture 3" descr="C:\Users\Petr\Documents\MH90044867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692023"/>
            <a:ext cx="3095625" cy="2144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68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8624673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Odpor spotřebiče je 37 </a:t>
            </a:r>
            <a:r>
              <a:rPr lang="el-GR" sz="2800" dirty="0" smtClean="0"/>
              <a:t>Ω</a:t>
            </a:r>
            <a:r>
              <a:rPr lang="cs-CZ" sz="2800" dirty="0" smtClean="0"/>
              <a:t>, odpor spojovacích vodičů je</a:t>
            </a:r>
          </a:p>
          <a:p>
            <a:r>
              <a:rPr lang="cs-CZ" sz="2800" dirty="0" smtClean="0"/>
              <a:t>2 </a:t>
            </a:r>
            <a:r>
              <a:rPr lang="el-GR" sz="2800" dirty="0" smtClean="0"/>
              <a:t>Ω</a:t>
            </a:r>
            <a:r>
              <a:rPr lang="cs-CZ" sz="2800" dirty="0" smtClean="0"/>
              <a:t>. Určete vnitřní odpor zdroje, jehož elektromotorické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apětí je 40 V a obvodem prochází elektrický proud 1 A.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23528" y="2060848"/>
                <a:ext cx="8624673" cy="9541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Z Ohmova zákona pro uzavřený obvod odvodíme obecně</a:t>
                </a:r>
              </a:p>
              <a:p>
                <a:r>
                  <a:rPr lang="cs-CZ" sz="2800" dirty="0"/>
                  <a:t>v</a:t>
                </a:r>
                <a:r>
                  <a:rPr lang="cs-CZ" sz="2800" dirty="0" smtClean="0"/>
                  <a:t>nitřní odpor zdroje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: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060848"/>
                <a:ext cx="8624673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1341" t="-5031" b="-16352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23528" y="3075884"/>
                <a:ext cx="8624673" cy="245278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dirty="0" smtClean="0">
                    <a:solidFill>
                      <a:srgbClr val="FF0000"/>
                    </a:solidFill>
                  </a:rPr>
                  <a:t>                  I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cs-CZ" sz="28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     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cs-CZ" sz="2800" dirty="0" smtClean="0"/>
                  <a:t> </a:t>
                </a:r>
                <a:r>
                  <a:rPr lang="cs-CZ" sz="2800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=</a:t>
                </a:r>
                <a:r>
                  <a:rPr lang="cs-CZ" sz="2800" i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cs-CZ" sz="2800" i="1" dirty="0" smtClean="0"/>
                  <a:t>, </a:t>
                </a:r>
                <a:r>
                  <a:rPr lang="cs-CZ" sz="2800" dirty="0" smtClean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cs-CZ" sz="2800" dirty="0" smtClean="0"/>
                  <a:t> je celkový odpor vnější části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cs-CZ" sz="2800" b="0" i="0" smtClean="0">
                            <a:latin typeface="Cambria Math"/>
                          </a:rPr>
                          <m:t>                              </m:t>
                        </m:r>
                        <m:r>
                          <m:rPr>
                            <m:nor/>
                          </m:rPr>
                          <a:rPr lang="cs-CZ" sz="2800" b="0" i="0" smtClean="0">
                            <a:latin typeface="Cambria Math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cs-CZ" sz="2800" dirty="0"/>
                          <m:t>bvodu</m:t>
                        </m:r>
                        <m:r>
                          <m:rPr>
                            <m:nor/>
                          </m:rPr>
                          <a:rPr lang="cs-CZ" sz="2800" dirty="0"/>
                          <m:t>, </m:t>
                        </m:r>
                        <m:r>
                          <m:rPr>
                            <m:nor/>
                          </m:rPr>
                          <a:rPr lang="cs-CZ" sz="2800" dirty="0"/>
                          <m:t>tedy</m:t>
                        </m:r>
                        <m:r>
                          <m:rPr>
                            <m:nor/>
                          </m:rPr>
                          <a:rPr lang="cs-CZ" sz="2800" dirty="0"/>
                          <m:t> </m:t>
                        </m:r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cs-CZ" sz="2800" dirty="0"/>
                          <m:t> = </m:t>
                        </m:r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cs-CZ" sz="2800" i="1" dirty="0"/>
                          <m:t> </m:t>
                        </m:r>
                        <m:r>
                          <m:rPr>
                            <m:nor/>
                          </m:rPr>
                          <a:rPr lang="cs-CZ" sz="2800" dirty="0"/>
                          <m:t>+ </m:t>
                        </m:r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cs-CZ" sz="2800" dirty="0"/>
                          <m:t>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 </m:t>
                        </m:r>
                      </m:e>
                      <m:sub/>
                    </m:sSub>
                  </m:oMath>
                </a14:m>
                <a:endParaRPr lang="cs-CZ" sz="2800" i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               </m:t>
                        </m:r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𝐼</m:t>
                        </m:r>
                      </m:den>
                    </m:f>
                  </m:oMath>
                </a14:m>
                <a:r>
                  <a:rPr lang="cs-CZ" sz="28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-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i="1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)   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075884"/>
                <a:ext cx="8624673" cy="2452787"/>
              </a:xfrm>
              <a:prstGeom prst="rect">
                <a:avLst/>
              </a:prstGeom>
              <a:blipFill rotWithShape="1">
                <a:blip r:embed="rId4"/>
                <a:stretch>
                  <a:fillRect r="-28370" b="-247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11377" y="5805264"/>
                <a:ext cx="8624673" cy="70160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 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cs-CZ" sz="2800" dirty="0" smtClean="0"/>
                  <a:t> - (37 + 2))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 </a:t>
                </a:r>
                <a:r>
                  <a:rPr lang="el-GR" sz="2800" u="sng" dirty="0"/>
                  <a:t>Ω</a:t>
                </a:r>
                <a:r>
                  <a:rPr lang="cs-CZ" sz="2800" u="sng" dirty="0" smtClean="0"/>
                  <a:t>  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77" y="5805264"/>
                <a:ext cx="8624673" cy="701602"/>
              </a:xfrm>
              <a:prstGeom prst="rect">
                <a:avLst/>
              </a:prstGeom>
              <a:blipFill rotWithShape="1">
                <a:blip r:embed="rId5"/>
                <a:stretch>
                  <a:fillRect b="-1111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304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45047" y="548680"/>
            <a:ext cx="8756437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Při odporu vnějšího obvodu 1,5 </a:t>
            </a:r>
            <a:r>
              <a:rPr lang="el-GR" sz="2800" dirty="0" smtClean="0"/>
              <a:t>Ω</a:t>
            </a:r>
            <a:r>
              <a:rPr lang="cs-CZ" sz="2800" dirty="0" smtClean="0"/>
              <a:t> bylo na svorkách zdroje 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apětí 2 V a při odporu 2,5 </a:t>
            </a:r>
            <a:r>
              <a:rPr lang="el-GR" sz="2800" dirty="0" smtClean="0"/>
              <a:t>Ω</a:t>
            </a:r>
            <a:r>
              <a:rPr lang="cs-CZ" sz="2800" dirty="0" smtClean="0"/>
              <a:t> napětí 2,5 V. Určete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nitřní odpor zdroje a jeho elektromotorické napětí.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45048" y="2060848"/>
            <a:ext cx="8756436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514350" indent="-514350">
              <a:buAutoNum type="alphaLcParenR"/>
            </a:pPr>
            <a:r>
              <a:rPr lang="cs-CZ" sz="2800" dirty="0" smtClean="0"/>
              <a:t>Obecné řešení  - odvodíme vnitřní odpor zdroje pomocí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 zadaných údajů: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45048" y="3055940"/>
                <a:ext cx="4378218" cy="3766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:r>
                  <a:rPr lang="cs-CZ" sz="2800" i="1" dirty="0" smtClean="0"/>
                  <a:t>I</a:t>
                </a:r>
                <a:r>
                  <a:rPr lang="cs-CZ" sz="2800" dirty="0" smtClean="0"/>
                  <a:t> (</a:t>
                </a:r>
                <a:r>
                  <a:rPr lang="cs-CZ" sz="2800" i="1" dirty="0"/>
                  <a:t>R</a:t>
                </a:r>
                <a:r>
                  <a:rPr lang="cs-CZ" sz="2800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r>
                  <a:rPr lang="cs-CZ" sz="2800" dirty="0"/>
                  <a:t>(</a:t>
                </a:r>
                <a:r>
                  <a:rPr lang="cs-CZ" sz="2800" i="1" dirty="0"/>
                  <a:t>R</a:t>
                </a:r>
                <a:r>
                  <a:rPr lang="cs-CZ" sz="2800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)</a:t>
                </a:r>
                <a:r>
                  <a:rPr lang="cs-CZ" sz="2800" dirty="0" smtClean="0"/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8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 dirty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) </a:t>
                </a:r>
                <a:endParaRPr lang="cs-CZ" sz="2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cs-CZ" sz="2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cs-CZ" sz="2800" dirty="0">
                            <a:solidFill>
                              <a:srgbClr val="FF0000"/>
                            </a:solidFill>
                          </a:rPr>
                          <m:t> − </m:t>
                        </m:r>
                        <m:sSub>
                          <m:sSub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f>
                          <m:f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cs-CZ" sz="2800" dirty="0">
                            <a:solidFill>
                              <a:srgbClr val="FF0000"/>
                            </a:solidFill>
                          </a:rPr>
                          <m:t> − </m:t>
                        </m:r>
                        <m:f>
                          <m:f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cs-CZ" sz="2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2,5 − 2</m:t>
                        </m:r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1,5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− 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2,5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2,5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1,5 </a:t>
                </a:r>
                <a:r>
                  <a:rPr lang="el-GR" sz="2800" u="sng" dirty="0"/>
                  <a:t>Ω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48" y="3055940"/>
                <a:ext cx="4378218" cy="3766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972072" y="3014955"/>
                <a:ext cx="3432993" cy="1836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cs-CZ" sz="28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 = (2,5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2,5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2,5</m:t>
                        </m:r>
                      </m:den>
                    </m:f>
                  </m:oMath>
                </a14:m>
                <a:r>
                  <a:rPr lang="cs-CZ" sz="2800" dirty="0" smtClean="0"/>
                  <a:t> . 1,5) V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u="sng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 u="sng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 u="sng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u="sng" dirty="0" smtClean="0"/>
                  <a:t> = 4 V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072" y="3014955"/>
                <a:ext cx="3432993" cy="1836913"/>
              </a:xfrm>
              <a:prstGeom prst="rect">
                <a:avLst/>
              </a:prstGeom>
              <a:blipFill rotWithShape="1">
                <a:blip r:embed="rId4"/>
                <a:stretch>
                  <a:fillRect b="-86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488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17032"/>
            <a:ext cx="856895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b) Řešení bez obecného odvození: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907704" y="1287924"/>
                <a:ext cx="2372316" cy="1132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(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>
                    <a:solidFill>
                      <a:srgbClr val="FF000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) </a:t>
                </a:r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1287924"/>
                <a:ext cx="2372316" cy="1132746"/>
              </a:xfrm>
              <a:prstGeom prst="rect">
                <a:avLst/>
              </a:prstGeom>
              <a:blipFill rotWithShape="1">
                <a:blip r:embed="rId3"/>
                <a:stretch>
                  <a:fillRect r="-41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95536" y="2023788"/>
                <a:ext cx="4315605" cy="7430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  1,5</m:t>
                        </m:r>
                      </m:den>
                    </m:f>
                  </m:oMath>
                </a14:m>
                <a:r>
                  <a:rPr lang="cs-CZ" sz="2800" dirty="0" smtClean="0"/>
                  <a:t> (1,5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  <m:r>
                          <a:rPr lang="cs-CZ" sz="2800" b="0" i="1" smtClean="0">
                            <a:latin typeface="Cambria Math"/>
                          </a:rPr>
                          <m:t>,5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  <m:r>
                          <a:rPr lang="cs-CZ" sz="2800" i="1">
                            <a:latin typeface="Cambria Math"/>
                          </a:rPr>
                          <m:t>,5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(2,5 </a:t>
                </a:r>
                <a:r>
                  <a:rPr lang="cs-CZ" sz="2800" dirty="0"/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)</a:t>
                </a:r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23788"/>
                <a:ext cx="4315605" cy="743089"/>
              </a:xfrm>
              <a:prstGeom prst="rect">
                <a:avLst/>
              </a:prstGeom>
              <a:blipFill rotWithShape="1"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172188" y="2996952"/>
                <a:ext cx="2762295" cy="7019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 = 2,5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cs-CZ" sz="2800" dirty="0" smtClean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188" y="2996952"/>
                <a:ext cx="2762295" cy="701987"/>
              </a:xfrm>
              <a:prstGeom prst="rect">
                <a:avLst/>
              </a:prstGeom>
              <a:blipFill rotWithShape="1">
                <a:blip r:embed="rId5"/>
                <a:stretch>
                  <a:fillRect l="-4415" b="-113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734843" y="3853278"/>
                <a:ext cx="1636987" cy="702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 smtClean="0"/>
                  <a:t> = 0,5 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3" y="3853278"/>
                <a:ext cx="1636987" cy="702885"/>
              </a:xfrm>
              <a:prstGeom prst="rect">
                <a:avLst/>
              </a:prstGeom>
              <a:blipFill rotWithShape="1">
                <a:blip r:embed="rId6"/>
                <a:stretch>
                  <a:fillRect r="-6716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734843" y="4653136"/>
                <a:ext cx="1959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   </m:t>
                        </m:r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u="sng" dirty="0" smtClean="0"/>
                  <a:t>1,5 </a:t>
                </a:r>
                <a:r>
                  <a:rPr lang="el-GR" sz="2800" u="sng" dirty="0" smtClean="0"/>
                  <a:t>Ω</a:t>
                </a:r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3" y="4653136"/>
                <a:ext cx="1959191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0465" r="-1246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280020" y="4544753"/>
                <a:ext cx="3845220" cy="7430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2,5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2,5</m:t>
                        </m:r>
                      </m:den>
                    </m:f>
                  </m:oMath>
                </a14:m>
                <a:r>
                  <a:rPr lang="cs-CZ" sz="2800" dirty="0"/>
                  <a:t> (2,5 </a:t>
                </a:r>
                <a:r>
                  <a:rPr lang="cs-CZ" sz="2800" dirty="0" smtClean="0"/>
                  <a:t>+1,5) V = </a:t>
                </a:r>
                <a:r>
                  <a:rPr lang="cs-CZ" sz="2800" u="sng" dirty="0" smtClean="0"/>
                  <a:t>4 V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020" y="4544753"/>
                <a:ext cx="3845220" cy="743089"/>
              </a:xfrm>
              <a:prstGeom prst="rect">
                <a:avLst/>
              </a:prstGeom>
              <a:blipFill rotWithShape="1">
                <a:blip r:embed="rId8"/>
                <a:stretch>
                  <a:fillRect r="-2219" b="-74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/>
          <p:nvPr/>
        </p:nvSpPr>
        <p:spPr>
          <a:xfrm>
            <a:off x="251520" y="5302686"/>
            <a:ext cx="8568952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Vnitřní odpor zdroje je 1,5 V a jeho elektromotorické</a:t>
            </a:r>
          </a:p>
          <a:p>
            <a:r>
              <a:rPr lang="cs-CZ" sz="2800" dirty="0" smtClean="0"/>
              <a:t>napětí je 4 V.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9151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868</Words>
  <Application>Microsoft Office PowerPoint</Application>
  <PresentationFormat>Předvádění na obrazovce (4:3)</PresentationFormat>
  <Paragraphs>69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Ohmův zákon pro uzavřený obvod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57</cp:revision>
  <dcterms:created xsi:type="dcterms:W3CDTF">2012-06-18T15:15:37Z</dcterms:created>
  <dcterms:modified xsi:type="dcterms:W3CDTF">2013-07-26T17:42:22Z</dcterms:modified>
</cp:coreProperties>
</file>