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6051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9244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964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9343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6982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>Závislost odporu kovového vodiče na teplotě</a:t>
            </a:r>
            <a:endParaRPr lang="cs-CZ" sz="32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844751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FYZIKA</a:t>
                      </a:r>
                      <a:r>
                        <a:rPr lang="cs-CZ" baseline="0" dirty="0" smtClean="0"/>
                        <a:t> - Kmitání, vlnění </a:t>
                      </a:r>
                      <a:r>
                        <a:rPr lang="cs-CZ" baseline="0" smtClean="0"/>
                        <a:t>a </a:t>
                      </a:r>
                      <a:r>
                        <a:rPr lang="cs-CZ" baseline="0" smtClean="0"/>
                        <a:t>elektřina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9. 8. 2012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 čtyřletého</a:t>
                      </a:r>
                      <a:r>
                        <a:rPr lang="cs-CZ" baseline="0" dirty="0" smtClean="0"/>
                        <a:t> a 6.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Opakování závislosti odporu kovu na teplotě, řešení úloh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Postupným procházením stránek</a:t>
                      </a:r>
                      <a:r>
                        <a:rPr lang="cs-CZ" baseline="0" dirty="0" smtClean="0"/>
                        <a:t> zadáváme žákům </a:t>
                      </a:r>
                      <a:r>
                        <a:rPr lang="cs-CZ" baseline="0" smtClean="0"/>
                        <a:t>úlohy k </a:t>
                      </a:r>
                      <a:r>
                        <a:rPr lang="cs-CZ" baseline="0" dirty="0" smtClean="0"/>
                        <a:t>procvičení tématu a </a:t>
                      </a:r>
                      <a:r>
                        <a:rPr lang="cs-CZ" baseline="0" smtClean="0"/>
                        <a:t>provádíme kontrolu.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</a:t>
                      </a:r>
                      <a:r>
                        <a:rPr lang="cs-CZ" baseline="0" dirty="0" smtClean="0"/>
                        <a:t>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VY_32_INOVACE_28_FZEZ09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179512" y="332656"/>
                <a:ext cx="8856984" cy="2246769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Závislost odporu kovového vodiče na teplotě vyjadřujeme</a:t>
                </a:r>
              </a:p>
              <a:p>
                <a:r>
                  <a:rPr lang="cs-CZ" sz="2800" dirty="0"/>
                  <a:t>v</a:t>
                </a:r>
                <a:r>
                  <a:rPr lang="cs-CZ" sz="2800" dirty="0" smtClean="0"/>
                  <a:t>ztahem: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R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dirty="0" smtClean="0">
                    <a:solidFill>
                      <a:srgbClr val="FF0000"/>
                    </a:solidFill>
                  </a:rPr>
                  <a:t> (1 + </a:t>
                </a:r>
                <a:r>
                  <a:rPr lang="el-GR" sz="2800" dirty="0" smtClean="0">
                    <a:solidFill>
                      <a:srgbClr val="FF0000"/>
                    </a:solidFill>
                  </a:rPr>
                  <a:t>α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</a:t>
                </a:r>
                <a:r>
                  <a:rPr lang="el-GR" sz="2800" dirty="0" smtClean="0">
                    <a:solidFill>
                      <a:srgbClr val="FF0000"/>
                    </a:solidFill>
                  </a:rPr>
                  <a:t>Δ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t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)</a:t>
                </a:r>
                <a:r>
                  <a:rPr lang="cs-CZ" sz="2800" dirty="0" smtClean="0"/>
                  <a:t>, kde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dirty="0" smtClean="0"/>
                  <a:t> je odpor vodiče při </a:t>
                </a:r>
              </a:p>
              <a:p>
                <a:r>
                  <a:rPr lang="cs-CZ" sz="2800" dirty="0" smtClean="0"/>
                  <a:t>teplotě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dirty="0" smtClean="0"/>
                  <a:t>, </a:t>
                </a:r>
                <a:r>
                  <a:rPr lang="el-GR" sz="2800" dirty="0" smtClean="0"/>
                  <a:t>α</a:t>
                </a:r>
                <a:r>
                  <a:rPr lang="cs-CZ" sz="2800" dirty="0" smtClean="0"/>
                  <a:t> je teplotní součinitel elektrického odporu, </a:t>
                </a:r>
              </a:p>
              <a:p>
                <a:r>
                  <a:rPr lang="cs-CZ" sz="2800" i="1" dirty="0" smtClean="0"/>
                  <a:t>R</a:t>
                </a:r>
                <a:r>
                  <a:rPr lang="cs-CZ" sz="2800" dirty="0" smtClean="0"/>
                  <a:t> je odpor vodiče při teplotě </a:t>
                </a:r>
                <a:r>
                  <a:rPr lang="cs-CZ" sz="2800" i="1" dirty="0" smtClean="0"/>
                  <a:t>t</a:t>
                </a:r>
                <a:r>
                  <a:rPr lang="cs-CZ" sz="2800" dirty="0" smtClean="0"/>
                  <a:t> a </a:t>
                </a:r>
                <a:r>
                  <a:rPr lang="el-GR" sz="2800" dirty="0" smtClean="0"/>
                  <a:t>Δ</a:t>
                </a:r>
                <a:r>
                  <a:rPr lang="cs-CZ" sz="2800" i="1" dirty="0" smtClean="0"/>
                  <a:t>t</a:t>
                </a:r>
                <a:r>
                  <a:rPr lang="cs-CZ" sz="2800" dirty="0" smtClean="0"/>
                  <a:t> vyjadřuje teplotní rozdíl</a:t>
                </a:r>
              </a:p>
              <a:p>
                <a:r>
                  <a:rPr lang="cs-CZ" sz="2800" i="1" dirty="0" smtClean="0"/>
                  <a:t>t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dirty="0" smtClean="0"/>
                  <a:t>.</a:t>
                </a:r>
                <a:endParaRPr lang="cs-CZ" sz="2800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332656"/>
                <a:ext cx="8856984" cy="224676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179512" y="3068960"/>
                <a:ext cx="8856984" cy="1999265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Ze vztahu </a:t>
                </a:r>
                <a:r>
                  <a:rPr lang="el-GR" sz="2800" dirty="0" smtClean="0"/>
                  <a:t>ρ</a:t>
                </a:r>
                <a:r>
                  <a:rPr lang="cs-CZ" sz="2800" dirty="0" smtClean="0"/>
                  <a:t> = </a:t>
                </a:r>
                <a:r>
                  <a:rPr lang="cs-CZ" sz="2800" i="1" dirty="0" smtClean="0"/>
                  <a:t>R</a:t>
                </a:r>
                <a:r>
                  <a:rPr lang="cs-CZ" sz="2800" dirty="0"/>
                  <a:t> </a:t>
                </a:r>
                <a:r>
                  <a:rPr lang="cs-CZ" sz="28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𝑆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𝑙</m:t>
                        </m:r>
                      </m:den>
                    </m:f>
                  </m:oMath>
                </a14:m>
                <a:r>
                  <a:rPr lang="cs-CZ" sz="2800" dirty="0" smtClean="0"/>
                  <a:t> vidíme, že </a:t>
                </a:r>
                <a:r>
                  <a:rPr lang="cs-CZ" sz="2800" b="1" dirty="0" smtClean="0"/>
                  <a:t>odpor vodiče </a:t>
                </a:r>
                <a:r>
                  <a:rPr lang="cs-CZ" sz="2800" dirty="0" smtClean="0"/>
                  <a:t>a jeho </a:t>
                </a:r>
                <a:r>
                  <a:rPr lang="cs-CZ" sz="2800" b="1" dirty="0" smtClean="0"/>
                  <a:t>měrný</a:t>
                </a:r>
                <a:r>
                  <a:rPr lang="cs-CZ" sz="2800" dirty="0" smtClean="0"/>
                  <a:t> </a:t>
                </a:r>
              </a:p>
              <a:p>
                <a:r>
                  <a:rPr lang="cs-CZ" sz="2800" b="1" dirty="0"/>
                  <a:t>e</a:t>
                </a:r>
                <a:r>
                  <a:rPr lang="cs-CZ" sz="2800" b="1" dirty="0" smtClean="0"/>
                  <a:t>lektrický odpor </a:t>
                </a:r>
                <a:r>
                  <a:rPr lang="cs-CZ" sz="2800" dirty="0" smtClean="0"/>
                  <a:t>(</a:t>
                </a:r>
                <a:r>
                  <a:rPr lang="cs-CZ" sz="2800" dirty="0" err="1" smtClean="0"/>
                  <a:t>rezistivita</a:t>
                </a:r>
                <a:r>
                  <a:rPr lang="cs-CZ" sz="2800" dirty="0" smtClean="0"/>
                  <a:t>) jsou </a:t>
                </a:r>
                <a:r>
                  <a:rPr lang="cs-CZ" sz="2800" b="1" dirty="0" smtClean="0"/>
                  <a:t>přímo úměrné veličiny</a:t>
                </a:r>
                <a:r>
                  <a:rPr lang="cs-CZ" sz="2800" dirty="0" smtClean="0"/>
                  <a:t>. </a:t>
                </a:r>
              </a:p>
              <a:p>
                <a:r>
                  <a:rPr lang="cs-CZ" sz="2800" dirty="0" smtClean="0"/>
                  <a:t>Proto i závislost měrného elektrického odporu kovového</a:t>
                </a:r>
              </a:p>
              <a:p>
                <a:r>
                  <a:rPr lang="cs-CZ" sz="2800" dirty="0"/>
                  <a:t>v</a:t>
                </a:r>
                <a:r>
                  <a:rPr lang="cs-CZ" sz="2800" dirty="0" smtClean="0"/>
                  <a:t>odiče na teplotě vyjadřujeme vztahem: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ρ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</a:t>
                </a:r>
                <a:r>
                  <a:rPr lang="cs-CZ" sz="2800" dirty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ρ</m:t>
                        </m:r>
                      </m:e>
                      <m:sub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dirty="0">
                    <a:solidFill>
                      <a:srgbClr val="FF0000"/>
                    </a:solidFill>
                  </a:rPr>
                  <a:t> (1 + </a:t>
                </a:r>
                <a:r>
                  <a:rPr lang="el-GR" sz="2800" dirty="0">
                    <a:solidFill>
                      <a:srgbClr val="FF0000"/>
                    </a:solidFill>
                  </a:rPr>
                  <a:t>α</a:t>
                </a:r>
                <a:r>
                  <a:rPr lang="cs-CZ" sz="2800" dirty="0">
                    <a:solidFill>
                      <a:srgbClr val="FF0000"/>
                    </a:solidFill>
                  </a:rPr>
                  <a:t> </a:t>
                </a:r>
                <a:r>
                  <a:rPr lang="el-GR" sz="2800" dirty="0">
                    <a:solidFill>
                      <a:srgbClr val="FF0000"/>
                    </a:solidFill>
                  </a:rPr>
                  <a:t>Δ</a:t>
                </a:r>
                <a:r>
                  <a:rPr lang="cs-CZ" sz="2800" i="1" dirty="0">
                    <a:solidFill>
                      <a:srgbClr val="FF0000"/>
                    </a:solidFill>
                  </a:rPr>
                  <a:t>t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)</a:t>
                </a:r>
                <a:r>
                  <a:rPr lang="cs-CZ" sz="2800" dirty="0" smtClean="0"/>
                  <a:t>. </a:t>
                </a:r>
                <a:endParaRPr lang="cs-CZ" sz="28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3068960"/>
                <a:ext cx="8856984" cy="19992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1403648" y="5305983"/>
                <a:ext cx="1508042" cy="943143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l-GR" sz="2800" dirty="0" smtClean="0">
                    <a:solidFill>
                      <a:srgbClr val="FF0000"/>
                    </a:solidFill>
                  </a:rPr>
                  <a:t>α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28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𝑅</m:t>
                            </m:r>
                          </m:num>
                          <m:den>
                            <m:sSub>
                              <m:sSubPr>
                                <m:ctrlPr>
                                  <a:rPr lang="cs-CZ" sz="280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cs-CZ" sz="2800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−1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Δ</m:t>
                        </m:r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cs-CZ" sz="2800" dirty="0" smtClean="0">
                    <a:solidFill>
                      <a:srgbClr val="FF0000"/>
                    </a:solidFill>
                  </a:rPr>
                  <a:t> </a:t>
                </a:r>
                <a:endParaRPr lang="cs-CZ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5305983"/>
                <a:ext cx="1508042" cy="943143"/>
              </a:xfrm>
              <a:prstGeom prst="rect">
                <a:avLst/>
              </a:prstGeom>
              <a:blipFill rotWithShape="1">
                <a:blip r:embed="rId5"/>
                <a:stretch>
                  <a:fillRect l="-7600" b="-7643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5148064" y="5528817"/>
                <a:ext cx="1579278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[</a:t>
                </a:r>
                <a:r>
                  <a:rPr lang="el-GR" sz="2800" dirty="0" smtClean="0"/>
                  <a:t>α]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𝐾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5528817"/>
                <a:ext cx="1579278" cy="523220"/>
              </a:xfrm>
              <a:prstGeom prst="rect">
                <a:avLst/>
              </a:prstGeom>
              <a:blipFill rotWithShape="1">
                <a:blip r:embed="rId6"/>
                <a:stretch>
                  <a:fillRect l="-7252" t="-9091" b="-30682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2128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332656"/>
            <a:ext cx="8906221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800" dirty="0" smtClean="0"/>
              <a:t>O kolik procent se zvětší odpor měděného vodiče, jestliže se</a:t>
            </a:r>
          </a:p>
          <a:p>
            <a:r>
              <a:rPr lang="cs-CZ" sz="2800" dirty="0"/>
              <a:t>j</a:t>
            </a:r>
            <a:r>
              <a:rPr lang="cs-CZ" sz="2800" dirty="0" smtClean="0"/>
              <a:t>eho teplota zvýší z 25 ᴼC na 80 ᴼC?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179511" y="1536780"/>
                <a:ext cx="8906222" cy="772391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Vyjdeme ze vztahu: </a:t>
                </a:r>
                <a:r>
                  <a:rPr lang="cs-CZ" sz="2800" i="1" dirty="0">
                    <a:solidFill>
                      <a:srgbClr val="FF0000"/>
                    </a:solidFill>
                  </a:rPr>
                  <a:t>R</a:t>
                </a:r>
                <a:r>
                  <a:rPr lang="cs-CZ" sz="2800" dirty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dirty="0">
                    <a:solidFill>
                      <a:srgbClr val="FF0000"/>
                    </a:solidFill>
                  </a:rPr>
                  <a:t> (1 + </a:t>
                </a:r>
                <a:r>
                  <a:rPr lang="el-GR" sz="2800" dirty="0">
                    <a:solidFill>
                      <a:srgbClr val="FF0000"/>
                    </a:solidFill>
                  </a:rPr>
                  <a:t>α</a:t>
                </a:r>
                <a:r>
                  <a:rPr lang="cs-CZ" sz="2800" dirty="0">
                    <a:solidFill>
                      <a:srgbClr val="FF0000"/>
                    </a:solidFill>
                  </a:rPr>
                  <a:t> </a:t>
                </a:r>
                <a:r>
                  <a:rPr lang="el-GR" sz="2800" dirty="0">
                    <a:solidFill>
                      <a:srgbClr val="FF0000"/>
                    </a:solidFill>
                  </a:rPr>
                  <a:t>Δ</a:t>
                </a:r>
                <a:r>
                  <a:rPr lang="cs-CZ" sz="2800" i="1" dirty="0">
                    <a:solidFill>
                      <a:srgbClr val="FF0000"/>
                    </a:solidFill>
                  </a:rPr>
                  <a:t>t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)</a:t>
                </a:r>
                <a:r>
                  <a:rPr lang="cs-CZ" sz="2800" dirty="0" smtClean="0"/>
                  <a:t> a vyjádříme podíl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𝑅</m:t>
                        </m:r>
                      </m:num>
                      <m:den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 smtClean="0"/>
                  <a:t>: </a:t>
                </a:r>
                <a:endParaRPr lang="cs-CZ" sz="28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1" y="1536780"/>
                <a:ext cx="8906222" cy="77239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2987824" y="2420888"/>
                <a:ext cx="1966500" cy="7552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𝑅</m:t>
                        </m:r>
                      </m:num>
                      <m:den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sz="28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:r>
                  <a:rPr lang="cs-CZ" sz="2800" dirty="0"/>
                  <a:t>1 + </a:t>
                </a:r>
                <a:r>
                  <a:rPr lang="el-GR" sz="2800" dirty="0"/>
                  <a:t>α</a:t>
                </a:r>
                <a:r>
                  <a:rPr lang="cs-CZ" sz="2800" dirty="0"/>
                  <a:t> </a:t>
                </a:r>
                <a:r>
                  <a:rPr lang="el-GR" sz="2800" dirty="0"/>
                  <a:t>Δ</a:t>
                </a:r>
                <a:r>
                  <a:rPr lang="cs-CZ" sz="2800" i="1" dirty="0"/>
                  <a:t>t</a:t>
                </a:r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2420888"/>
                <a:ext cx="1966500" cy="755271"/>
              </a:xfrm>
              <a:prstGeom prst="rect">
                <a:avLst/>
              </a:prstGeom>
              <a:blipFill rotWithShape="1">
                <a:blip r:embed="rId4"/>
                <a:stretch>
                  <a:fillRect r="-5263" b="-40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5580112" y="2448915"/>
                <a:ext cx="298408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800" i="1" smtClean="0">
                            <a:latin typeface="Cambria Math"/>
                          </a:rPr>
                          <m:t>α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𝐶𝑢</m:t>
                        </m:r>
                      </m:sub>
                    </m:sSub>
                  </m:oMath>
                </a14:m>
                <a:r>
                  <a:rPr lang="cs-CZ" sz="2800" dirty="0" smtClean="0"/>
                  <a:t> = 4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cs-CZ" sz="28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dirty="0" smtClean="0">
                            <a:latin typeface="Cambria Math"/>
                          </a:rPr>
                          <m:t>𝐾</m:t>
                        </m:r>
                      </m:e>
                      <m:sup>
                        <m:r>
                          <a:rPr lang="cs-CZ" sz="2800" b="0" i="1" dirty="0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2448915"/>
                <a:ext cx="2984087" cy="523220"/>
              </a:xfrm>
              <a:prstGeom prst="rect">
                <a:avLst/>
              </a:prstGeom>
              <a:blipFill rotWithShape="1">
                <a:blip r:embed="rId5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2339752" y="3171121"/>
                <a:ext cx="4462375" cy="7552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𝑅</m:t>
                        </m:r>
                      </m:num>
                      <m:den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sz="28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 smtClean="0"/>
                  <a:t> = 1 + 0,004 . (80 – 25)</a:t>
                </a:r>
                <a:endParaRPr lang="cs-CZ" sz="28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3171121"/>
                <a:ext cx="4462375" cy="755271"/>
              </a:xfrm>
              <a:prstGeom prst="rect">
                <a:avLst/>
              </a:prstGeom>
              <a:blipFill rotWithShape="1">
                <a:blip r:embed="rId6"/>
                <a:stretch>
                  <a:fillRect b="-40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2771800" y="3954366"/>
                <a:ext cx="1716432" cy="7552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𝑅</m:t>
                        </m:r>
                      </m:num>
                      <m:den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sz="28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 smtClean="0"/>
                  <a:t> = 1,22</a:t>
                </a:r>
                <a:endParaRPr lang="cs-CZ" sz="2800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3954366"/>
                <a:ext cx="1716432" cy="755271"/>
              </a:xfrm>
              <a:prstGeom prst="rect">
                <a:avLst/>
              </a:prstGeom>
              <a:blipFill rotWithShape="1">
                <a:blip r:embed="rId7"/>
                <a:stretch>
                  <a:fillRect r="-5694" b="-40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3004599" y="4692505"/>
                <a:ext cx="182498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i="1" u="sng" dirty="0" smtClean="0"/>
                  <a:t>R</a:t>
                </a:r>
                <a:r>
                  <a:rPr lang="cs-CZ" sz="2800" u="sng" dirty="0" smtClean="0"/>
                  <a:t> = 1,22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u="sng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u="sng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b="0" i="1" u="sng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endParaRPr lang="cs-CZ" sz="2800" i="1" u="sng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4599" y="4692505"/>
                <a:ext cx="1824987" cy="523220"/>
              </a:xfrm>
              <a:prstGeom prst="rect">
                <a:avLst/>
              </a:prstGeom>
              <a:blipFill rotWithShape="1">
                <a:blip r:embed="rId8"/>
                <a:stretch>
                  <a:fillRect l="-7023" t="-10465" b="-325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ovéPole 10"/>
          <p:cNvSpPr txBox="1"/>
          <p:nvPr/>
        </p:nvSpPr>
        <p:spPr>
          <a:xfrm>
            <a:off x="179511" y="5661248"/>
            <a:ext cx="8906222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Odpor měděného vodiče se zvětšil o 22 %.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493997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7" grpId="0"/>
      <p:bldP spid="9" grpId="0"/>
      <p:bldP spid="10" grpId="0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251520" y="332656"/>
                <a:ext cx="8784976" cy="1421864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Platinový odporový teploměr má při teplotě 0 ᴼC odpor</a:t>
                </a:r>
              </a:p>
              <a:p>
                <a:r>
                  <a:rPr lang="cs-CZ" sz="2800" dirty="0" smtClean="0"/>
                  <a:t>500 </a:t>
                </a:r>
                <a:r>
                  <a:rPr lang="el-GR" sz="2800" dirty="0" smtClean="0"/>
                  <a:t>Ω</a:t>
                </a:r>
                <a:r>
                  <a:rPr lang="cs-CZ" sz="2800" dirty="0" smtClean="0"/>
                  <a:t>. Odpor teploměru v rozpálené peci je 3200 </a:t>
                </a:r>
                <a:r>
                  <a:rPr lang="el-GR" sz="2800" dirty="0" smtClean="0"/>
                  <a:t>Ω</a:t>
                </a:r>
                <a:r>
                  <a:rPr lang="cs-CZ" sz="2800" dirty="0" smtClean="0"/>
                  <a:t>. </a:t>
                </a:r>
                <a:endParaRPr lang="cs-CZ" sz="2800" dirty="0"/>
              </a:p>
              <a:p>
                <a:r>
                  <a:rPr lang="cs-CZ" sz="2800" dirty="0" smtClean="0"/>
                  <a:t>Vypočítejte teplotu pece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800" i="1" smtClean="0">
                            <a:latin typeface="Cambria Math"/>
                          </a:rPr>
                          <m:t>α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𝑃𝑡</m:t>
                        </m:r>
                      </m:sub>
                    </m:sSub>
                  </m:oMath>
                </a14:m>
                <a:r>
                  <a:rPr lang="cs-CZ" sz="2800" dirty="0" smtClean="0"/>
                  <a:t> = 3,9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cs-CZ" sz="28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dirty="0" smtClean="0">
                            <a:latin typeface="Cambria Math"/>
                          </a:rPr>
                          <m:t>𝐾</m:t>
                        </m:r>
                      </m:e>
                      <m:sup>
                        <m:r>
                          <a:rPr lang="cs-CZ" sz="2800" b="0" i="1" dirty="0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cs-CZ" sz="2800" dirty="0" smtClean="0"/>
                  <a:t>).</a:t>
                </a:r>
                <a:endParaRPr lang="cs-CZ" sz="2800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332656"/>
                <a:ext cx="8784976" cy="14218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232674" y="1875051"/>
                <a:ext cx="8784976" cy="52322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dirty="0"/>
                  <a:t>Vyjdeme ze vztahu: </a:t>
                </a:r>
                <a:r>
                  <a:rPr lang="cs-CZ" sz="2800" i="1" dirty="0">
                    <a:solidFill>
                      <a:srgbClr val="FF0000"/>
                    </a:solidFill>
                  </a:rPr>
                  <a:t>R</a:t>
                </a:r>
                <a:r>
                  <a:rPr lang="cs-CZ" sz="2800" dirty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dirty="0">
                    <a:solidFill>
                      <a:srgbClr val="FF0000"/>
                    </a:solidFill>
                  </a:rPr>
                  <a:t> (1 + </a:t>
                </a:r>
                <a:r>
                  <a:rPr lang="el-GR" sz="2800" dirty="0">
                    <a:solidFill>
                      <a:srgbClr val="FF0000"/>
                    </a:solidFill>
                  </a:rPr>
                  <a:t>α</a:t>
                </a:r>
                <a:r>
                  <a:rPr lang="cs-CZ" sz="2800" dirty="0">
                    <a:solidFill>
                      <a:srgbClr val="FF0000"/>
                    </a:solidFill>
                  </a:rPr>
                  <a:t> </a:t>
                </a:r>
                <a:r>
                  <a:rPr lang="el-GR" sz="2800" dirty="0">
                    <a:solidFill>
                      <a:srgbClr val="FF0000"/>
                    </a:solidFill>
                  </a:rPr>
                  <a:t>Δ</a:t>
                </a:r>
                <a:r>
                  <a:rPr lang="cs-CZ" sz="2800" i="1" dirty="0">
                    <a:solidFill>
                      <a:srgbClr val="FF0000"/>
                    </a:solidFill>
                  </a:rPr>
                  <a:t>t</a:t>
                </a:r>
                <a:r>
                  <a:rPr lang="cs-CZ" sz="2800" dirty="0">
                    <a:solidFill>
                      <a:srgbClr val="FF0000"/>
                    </a:solidFill>
                  </a:rPr>
                  <a:t>)</a:t>
                </a:r>
                <a:r>
                  <a:rPr lang="cs-CZ" sz="2800" dirty="0"/>
                  <a:t> a vyjádříme </a:t>
                </a:r>
                <a:r>
                  <a:rPr lang="cs-CZ" sz="2800" dirty="0" err="1" smtClean="0"/>
                  <a:t>Δt</a:t>
                </a:r>
                <a:r>
                  <a:rPr lang="cs-CZ" sz="2800" dirty="0" smtClean="0"/>
                  <a:t>:</a:t>
                </a:r>
                <a:endParaRPr lang="cs-CZ" sz="28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674" y="1875051"/>
                <a:ext cx="8784976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2555775" y="2413915"/>
                <a:ext cx="1897571" cy="7552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𝑅</m:t>
                        </m:r>
                      </m:num>
                      <m:den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 smtClean="0"/>
                  <a:t> - 1 = </a:t>
                </a:r>
                <a:r>
                  <a:rPr lang="el-GR" sz="2800" dirty="0"/>
                  <a:t>α</a:t>
                </a:r>
                <a:r>
                  <a:rPr lang="cs-CZ" sz="2800" dirty="0"/>
                  <a:t> </a:t>
                </a:r>
                <a:r>
                  <a:rPr lang="el-GR" sz="2800" dirty="0"/>
                  <a:t>Δ</a:t>
                </a:r>
                <a:r>
                  <a:rPr lang="cs-CZ" sz="2800" i="1" dirty="0"/>
                  <a:t>t</a:t>
                </a:r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5" y="2413915"/>
                <a:ext cx="1897571" cy="755271"/>
              </a:xfrm>
              <a:prstGeom prst="rect">
                <a:avLst/>
              </a:prstGeom>
              <a:blipFill rotWithShape="1">
                <a:blip r:embed="rId5"/>
                <a:stretch>
                  <a:fillRect r="-5449" b="-40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685207" y="3169186"/>
                <a:ext cx="1928028" cy="9431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    </a:t>
                </a:r>
                <a:r>
                  <a:rPr lang="el-GR" sz="2800" dirty="0" smtClean="0"/>
                  <a:t>Δ</a:t>
                </a:r>
                <a:r>
                  <a:rPr lang="cs-CZ" sz="2800" i="1" dirty="0" smtClean="0"/>
                  <a:t>t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i="1">
                                <a:latin typeface="Cambria Math"/>
                              </a:rPr>
                              <m:t>𝑅</m:t>
                            </m:r>
                          </m:num>
                          <m:den>
                            <m:sSub>
                              <m:sSubPr>
                                <m:ctrlPr>
                                  <a:rPr lang="cs-CZ" sz="28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i="1">
                                    <a:latin typeface="Cambria Math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cs-CZ" sz="2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r>
                          <m:rPr>
                            <m:nor/>
                          </m:rPr>
                          <a:rPr lang="cs-CZ" sz="2800" dirty="0"/>
                          <m:t> − 1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2800" i="1" smtClean="0">
                            <a:latin typeface="Cambria Math"/>
                          </a:rPr>
                          <m:t>α</m:t>
                        </m:r>
                      </m:den>
                    </m:f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5207" y="3169186"/>
                <a:ext cx="1928028" cy="943143"/>
              </a:xfrm>
              <a:prstGeom prst="rect">
                <a:avLst/>
              </a:prstGeom>
              <a:blipFill rotWithShape="1">
                <a:blip r:embed="rId6"/>
                <a:stretch>
                  <a:fillRect b="-838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2685207" y="4112328"/>
                <a:ext cx="2036776" cy="9431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i="1" dirty="0" smtClean="0"/>
                  <a:t>t</a:t>
                </a:r>
                <a:r>
                  <a:rPr lang="cs-CZ" sz="2800" dirty="0" smtClean="0"/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i="1" dirty="0" smtClean="0"/>
                  <a:t> </a:t>
                </a:r>
                <a:r>
                  <a:rPr lang="cs-CZ" sz="2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i="1">
                                <a:latin typeface="Cambria Math"/>
                              </a:rPr>
                              <m:t>𝑅</m:t>
                            </m:r>
                          </m:num>
                          <m:den>
                            <m:sSub>
                              <m:sSubPr>
                                <m:ctrlPr>
                                  <a:rPr lang="cs-CZ" sz="28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i="1">
                                    <a:latin typeface="Cambria Math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cs-CZ" sz="2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r>
                          <m:rPr>
                            <m:nor/>
                          </m:rPr>
                          <a:rPr lang="cs-CZ" sz="2800" dirty="0"/>
                          <m:t> − 1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2800" i="1">
                            <a:latin typeface="Cambria Math"/>
                          </a:rPr>
                          <m:t>α</m:t>
                        </m:r>
                      </m:den>
                    </m:f>
                  </m:oMath>
                </a14:m>
                <a:endParaRPr lang="cs-CZ" sz="2800" i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5207" y="4112328"/>
                <a:ext cx="2036776" cy="943143"/>
              </a:xfrm>
              <a:prstGeom prst="rect">
                <a:avLst/>
              </a:prstGeom>
              <a:blipFill rotWithShape="1">
                <a:blip r:embed="rId7"/>
                <a:stretch>
                  <a:fillRect l="-5970" b="-909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3203848" y="5055471"/>
                <a:ext cx="2269211" cy="943143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cs-CZ" sz="2800" i="1" dirty="0" smtClean="0">
                    <a:solidFill>
                      <a:srgbClr val="FF0000"/>
                    </a:solidFill>
                  </a:rPr>
                  <a:t> t 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i="1" dirty="0">
                    <a:solidFill>
                      <a:srgbClr val="FF0000"/>
                    </a:solidFill>
                  </a:rPr>
                  <a:t> 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𝑅</m:t>
                            </m:r>
                          </m:num>
                          <m:den>
                            <m:sSub>
                              <m:sSubPr>
                                <m:ctrlPr>
                                  <a:rPr lang="cs-CZ" sz="2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cs-CZ" sz="28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r>
                          <m:rPr>
                            <m:nor/>
                          </m:rPr>
                          <a:rPr lang="cs-CZ" sz="2800" dirty="0">
                            <a:solidFill>
                              <a:srgbClr val="FF0000"/>
                            </a:solidFill>
                          </a:rPr>
                          <m:t> − 1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α</m:t>
                        </m:r>
                      </m:den>
                    </m:f>
                  </m:oMath>
                </a14:m>
                <a:endParaRPr lang="cs-CZ" sz="2800" i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848" y="5055471"/>
                <a:ext cx="2269211" cy="943143"/>
              </a:xfrm>
              <a:prstGeom prst="rect">
                <a:avLst/>
              </a:prstGeom>
              <a:blipFill rotWithShape="1">
                <a:blip r:embed="rId8"/>
                <a:stretch>
                  <a:fillRect l="-1872" b="-7643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6084168" y="2791550"/>
                <a:ext cx="2311851" cy="9159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{</a:t>
                </a:r>
                <a:r>
                  <a:rPr lang="cs-CZ" sz="2800" i="1" dirty="0" smtClean="0"/>
                  <a:t>t</a:t>
                </a:r>
                <a:r>
                  <a:rPr lang="cs-CZ" sz="2800" dirty="0" smtClean="0"/>
                  <a:t>} =</a:t>
                </a:r>
                <a:r>
                  <a:rPr lang="cs-CZ" sz="2800" i="1" dirty="0" smtClean="0"/>
                  <a:t> </a:t>
                </a:r>
                <a:r>
                  <a:rPr lang="cs-CZ" sz="2800" dirty="0" smtClean="0"/>
                  <a:t>0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latin typeface="Cambria Math"/>
                              </a:rPr>
                              <m:t>3200</m:t>
                            </m:r>
                          </m:num>
                          <m:den>
                            <m:r>
                              <a:rPr lang="cs-CZ" sz="2800" b="0" i="1" smtClean="0">
                                <a:latin typeface="Cambria Math"/>
                              </a:rPr>
                              <m:t>500</m:t>
                            </m:r>
                          </m:den>
                        </m:f>
                        <m:r>
                          <a:rPr lang="cs-CZ" sz="2800" b="0" i="1" smtClean="0">
                            <a:latin typeface="Cambria Math"/>
                          </a:rPr>
                          <m:t> −1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0,0039</m:t>
                        </m:r>
                      </m:den>
                    </m:f>
                  </m:oMath>
                </a14:m>
                <a:endParaRPr lang="cs-CZ" sz="2800" i="1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4168" y="2791550"/>
                <a:ext cx="2311851" cy="915956"/>
              </a:xfrm>
              <a:prstGeom prst="rect">
                <a:avLst/>
              </a:prstGeom>
              <a:blipFill rotWithShape="1">
                <a:blip r:embed="rId9"/>
                <a:stretch>
                  <a:fillRect l="-5277" b="-5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ovéPole 8"/>
          <p:cNvSpPr txBox="1"/>
          <p:nvPr/>
        </p:nvSpPr>
        <p:spPr>
          <a:xfrm>
            <a:off x="6228184" y="3707506"/>
            <a:ext cx="21611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u="sng" dirty="0" smtClean="0"/>
              <a:t>t </a:t>
            </a:r>
            <a:r>
              <a:rPr lang="cs-CZ" sz="2800" u="sng" dirty="0" smtClean="0"/>
              <a:t>= 1384,6 </a:t>
            </a:r>
            <a:r>
              <a:rPr lang="cs-CZ" sz="2800" u="sng" dirty="0"/>
              <a:t>ᴼC</a:t>
            </a:r>
            <a:r>
              <a:rPr lang="cs-CZ" sz="2800" u="sng" dirty="0" smtClean="0"/>
              <a:t> </a:t>
            </a:r>
            <a:endParaRPr lang="cs-CZ" sz="2800" i="1" u="sng" dirty="0"/>
          </a:p>
        </p:txBody>
      </p:sp>
      <p:sp>
        <p:nvSpPr>
          <p:cNvPr id="10" name="TextovéPole 9"/>
          <p:cNvSpPr txBox="1"/>
          <p:nvPr/>
        </p:nvSpPr>
        <p:spPr>
          <a:xfrm>
            <a:off x="251520" y="6230614"/>
            <a:ext cx="876613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Teplota pece je přibližně 1385 ᴼC.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871336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 animBg="1"/>
      <p:bldP spid="8" grpId="0"/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323528" y="404664"/>
                <a:ext cx="8718477" cy="1815882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Odpor rozsvícené žárovky při teplotě wolframového vlákna</a:t>
                </a:r>
              </a:p>
              <a:p>
                <a:r>
                  <a:rPr lang="cs-CZ" sz="2800" dirty="0" smtClean="0"/>
                  <a:t>2400 ᴼC je 440 </a:t>
                </a:r>
                <a:r>
                  <a:rPr lang="el-GR" sz="2800" dirty="0" smtClean="0"/>
                  <a:t>Ω</a:t>
                </a:r>
                <a:r>
                  <a:rPr lang="cs-CZ" sz="2800" dirty="0" smtClean="0"/>
                  <a:t>. Jak velký je nárazový proud v okamžiku</a:t>
                </a:r>
              </a:p>
              <a:p>
                <a:r>
                  <a:rPr lang="cs-CZ" sz="2800" dirty="0"/>
                  <a:t>r</a:t>
                </a:r>
                <a:r>
                  <a:rPr lang="cs-CZ" sz="2800" dirty="0" smtClean="0"/>
                  <a:t>ozsvícení žárovky při teplotě 20 ᴼC, jestliže je připojena na</a:t>
                </a:r>
              </a:p>
              <a:p>
                <a:r>
                  <a:rPr lang="cs-CZ" sz="2800" dirty="0"/>
                  <a:t>n</a:t>
                </a:r>
                <a:r>
                  <a:rPr lang="cs-CZ" sz="2800" dirty="0" smtClean="0"/>
                  <a:t>apětí 230 V?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800" i="1" smtClean="0">
                            <a:latin typeface="Cambria Math"/>
                          </a:rPr>
                          <m:t>α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𝑊</m:t>
                        </m:r>
                      </m:sub>
                    </m:sSub>
                  </m:oMath>
                </a14:m>
                <a:r>
                  <a:rPr lang="cs-CZ" sz="2800" dirty="0" smtClean="0"/>
                  <a:t> = 5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cs-CZ" sz="28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dirty="0" smtClean="0">
                            <a:latin typeface="Cambria Math"/>
                          </a:rPr>
                          <m:t>𝐾</m:t>
                        </m:r>
                      </m:e>
                      <m:sup>
                        <m:r>
                          <a:rPr lang="cs-CZ" sz="2800" b="0" i="1" dirty="0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cs-CZ" sz="2800" dirty="0" smtClean="0"/>
                  <a:t>)</a:t>
                </a:r>
                <a:endParaRPr lang="cs-CZ" sz="2800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404664"/>
                <a:ext cx="8718477" cy="181588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310791" y="2420888"/>
                <a:ext cx="8718477" cy="772391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Vyjdeme ze vztahů:   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R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</a:t>
                </a:r>
                <a:r>
                  <a:rPr lang="cs-CZ" sz="2800" dirty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dirty="0">
                    <a:solidFill>
                      <a:srgbClr val="FF0000"/>
                    </a:solidFill>
                  </a:rPr>
                  <a:t> (1 + </a:t>
                </a:r>
                <a:r>
                  <a:rPr lang="el-GR" sz="2800" dirty="0">
                    <a:solidFill>
                      <a:srgbClr val="FF0000"/>
                    </a:solidFill>
                  </a:rPr>
                  <a:t>α</a:t>
                </a:r>
                <a:r>
                  <a:rPr lang="cs-CZ" sz="2800" dirty="0">
                    <a:solidFill>
                      <a:srgbClr val="FF0000"/>
                    </a:solidFill>
                  </a:rPr>
                  <a:t> </a:t>
                </a:r>
                <a:r>
                  <a:rPr lang="el-GR" sz="2800" dirty="0">
                    <a:solidFill>
                      <a:srgbClr val="FF0000"/>
                    </a:solidFill>
                  </a:rPr>
                  <a:t>Δ</a:t>
                </a:r>
                <a:r>
                  <a:rPr lang="cs-CZ" sz="2800" i="1" dirty="0">
                    <a:solidFill>
                      <a:srgbClr val="FF0000"/>
                    </a:solidFill>
                  </a:rPr>
                  <a:t>t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)   </a:t>
                </a:r>
                <a:r>
                  <a:rPr lang="cs-CZ" sz="2800" dirty="0" smtClean="0"/>
                  <a:t>  a     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I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𝑈</m:t>
                        </m:r>
                      </m:num>
                      <m:den>
                        <m:sSub>
                          <m:sSubPr>
                            <m:ctrlPr>
                              <a:rPr lang="cs-CZ" sz="28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 smtClean="0">
                    <a:solidFill>
                      <a:srgbClr val="FF0000"/>
                    </a:solidFill>
                  </a:rPr>
                  <a:t>:</a:t>
                </a:r>
                <a:endParaRPr lang="cs-CZ" sz="28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791" y="2420888"/>
                <a:ext cx="8718477" cy="77239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3563888" y="3356992"/>
                <a:ext cx="1451679" cy="8860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i="1" dirty="0" smtClean="0"/>
                  <a:t>I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𝑈</m:t>
                        </m:r>
                      </m:num>
                      <m:den>
                        <m:f>
                          <m:f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latin typeface="Cambria Math"/>
                              </a:rPr>
                              <m:t>𝑅</m:t>
                            </m:r>
                          </m:num>
                          <m:den>
                            <m:r>
                              <a:rPr lang="cs-CZ" sz="2800" b="0" i="1" smtClean="0">
                                <a:latin typeface="Cambria Math"/>
                              </a:rPr>
                              <m:t>1+ </m:t>
                            </m:r>
                            <m:r>
                              <m:rPr>
                                <m:sty m:val="p"/>
                              </m:rPr>
                              <a:rPr lang="el-GR" sz="2800" b="0" i="1" smtClean="0">
                                <a:latin typeface="Cambria Math"/>
                              </a:rPr>
                              <m:t>α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l-GR" sz="2800" b="0" i="1" smtClean="0">
                                <a:latin typeface="Cambria Math"/>
                              </a:rPr>
                              <m:t>Δ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𝑡</m:t>
                            </m:r>
                          </m:den>
                        </m:f>
                      </m:den>
                    </m:f>
                  </m:oMath>
                </a14:m>
                <a:endParaRPr lang="cs-CZ" sz="2800" i="1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3356992"/>
                <a:ext cx="1451679" cy="886076"/>
              </a:xfrm>
              <a:prstGeom prst="rect">
                <a:avLst/>
              </a:prstGeom>
              <a:blipFill rotWithShape="1">
                <a:blip r:embed="rId5"/>
                <a:stretch>
                  <a:fillRect l="-882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3563888" y="4271042"/>
                <a:ext cx="2017796" cy="720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i="1" dirty="0" smtClean="0"/>
                  <a:t>I </a:t>
                </a:r>
                <a:r>
                  <a:rPr lang="cs-CZ" sz="2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𝑈</m:t>
                        </m:r>
                        <m:r>
                          <a:rPr lang="cs-CZ" sz="2800" b="0" i="1" smtClean="0">
                            <a:latin typeface="Cambria Math"/>
                          </a:rPr>
                          <m:t> (1+ </m:t>
                        </m:r>
                        <m:r>
                          <m:rPr>
                            <m:sty m:val="p"/>
                          </m:rPr>
                          <a:rPr lang="el-GR" sz="2800" b="0" i="1" smtClean="0">
                            <a:latin typeface="Cambria Math"/>
                          </a:rPr>
                          <m:t>α</m:t>
                        </m:r>
                        <m:r>
                          <a:rPr lang="cs-CZ" sz="2800" b="0" i="1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sz="2800" b="0" i="1" smtClean="0">
                            <a:latin typeface="Cambria Math"/>
                          </a:rPr>
                          <m:t>Δ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𝑡</m:t>
                        </m:r>
                        <m:r>
                          <a:rPr lang="cs-CZ" sz="2800" b="0" i="1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endParaRPr lang="cs-CZ" sz="2800" i="1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4271042"/>
                <a:ext cx="2017796" cy="720775"/>
              </a:xfrm>
              <a:prstGeom prst="rect">
                <a:avLst/>
              </a:prstGeom>
              <a:blipFill rotWithShape="1">
                <a:blip r:embed="rId6"/>
                <a:stretch>
                  <a:fillRect l="-6344" b="-1186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3488995" y="4991816"/>
                <a:ext cx="4185377" cy="7346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i="1" dirty="0"/>
                  <a:t> </a:t>
                </a:r>
                <a:r>
                  <a:rPr lang="cs-CZ" sz="2800" i="1" dirty="0" smtClean="0"/>
                  <a:t>I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230 [1+0,005 . </m:t>
                        </m:r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2400 −20</m:t>
                            </m:r>
                          </m:e>
                        </m:d>
                        <m:r>
                          <a:rPr lang="cs-CZ" sz="2800" i="1">
                            <a:latin typeface="Cambria Math"/>
                          </a:rPr>
                          <m:t>]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440</m:t>
                        </m:r>
                      </m:den>
                    </m:f>
                  </m:oMath>
                </a14:m>
                <a:r>
                  <a:rPr lang="cs-CZ" sz="2800" i="1" dirty="0" smtClean="0"/>
                  <a:t> </a:t>
                </a:r>
                <a:r>
                  <a:rPr lang="cs-CZ" sz="2800" dirty="0" smtClean="0"/>
                  <a:t>A</a:t>
                </a:r>
                <a:endParaRPr lang="cs-CZ" sz="2800" i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8995" y="4991816"/>
                <a:ext cx="4185377" cy="734625"/>
              </a:xfrm>
              <a:prstGeom prst="rect">
                <a:avLst/>
              </a:prstGeom>
              <a:blipFill rotWithShape="1">
                <a:blip r:embed="rId7"/>
                <a:stretch>
                  <a:fillRect l="-1019" r="-2038" b="-11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ovéPole 6"/>
          <p:cNvSpPr txBox="1"/>
          <p:nvPr/>
        </p:nvSpPr>
        <p:spPr>
          <a:xfrm>
            <a:off x="7524328" y="5097518"/>
            <a:ext cx="13740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= </a:t>
            </a:r>
            <a:r>
              <a:rPr lang="cs-CZ" sz="2800" b="1" u="sng" dirty="0" smtClean="0"/>
              <a:t>6,74 A</a:t>
            </a:r>
            <a:endParaRPr lang="cs-CZ" sz="2800" b="1" u="sng" dirty="0"/>
          </a:p>
        </p:txBody>
      </p:sp>
      <p:sp>
        <p:nvSpPr>
          <p:cNvPr id="8" name="TextovéPole 7"/>
          <p:cNvSpPr txBox="1"/>
          <p:nvPr/>
        </p:nvSpPr>
        <p:spPr>
          <a:xfrm>
            <a:off x="310791" y="6165304"/>
            <a:ext cx="8718477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V okamžiku rozsvícení žárovky je nárazový proud 6,74 A.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3890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332656"/>
            <a:ext cx="8784976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O jaký teplotní rozdíl je nutné zahřát vodič, aby se jeho </a:t>
            </a:r>
          </a:p>
          <a:p>
            <a:r>
              <a:rPr lang="cs-CZ" sz="2800" dirty="0"/>
              <a:t>o</a:t>
            </a:r>
            <a:r>
              <a:rPr lang="cs-CZ" sz="2800" dirty="0" smtClean="0"/>
              <a:t>dpor ztrojnásobil?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251520" y="1700808"/>
                <a:ext cx="8784976" cy="52322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dirty="0"/>
                  <a:t>Vyjdeme ze vztahu: </a:t>
                </a:r>
                <a:r>
                  <a:rPr lang="cs-CZ" sz="2800" i="1" dirty="0">
                    <a:solidFill>
                      <a:srgbClr val="FF0000"/>
                    </a:solidFill>
                  </a:rPr>
                  <a:t>R</a:t>
                </a:r>
                <a:r>
                  <a:rPr lang="cs-CZ" sz="2800" dirty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dirty="0">
                    <a:solidFill>
                      <a:srgbClr val="FF0000"/>
                    </a:solidFill>
                  </a:rPr>
                  <a:t> (1 + </a:t>
                </a:r>
                <a:r>
                  <a:rPr lang="el-GR" sz="2800" dirty="0">
                    <a:solidFill>
                      <a:srgbClr val="FF0000"/>
                    </a:solidFill>
                  </a:rPr>
                  <a:t>α</a:t>
                </a:r>
                <a:r>
                  <a:rPr lang="cs-CZ" sz="2800" dirty="0">
                    <a:solidFill>
                      <a:srgbClr val="FF0000"/>
                    </a:solidFill>
                  </a:rPr>
                  <a:t> </a:t>
                </a:r>
                <a:r>
                  <a:rPr lang="el-GR" sz="2800" dirty="0">
                    <a:solidFill>
                      <a:srgbClr val="FF0000"/>
                    </a:solidFill>
                  </a:rPr>
                  <a:t>Δ</a:t>
                </a:r>
                <a:r>
                  <a:rPr lang="cs-CZ" sz="2800" i="1" dirty="0">
                    <a:solidFill>
                      <a:srgbClr val="FF0000"/>
                    </a:solidFill>
                  </a:rPr>
                  <a:t>t</a:t>
                </a:r>
                <a:r>
                  <a:rPr lang="cs-CZ" sz="2800" dirty="0">
                    <a:solidFill>
                      <a:srgbClr val="FF0000"/>
                    </a:solidFill>
                  </a:rPr>
                  <a:t>)</a:t>
                </a:r>
                <a:r>
                  <a:rPr lang="cs-CZ" sz="2800" dirty="0"/>
                  <a:t> a vyjádříme </a:t>
                </a:r>
                <a:r>
                  <a:rPr lang="cs-CZ" sz="2800" dirty="0" err="1" smtClean="0"/>
                  <a:t>Δ</a:t>
                </a:r>
                <a:r>
                  <a:rPr lang="cs-CZ" sz="2800" i="1" dirty="0" err="1" smtClean="0"/>
                  <a:t>t</a:t>
                </a:r>
                <a:r>
                  <a:rPr lang="cs-CZ" sz="2800" dirty="0" smtClean="0"/>
                  <a:t>:</a:t>
                </a:r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700808"/>
                <a:ext cx="878497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843808" y="2252789"/>
                <a:ext cx="2130007" cy="7552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𝑅</m:t>
                        </m:r>
                      </m:num>
                      <m:den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:r>
                  <a:rPr lang="cs-CZ" sz="2800" dirty="0"/>
                  <a:t>1 + </a:t>
                </a:r>
                <a:r>
                  <a:rPr lang="el-GR" sz="2800" dirty="0"/>
                  <a:t>α</a:t>
                </a:r>
                <a:r>
                  <a:rPr lang="cs-CZ" sz="2800" dirty="0"/>
                  <a:t> </a:t>
                </a:r>
                <a:r>
                  <a:rPr lang="el-GR" sz="2800" dirty="0"/>
                  <a:t>Δ</a:t>
                </a:r>
                <a:r>
                  <a:rPr lang="cs-CZ" sz="2800" i="1" dirty="0"/>
                  <a:t>t</a:t>
                </a:r>
                <a:endParaRPr lang="cs-CZ" sz="28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808" y="2252789"/>
                <a:ext cx="2130007" cy="755271"/>
              </a:xfrm>
              <a:prstGeom prst="rect">
                <a:avLst/>
              </a:prstGeom>
              <a:blipFill rotWithShape="1">
                <a:blip r:embed="rId4"/>
                <a:stretch>
                  <a:fillRect r="-4871" b="-487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2877213" y="3008060"/>
                <a:ext cx="1833451" cy="9431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  </a:t>
                </a:r>
                <a:r>
                  <a:rPr lang="el-GR" sz="2800" dirty="0" smtClean="0"/>
                  <a:t>Δ</a:t>
                </a:r>
                <a:r>
                  <a:rPr lang="cs-CZ" sz="2800" i="1" dirty="0"/>
                  <a:t>t</a:t>
                </a:r>
                <a:r>
                  <a:rPr lang="cs-CZ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i="1">
                                <a:latin typeface="Cambria Math"/>
                              </a:rPr>
                              <m:t>𝑅</m:t>
                            </m:r>
                          </m:num>
                          <m:den>
                            <m:sSub>
                              <m:sSubPr>
                                <m:ctrlPr>
                                  <a:rPr lang="cs-CZ" sz="28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i="1">
                                    <a:latin typeface="Cambria Math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cs-CZ" sz="2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r>
                          <m:rPr>
                            <m:nor/>
                          </m:rPr>
                          <a:rPr lang="cs-CZ" sz="2800" dirty="0"/>
                          <m:t> − 1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2800" i="1">
                            <a:latin typeface="Cambria Math"/>
                          </a:rPr>
                          <m:t>α</m:t>
                        </m:r>
                      </m:den>
                    </m:f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213" y="3008060"/>
                <a:ext cx="1833451" cy="943143"/>
              </a:xfrm>
              <a:prstGeom prst="rect">
                <a:avLst/>
              </a:prstGeom>
              <a:blipFill rotWithShape="1">
                <a:blip r:embed="rId5"/>
                <a:stretch>
                  <a:fillRect b="-838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3036439" y="3940985"/>
                <a:ext cx="1766125" cy="943143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l-GR" sz="2800" dirty="0" smtClean="0">
                    <a:solidFill>
                      <a:srgbClr val="FF0000"/>
                    </a:solidFill>
                  </a:rPr>
                  <a:t>Δ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t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28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3 . </m:t>
                            </m:r>
                            <m:sSub>
                              <m:sSubPr>
                                <m:ctrlPr>
                                  <a:rPr lang="cs-CZ" sz="2800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cs-CZ" sz="2800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cs-CZ" sz="280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cs-CZ" sz="2800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−1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α</m:t>
                        </m:r>
                      </m:den>
                    </m:f>
                  </m:oMath>
                </a14:m>
                <a:endParaRPr lang="cs-CZ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6439" y="3940985"/>
                <a:ext cx="1766125" cy="943143"/>
              </a:xfrm>
              <a:prstGeom prst="rect">
                <a:avLst/>
              </a:prstGeom>
              <a:blipFill rotWithShape="1">
                <a:blip r:embed="rId6"/>
                <a:stretch>
                  <a:fillRect l="-6507" b="-7643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ovéPole 7"/>
          <p:cNvSpPr txBox="1"/>
          <p:nvPr/>
        </p:nvSpPr>
        <p:spPr>
          <a:xfrm>
            <a:off x="3481812" y="500456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=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3793938" y="4908830"/>
                <a:ext cx="442750" cy="7146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8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l-GR" sz="2800" b="1" i="1" smtClean="0">
                            <a:latin typeface="Cambria Math"/>
                          </a:rPr>
                          <m:t>𝜶</m:t>
                        </m:r>
                      </m:den>
                    </m:f>
                  </m:oMath>
                </a14:m>
                <a:r>
                  <a:rPr lang="cs-CZ" sz="2800" b="1" dirty="0" smtClean="0"/>
                  <a:t> </a:t>
                </a:r>
                <a:endParaRPr lang="cs-CZ" sz="2800" b="1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3938" y="4908830"/>
                <a:ext cx="442750" cy="71468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ovéPole 9"/>
          <p:cNvSpPr txBox="1"/>
          <p:nvPr/>
        </p:nvSpPr>
        <p:spPr>
          <a:xfrm>
            <a:off x="3036439" y="5004562"/>
            <a:ext cx="5068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 smtClean="0"/>
              <a:t>Δ</a:t>
            </a:r>
            <a:r>
              <a:rPr lang="cs-CZ" sz="2800" i="1" dirty="0" smtClean="0"/>
              <a:t>t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190676" y="5623513"/>
                <a:ext cx="8845820" cy="1170641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Aby se </a:t>
                </a:r>
                <a:r>
                  <a:rPr lang="cs-CZ" sz="2800" b="1" dirty="0" smtClean="0"/>
                  <a:t>odpor</a:t>
                </a:r>
                <a:r>
                  <a:rPr lang="cs-CZ" sz="2800" dirty="0" smtClean="0"/>
                  <a:t> vodiče </a:t>
                </a:r>
                <a:r>
                  <a:rPr lang="cs-CZ" sz="2800" b="1" dirty="0" smtClean="0"/>
                  <a:t>ztrojnásobil</a:t>
                </a:r>
                <a:r>
                  <a:rPr lang="cs-CZ" sz="2800" dirty="0" smtClean="0"/>
                  <a:t>, je nutné jeho </a:t>
                </a:r>
                <a:r>
                  <a:rPr lang="cs-CZ" sz="2800" b="1" dirty="0" smtClean="0"/>
                  <a:t>zahřátí</a:t>
                </a:r>
                <a:r>
                  <a:rPr lang="cs-CZ" sz="2800" dirty="0" smtClean="0"/>
                  <a:t> </a:t>
                </a:r>
              </a:p>
              <a:p>
                <a:r>
                  <a:rPr lang="cs-CZ" sz="2800" b="1" dirty="0"/>
                  <a:t>o</a:t>
                </a:r>
                <a:r>
                  <a:rPr lang="cs-CZ" sz="2800" dirty="0" smtClean="0"/>
                  <a:t> </a:t>
                </a:r>
                <a:r>
                  <a:rPr lang="cs-CZ" sz="2800" b="1" dirty="0" smtClean="0"/>
                  <a:t>teplotní rozdíl </a:t>
                </a:r>
                <a:r>
                  <a:rPr lang="el-GR" sz="2800" b="1" dirty="0" smtClean="0"/>
                  <a:t>Δ</a:t>
                </a:r>
                <a:r>
                  <a:rPr lang="cs-CZ" sz="2800" b="1" i="1" dirty="0" smtClean="0"/>
                  <a:t>t</a:t>
                </a:r>
                <a:r>
                  <a:rPr lang="cs-CZ" sz="28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l-GR" sz="2800" b="1" i="1" smtClean="0">
                            <a:latin typeface="Cambria Math"/>
                          </a:rPr>
                          <m:t>𝜶</m:t>
                        </m:r>
                      </m:den>
                    </m:f>
                    <m:r>
                      <a:rPr lang="cs-CZ" sz="2800" b="1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sz="2800" dirty="0" smtClean="0"/>
                  <a:t>.</a:t>
                </a:r>
                <a:endParaRPr lang="cs-CZ" sz="2800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676" y="5623513"/>
                <a:ext cx="8845820" cy="117064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1265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 animBg="1"/>
      <p:bldP spid="8" grpId="0"/>
      <p:bldP spid="9" grpId="0"/>
      <p:bldP spid="10" grpId="0"/>
      <p:bldP spid="11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774</Words>
  <Application>Microsoft Office PowerPoint</Application>
  <PresentationFormat>Předvádění na obrazovce (4:3)</PresentationFormat>
  <Paragraphs>74</Paragraphs>
  <Slides>6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Závislost odporu kovového vodiče na teplotě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51</cp:revision>
  <dcterms:created xsi:type="dcterms:W3CDTF">2012-06-18T15:15:37Z</dcterms:created>
  <dcterms:modified xsi:type="dcterms:W3CDTF">2013-07-26T17:41:13Z</dcterms:modified>
</cp:coreProperties>
</file>