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0034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45562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5001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9746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5564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Šíření zvuku - řešení úloh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405384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FYZIKA</a:t>
                      </a:r>
                      <a:r>
                        <a:rPr lang="cs-CZ" baseline="0" dirty="0" smtClean="0"/>
                        <a:t> - Kmitání, vlnění a </a:t>
                      </a:r>
                      <a:r>
                        <a:rPr lang="cs-CZ" baseline="0" dirty="0" smtClean="0"/>
                        <a:t>elektřina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13. 9. 2012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2. ročník čtyřletého a 6.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Úlohy</a:t>
                      </a:r>
                      <a:r>
                        <a:rPr lang="cs-CZ" baseline="0" dirty="0" smtClean="0"/>
                        <a:t> týkající se šíření zvuku látkovým prostředím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Postupným procházením stránek zadáváme žákům k samostatnému</a:t>
                      </a:r>
                      <a:r>
                        <a:rPr lang="cs-CZ" baseline="0" dirty="0" smtClean="0"/>
                        <a:t> řešení</a:t>
                      </a:r>
                      <a:r>
                        <a:rPr lang="cs-CZ" dirty="0" smtClean="0"/>
                        <a:t> úlohy o zvuku. Poté provádíme kontrolu s rozbor řešení.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VY_32_INOVACE_28_FZEZ17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92218" cy="1143000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b="1" u="sng" dirty="0" smtClean="0"/>
              <a:t>Šíření zvuku</a:t>
            </a:r>
            <a:endParaRPr lang="cs-CZ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612854"/>
                <a:ext cx="8481874" cy="4525963"/>
              </a:xfr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cs-CZ" sz="2800" b="1" dirty="0" smtClean="0"/>
                  <a:t>1. </a:t>
                </a:r>
                <a:r>
                  <a:rPr lang="cs-CZ" sz="2800" dirty="0" smtClean="0"/>
                  <a:t>Body na jednom paprsku vycházejícím ze zdroje zvukového vlnění kmitají s fázovým rozdílem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π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cs-CZ" sz="2800" b="0" i="0" smtClean="0">
                        <a:latin typeface="Cambria Math"/>
                      </a:rPr>
                      <m:t>.</m:t>
                    </m:r>
                  </m:oMath>
                </a14:m>
                <a:r>
                  <a:rPr lang="cs-CZ" sz="2800" b="1" dirty="0" smtClean="0"/>
                  <a:t> </a:t>
                </a:r>
                <a:r>
                  <a:rPr lang="cs-CZ" sz="2800" dirty="0" smtClean="0"/>
                  <a:t>První bod je od zdroje zvuku vzdálen 12 m a druhý 14 m. Zvuk má frekvenci 1 kHz. Určete rychlost zvuku v daném prostředí.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612854"/>
                <a:ext cx="8481874" cy="4525963"/>
              </a:xfrm>
              <a:blipFill rotWithShape="1">
                <a:blip r:embed="rId3"/>
                <a:stretch>
                  <a:fillRect l="-1436" t="-1075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ovéPole 4"/>
          <p:cNvSpPr txBox="1"/>
          <p:nvPr/>
        </p:nvSpPr>
        <p:spPr>
          <a:xfrm>
            <a:off x="467544" y="4077072"/>
            <a:ext cx="8574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Vyjdeme ze vztahu pro </a:t>
            </a:r>
            <a:r>
              <a:rPr lang="cs-CZ" sz="2800" b="1" dirty="0" smtClean="0"/>
              <a:t>fázový rozdíl </a:t>
            </a:r>
            <a:r>
              <a:rPr lang="cs-CZ" sz="2800" dirty="0" smtClean="0"/>
              <a:t>a odvodíme </a:t>
            </a:r>
            <a:r>
              <a:rPr lang="cs-CZ" sz="2800" b="1" dirty="0" smtClean="0"/>
              <a:t>rychlost</a:t>
            </a:r>
            <a:r>
              <a:rPr lang="cs-CZ" sz="2800" dirty="0" smtClean="0"/>
              <a:t>: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467544" y="4740522"/>
                <a:ext cx="2773067" cy="14033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800" dirty="0" smtClean="0"/>
                  <a:t>Δϕ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π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𝑑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λ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2 </m:t>
                        </m:r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π</m:t>
                        </m:r>
                        <m:r>
                          <a:rPr lang="cs-CZ" sz="2800" i="1">
                            <a:latin typeface="Cambria Math"/>
                          </a:rPr>
                          <m:t> </m:t>
                        </m:r>
                        <m:r>
                          <a:rPr lang="cs-CZ" sz="2800" i="1">
                            <a:latin typeface="Cambria Math"/>
                          </a:rPr>
                          <m:t>𝑑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</m:den>
                    </m:f>
                  </m:oMath>
                </a14:m>
                <a:endParaRPr lang="cs-CZ" sz="2800" dirty="0" smtClean="0"/>
              </a:p>
              <a:p>
                <a:r>
                  <a:rPr lang="cs-CZ" sz="2800" i="1" dirty="0"/>
                  <a:t>v</a:t>
                </a:r>
                <a:r>
                  <a:rPr lang="cs-CZ" sz="2800" i="1" dirty="0" smtClean="0"/>
                  <a:t>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2 </m:t>
                        </m:r>
                        <m:r>
                          <m:rPr>
                            <m:sty m:val="p"/>
                          </m:rPr>
                          <a:rPr lang="el-GR" sz="2800" i="1">
                            <a:latin typeface="Cambria Math"/>
                          </a:rPr>
                          <m:t>π</m:t>
                        </m:r>
                        <m:r>
                          <a:rPr lang="cs-CZ" sz="2800" i="1">
                            <a:latin typeface="Cambria Math"/>
                          </a:rPr>
                          <m:t> </m:t>
                        </m:r>
                        <m:r>
                          <a:rPr lang="cs-CZ" sz="2800" i="1">
                            <a:latin typeface="Cambria Math"/>
                          </a:rPr>
                          <m:t>𝑑</m:t>
                        </m:r>
                        <m:r>
                          <a:rPr lang="cs-CZ" sz="2800" i="1">
                            <a:latin typeface="Cambria Math"/>
                          </a:rPr>
                          <m:t> </m:t>
                        </m:r>
                        <m:r>
                          <a:rPr lang="cs-CZ" sz="2800" i="1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m:rPr>
                            <m:nor/>
                          </m:rPr>
                          <a:rPr lang="el-GR" sz="2800" dirty="0"/>
                          <m:t>Δϕ</m:t>
                        </m:r>
                      </m:den>
                    </m:f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740522"/>
                <a:ext cx="2773067" cy="1403333"/>
              </a:xfrm>
              <a:prstGeom prst="rect">
                <a:avLst/>
              </a:prstGeom>
              <a:blipFill rotWithShape="1">
                <a:blip r:embed="rId4"/>
                <a:stretch>
                  <a:fillRect l="-4615" b="-87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3563886" y="4740522"/>
                <a:ext cx="3978397" cy="898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v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2 </m:t>
                        </m:r>
                        <m:r>
                          <m:rPr>
                            <m:sty m:val="p"/>
                          </m:rPr>
                          <a:rPr lang="el-GR" sz="2800" b="0" i="1" smtClean="0">
                            <a:latin typeface="Cambria Math"/>
                          </a:rPr>
                          <m:t>π</m:t>
                        </m:r>
                        <m:r>
                          <a:rPr lang="cs-CZ" sz="2800" b="0" i="1" smtClean="0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14 −12</m:t>
                            </m:r>
                          </m:e>
                        </m:d>
                        <m:r>
                          <a:rPr lang="cs-CZ" sz="2800" b="0" i="1" smtClean="0">
                            <a:latin typeface="Cambria Math"/>
                          </a:rPr>
                          <m:t>1000</m:t>
                        </m:r>
                      </m:num>
                      <m:den>
                        <m:f>
                          <m:f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sz="2800" i="1">
                                <a:latin typeface="Cambria Math"/>
                              </a:rPr>
                              <m:t>3 </m:t>
                            </m:r>
                            <m:r>
                              <m:rPr>
                                <m:sty m:val="p"/>
                              </m:rPr>
                              <a:rPr lang="el-GR" sz="2800" i="1">
                                <a:latin typeface="Cambria Math"/>
                              </a:rPr>
                              <m:t>π</m:t>
                            </m:r>
                          </m:num>
                          <m:den>
                            <m:r>
                              <a:rPr lang="cs-CZ" sz="2800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den>
                    </m:f>
                    <m:r>
                      <a:rPr lang="cs-CZ" sz="28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800" dirty="0" smtClean="0"/>
                  <a:t>m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6" y="4740522"/>
                <a:ext cx="3978397" cy="898900"/>
              </a:xfrm>
              <a:prstGeom prst="rect">
                <a:avLst/>
              </a:prstGeom>
              <a:blipFill rotWithShape="1">
                <a:blip r:embed="rId5"/>
                <a:stretch>
                  <a:fillRect l="-32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3563886" y="5664204"/>
                <a:ext cx="266431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v</a:t>
                </a:r>
                <a:r>
                  <a:rPr lang="cs-CZ" sz="2800" dirty="0" smtClean="0"/>
                  <a:t> = 2667 </a:t>
                </a:r>
                <a:r>
                  <a:rPr lang="cs-CZ" sz="2800" dirty="0"/>
                  <a:t>m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6" y="5664204"/>
                <a:ext cx="2664319" cy="523220"/>
              </a:xfrm>
              <a:prstGeom prst="rect">
                <a:avLst/>
              </a:prstGeom>
              <a:blipFill rotWithShape="1">
                <a:blip r:embed="rId6"/>
                <a:stretch>
                  <a:fillRect l="-4805" t="-10465" b="-325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Přímá spojnice 11"/>
          <p:cNvCxnSpPr/>
          <p:nvPr/>
        </p:nvCxnSpPr>
        <p:spPr>
          <a:xfrm>
            <a:off x="467544" y="3933056"/>
            <a:ext cx="848187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10344" y="476672"/>
                <a:ext cx="8585364" cy="1384995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cs-CZ" sz="2800" b="1" dirty="0" smtClean="0"/>
                  <a:t>2. </a:t>
                </a:r>
                <a:r>
                  <a:rPr lang="cs-CZ" sz="2800" dirty="0" smtClean="0"/>
                  <a:t>Strunou délky 60 cm se šíří vlnění rychlostí 0,3 km.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  <m:r>
                      <a:rPr lang="cs-CZ" sz="2800" b="0" i="0" smtClean="0">
                        <a:latin typeface="Cambria Math"/>
                      </a:rPr>
                      <m:t>.</m:t>
                    </m:r>
                  </m:oMath>
                </a14:m>
                <a:endParaRPr lang="cs-CZ" sz="2800" b="1" dirty="0" smtClean="0"/>
              </a:p>
              <a:p>
                <a:r>
                  <a:rPr lang="cs-CZ" sz="2800" dirty="0" smtClean="0"/>
                  <a:t>    Určete frekvenci prvního harmonického tónu, který </a:t>
                </a:r>
              </a:p>
              <a:p>
                <a:r>
                  <a:rPr lang="cs-CZ" sz="2800" dirty="0" smtClean="0"/>
                  <a:t>    vzniká při chvění struny.</a:t>
                </a:r>
                <a:endParaRPr lang="cs-CZ" sz="2800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44" y="476672"/>
                <a:ext cx="8585364" cy="1384995"/>
              </a:xfrm>
              <a:prstGeom prst="rect">
                <a:avLst/>
              </a:prstGeom>
              <a:blipFill rotWithShape="1">
                <a:blip r:embed="rId3"/>
                <a:stretch>
                  <a:fillRect l="-1347" t="-3493" b="-1135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ovéPole 2"/>
          <p:cNvSpPr txBox="1"/>
          <p:nvPr/>
        </p:nvSpPr>
        <p:spPr>
          <a:xfrm>
            <a:off x="410344" y="2059246"/>
            <a:ext cx="8585364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Pro frekvenci mechanického vlnění platí:</a:t>
            </a:r>
          </a:p>
          <a:p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6804248" y="2059247"/>
                <a:ext cx="790858" cy="6688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i="1" dirty="0" smtClean="0"/>
                  <a:t>f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λ</m:t>
                        </m:r>
                      </m:den>
                    </m:f>
                  </m:oMath>
                </a14:m>
                <a:endParaRPr lang="cs-CZ" sz="2800" i="1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2059247"/>
                <a:ext cx="790858" cy="668837"/>
              </a:xfrm>
              <a:prstGeom prst="rect">
                <a:avLst/>
              </a:prstGeom>
              <a:blipFill rotWithShape="1">
                <a:blip r:embed="rId4"/>
                <a:stretch>
                  <a:fillRect l="-15385" b="-1181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ovéPole 6"/>
              <p:cNvSpPr txBox="1"/>
              <p:nvPr/>
            </p:nvSpPr>
            <p:spPr>
              <a:xfrm>
                <a:off x="410344" y="3212976"/>
                <a:ext cx="8585364" cy="1993366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V nejjednodušším případě délka </a:t>
                </a:r>
                <a:r>
                  <a:rPr lang="cs-CZ" sz="2800" i="1" dirty="0" smtClean="0"/>
                  <a:t>l </a:t>
                </a:r>
                <a:r>
                  <a:rPr lang="cs-CZ" sz="2800" dirty="0" smtClean="0"/>
                  <a:t>struny představuje</a:t>
                </a:r>
              </a:p>
              <a:p>
                <a:r>
                  <a:rPr lang="cs-CZ" sz="2800" dirty="0"/>
                  <a:t>p</a:t>
                </a:r>
                <a:r>
                  <a:rPr lang="cs-CZ" sz="2800" dirty="0" smtClean="0"/>
                  <a:t>olovinu vlnové délky </a:t>
                </a:r>
                <a:r>
                  <a:rPr lang="el-GR" sz="2800" i="1" dirty="0" smtClean="0"/>
                  <a:t>λ</a:t>
                </a:r>
                <a:r>
                  <a:rPr lang="cs-CZ" sz="2800" i="1" dirty="0" smtClean="0"/>
                  <a:t> </a:t>
                </a:r>
                <a:r>
                  <a:rPr lang="cs-CZ" sz="2800" dirty="0" smtClean="0"/>
                  <a:t>stojatého vlnění.</a:t>
                </a:r>
              </a:p>
              <a:p>
                <a:r>
                  <a:rPr lang="cs-CZ" sz="2800" i="1" dirty="0" smtClean="0"/>
                  <a:t>                     l</a:t>
                </a:r>
                <a:r>
                  <a:rPr lang="cs-CZ" sz="2800" dirty="0" smtClean="0"/>
                  <a:t> </a:t>
                </a:r>
                <a:r>
                  <a:rPr lang="cs-CZ" sz="2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cs-CZ" sz="28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cs-CZ" sz="2800" dirty="0"/>
                  <a:t> </a:t>
                </a:r>
                <a:r>
                  <a:rPr lang="el-GR" sz="2800" dirty="0" smtClean="0"/>
                  <a:t>λ</a:t>
                </a:r>
                <a:r>
                  <a:rPr lang="cs-CZ" sz="2800" dirty="0" smtClean="0"/>
                  <a:t>,  tedy  </a:t>
                </a:r>
                <a:r>
                  <a:rPr lang="el-GR" sz="2800" dirty="0"/>
                  <a:t>λ</a:t>
                </a:r>
                <a:r>
                  <a:rPr lang="cs-CZ" sz="2800" dirty="0"/>
                  <a:t> = 2 </a:t>
                </a:r>
                <a:r>
                  <a:rPr lang="cs-CZ" sz="2800" i="1" dirty="0"/>
                  <a:t>l </a:t>
                </a:r>
                <a:endParaRPr lang="cs-CZ" sz="2800" dirty="0"/>
              </a:p>
              <a:p>
                <a:endParaRPr lang="cs-CZ" sz="2800" dirty="0"/>
              </a:p>
            </p:txBody>
          </p:sp>
        </mc:Choice>
        <mc:Fallback xmlns="">
          <p:sp>
            <p:nvSpPr>
              <p:cNvPr id="7" name="TextovéPole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44" y="3212976"/>
                <a:ext cx="8585364" cy="1993366"/>
              </a:xfrm>
              <a:prstGeom prst="rect">
                <a:avLst/>
              </a:prstGeom>
              <a:blipFill rotWithShape="1">
                <a:blip r:embed="rId5"/>
                <a:stretch>
                  <a:fillRect l="-1347" t="-243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10344" y="5445224"/>
                <a:ext cx="8585364" cy="73693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i="1" dirty="0" smtClean="0"/>
                  <a:t>f</a:t>
                </a:r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𝑙</m:t>
                        </m:r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300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2 . 0,6</m:t>
                        </m:r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Hz = 250 Hz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344" y="5445224"/>
                <a:ext cx="8585364" cy="736933"/>
              </a:xfrm>
              <a:prstGeom prst="rect">
                <a:avLst/>
              </a:prstGeom>
              <a:blipFill rotWithShape="1">
                <a:blip r:embed="rId6"/>
                <a:stretch>
                  <a:fillRect l="-1347" b="-569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094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548680"/>
            <a:ext cx="8626788" cy="181588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3. </a:t>
            </a:r>
            <a:r>
              <a:rPr lang="cs-CZ" sz="2800" dirty="0" smtClean="0"/>
              <a:t>Při měření rychlosti zvuku ve vzduchu pomocí válce</a:t>
            </a:r>
          </a:p>
          <a:p>
            <a:r>
              <a:rPr lang="cs-CZ" sz="2800" b="1" dirty="0"/>
              <a:t> </a:t>
            </a:r>
            <a:r>
              <a:rPr lang="cs-CZ" sz="2800" b="1" dirty="0" smtClean="0"/>
              <a:t>   </a:t>
            </a:r>
            <a:r>
              <a:rPr lang="cs-CZ" sz="2800" dirty="0" smtClean="0"/>
              <a:t>s otevřeným koncem nastalo rezonanční zesílení zvuku</a:t>
            </a:r>
          </a:p>
          <a:p>
            <a:r>
              <a:rPr lang="cs-CZ" sz="2800" b="1" dirty="0"/>
              <a:t> </a:t>
            </a:r>
            <a:r>
              <a:rPr lang="cs-CZ" sz="2800" b="1" dirty="0" smtClean="0"/>
              <a:t>   </a:t>
            </a:r>
            <a:r>
              <a:rPr lang="cs-CZ" sz="2800" dirty="0" smtClean="0"/>
              <a:t>při základní frekvenci 260 Hz a délce vzduchového </a:t>
            </a:r>
          </a:p>
          <a:p>
            <a:r>
              <a:rPr lang="cs-CZ" sz="2800" dirty="0"/>
              <a:t> </a:t>
            </a:r>
            <a:r>
              <a:rPr lang="cs-CZ" sz="2800" dirty="0" smtClean="0"/>
              <a:t>   sloupce ve válci 3,3 dm. Vypočítejte rychlost zvuku.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51520" y="2519318"/>
            <a:ext cx="862678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Pro rychlost zvuku platí: </a:t>
            </a:r>
            <a:r>
              <a:rPr lang="cs-CZ" sz="2800" i="1" dirty="0" smtClean="0"/>
              <a:t>v</a:t>
            </a:r>
            <a:r>
              <a:rPr lang="cs-CZ" sz="2800" dirty="0" smtClean="0"/>
              <a:t> = </a:t>
            </a:r>
            <a:r>
              <a:rPr lang="el-GR" sz="2800" dirty="0" smtClean="0"/>
              <a:t>λ</a:t>
            </a:r>
            <a:r>
              <a:rPr lang="cs-CZ" sz="2800" dirty="0" smtClean="0"/>
              <a:t> . </a:t>
            </a:r>
            <a:r>
              <a:rPr lang="cs-CZ" sz="2800" i="1" dirty="0" smtClean="0"/>
              <a:t>f</a:t>
            </a:r>
            <a:endParaRPr lang="cs-CZ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1521" y="3212976"/>
                <a:ext cx="8626788" cy="160152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Při chvění ve vzduchovém sloupci se základní frekvencí</a:t>
                </a:r>
              </a:p>
              <a:p>
                <a:r>
                  <a:rPr lang="cs-CZ" sz="2800" dirty="0"/>
                  <a:t>o</a:t>
                </a:r>
                <a:r>
                  <a:rPr lang="cs-CZ" sz="2800" dirty="0" smtClean="0"/>
                  <a:t>dpovídá délka vzduchového sloupce jedné čtvrtině </a:t>
                </a:r>
              </a:p>
              <a:p>
                <a:r>
                  <a:rPr lang="cs-CZ" sz="2800" dirty="0"/>
                  <a:t>v</a:t>
                </a:r>
                <a:r>
                  <a:rPr lang="cs-CZ" sz="2800" dirty="0" smtClean="0"/>
                  <a:t>lnové délky stojatého vlnění. Tedy </a:t>
                </a:r>
                <a:r>
                  <a:rPr lang="cs-CZ" sz="2800" i="1" dirty="0" smtClean="0"/>
                  <a:t>l </a:t>
                </a:r>
                <a:r>
                  <a:rPr lang="cs-CZ" sz="2800" dirty="0" smtClean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sz="2800" i="1" smtClean="0">
                            <a:latin typeface="Cambria Math"/>
                          </a:rPr>
                          <m:t>λ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4</m:t>
                        </m:r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1" y="3212976"/>
                <a:ext cx="8626788" cy="1601529"/>
              </a:xfrm>
              <a:prstGeom prst="rect">
                <a:avLst/>
              </a:prstGeom>
              <a:blipFill rotWithShape="1">
                <a:blip r:embed="rId3"/>
                <a:stretch>
                  <a:fillRect l="-1341" t="-3019" b="-301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51521" y="4969697"/>
                <a:ext cx="8626787" cy="52322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i="1" dirty="0"/>
                  <a:t>v</a:t>
                </a:r>
                <a:r>
                  <a:rPr lang="cs-CZ" sz="2800" dirty="0" smtClean="0"/>
                  <a:t> = 4 </a:t>
                </a:r>
                <a:r>
                  <a:rPr lang="cs-CZ" sz="2800" i="1" dirty="0" smtClean="0"/>
                  <a:t>l</a:t>
                </a:r>
                <a:r>
                  <a:rPr lang="cs-CZ" sz="2800" dirty="0" smtClean="0"/>
                  <a:t> </a:t>
                </a:r>
                <a:r>
                  <a:rPr lang="cs-CZ" sz="2800" i="1" dirty="0" smtClean="0"/>
                  <a:t>f</a:t>
                </a:r>
                <a:r>
                  <a:rPr lang="cs-CZ" sz="2800" dirty="0" smtClean="0"/>
                  <a:t> = 4 . 0,33 . 260 m</a:t>
                </a:r>
                <a:r>
                  <a:rPr lang="cs-CZ" sz="2800" dirty="0"/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  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1" y="4969697"/>
                <a:ext cx="8626787" cy="523220"/>
              </a:xfrm>
              <a:prstGeom prst="rect">
                <a:avLst/>
              </a:prstGeom>
              <a:blipFill rotWithShape="1">
                <a:blip r:embed="rId4"/>
                <a:stretch>
                  <a:fillRect l="-1341" t="-9091" b="-3068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ovéPole 5"/>
              <p:cNvSpPr txBox="1"/>
              <p:nvPr/>
            </p:nvSpPr>
            <p:spPr>
              <a:xfrm>
                <a:off x="251520" y="5733256"/>
                <a:ext cx="8626788" cy="523220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i="1" u="sng" dirty="0"/>
                  <a:t>v</a:t>
                </a:r>
                <a:r>
                  <a:rPr lang="cs-CZ" sz="2800" u="sng" dirty="0" smtClean="0"/>
                  <a:t> = 343,2 </a:t>
                </a:r>
                <a:r>
                  <a:rPr lang="cs-CZ" sz="2800" u="sng" dirty="0"/>
                  <a:t>m.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u="sng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 u="sng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 u="sng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 </a:t>
                </a:r>
                <a:endParaRPr lang="cs-CZ" sz="2800" i="1" dirty="0"/>
              </a:p>
            </p:txBody>
          </p:sp>
        </mc:Choice>
        <mc:Fallback xmlns="">
          <p:sp>
            <p:nvSpPr>
              <p:cNvPr id="6" name="TextovéPole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733256"/>
                <a:ext cx="8626788" cy="523220"/>
              </a:xfrm>
              <a:prstGeom prst="rect">
                <a:avLst/>
              </a:prstGeom>
              <a:blipFill rotWithShape="1">
                <a:blip r:embed="rId5"/>
                <a:stretch>
                  <a:fillRect l="-1341" t="-9091" b="-3068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604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251520" y="476672"/>
                <a:ext cx="8712969" cy="1384995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b="1" dirty="0" smtClean="0"/>
                  <a:t>4. </a:t>
                </a:r>
                <a:r>
                  <a:rPr lang="cs-CZ" sz="2800" dirty="0" smtClean="0"/>
                  <a:t>Určete, v jakém poměru jsou vlnové délky zvukového </a:t>
                </a:r>
              </a:p>
              <a:p>
                <a:r>
                  <a:rPr lang="cs-CZ" sz="2800" b="1" dirty="0"/>
                  <a:t> </a:t>
                </a:r>
                <a:r>
                  <a:rPr lang="cs-CZ" sz="2800" b="1" dirty="0" smtClean="0"/>
                  <a:t>    </a:t>
                </a:r>
                <a:r>
                  <a:rPr lang="cs-CZ" sz="2800" dirty="0" smtClean="0"/>
                  <a:t>vlnění o frekvenci 1 kHz, které se šíří ve vzduchu           </a:t>
                </a:r>
              </a:p>
              <a:p>
                <a:r>
                  <a:rPr lang="cs-CZ" sz="2800" dirty="0"/>
                  <a:t> </a:t>
                </a:r>
                <a:r>
                  <a:rPr lang="cs-CZ" sz="2800" dirty="0" smtClean="0"/>
                  <a:t>    rychlostí</a:t>
                </a:r>
                <a:r>
                  <a:rPr lang="cs-CZ" sz="2800" b="1" dirty="0" smtClean="0"/>
                  <a:t>  </a:t>
                </a:r>
                <a:r>
                  <a:rPr lang="cs-CZ" sz="2800" dirty="0" smtClean="0"/>
                  <a:t>343 </a:t>
                </a:r>
                <a:r>
                  <a:rPr lang="cs-CZ" sz="2800" dirty="0"/>
                  <a:t>m.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 a v hliníku rychlostí 5110 </a:t>
                </a:r>
                <a:r>
                  <a:rPr lang="cs-CZ" sz="2800" dirty="0"/>
                  <a:t>m.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/>
                  <a:t> </a:t>
                </a:r>
                <a:r>
                  <a:rPr lang="cs-CZ" sz="2800" dirty="0" smtClean="0"/>
                  <a:t>.</a:t>
                </a:r>
                <a:endParaRPr lang="cs-CZ" sz="2800" b="1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76672"/>
                <a:ext cx="8712969" cy="1384995"/>
              </a:xfrm>
              <a:prstGeom prst="rect">
                <a:avLst/>
              </a:prstGeom>
              <a:blipFill rotWithShape="1">
                <a:blip r:embed="rId3"/>
                <a:stretch>
                  <a:fillRect l="-1327" t="-3493" b="-11354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51520" y="2348880"/>
                <a:ext cx="8712969" cy="1241174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Vyjádříme poměr vlnových délek pro šíření zvuku </a:t>
                </a:r>
              </a:p>
              <a:p>
                <a:r>
                  <a:rPr lang="cs-CZ" sz="2800" dirty="0"/>
                  <a:t>v</a:t>
                </a:r>
                <a:r>
                  <a:rPr lang="cs-CZ" sz="2800" dirty="0" smtClean="0"/>
                  <a:t> hliníku a ve vzduchu: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latin typeface="Cambria Math"/>
                              </a:rPr>
                              <m:t>λ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𝐴𝑙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 smtClean="0">
                                <a:latin typeface="Cambria Math"/>
                              </a:rPr>
                              <m:t>λ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𝑣</m:t>
                            </m:r>
                          </m:sub>
                        </m:sSub>
                      </m:den>
                    </m:f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348880"/>
                <a:ext cx="8712969" cy="1241174"/>
              </a:xfrm>
              <a:prstGeom prst="rect">
                <a:avLst/>
              </a:prstGeom>
              <a:blipFill rotWithShape="1">
                <a:blip r:embed="rId4"/>
                <a:stretch>
                  <a:fillRect l="-1327" t="-388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51518" y="3789039"/>
                <a:ext cx="8712969" cy="1097223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latin typeface="Cambria Math"/>
                              </a:rPr>
                              <m:t>λ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𝐴𝑙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sz="2800" i="1">
                                <a:latin typeface="Cambria Math"/>
                              </a:rPr>
                              <m:t>λ</m:t>
                            </m:r>
                          </m:e>
                          <m:sub>
                            <m:r>
                              <a:rPr lang="cs-CZ" sz="2800" i="1">
                                <a:latin typeface="Cambria Math"/>
                              </a:rPr>
                              <m:t>𝑣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1</m:t>
                                </m:r>
                              </m:sub>
                            </m:sSub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𝑓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cs-CZ" sz="280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cs-CZ" sz="2800" b="0" i="1" smtClean="0">
                                    <a:latin typeface="Cambria Math"/>
                                  </a:rPr>
                                  <m:t>2</m:t>
                                </m:r>
                              </m:sub>
                            </m:sSub>
                          </m:num>
                          <m:den>
                            <m:r>
                              <a:rPr lang="cs-CZ" sz="2800" b="0" i="1" smtClean="0">
                                <a:latin typeface="Cambria Math"/>
                              </a:rPr>
                              <m:t>𝑓</m:t>
                            </m:r>
                          </m:den>
                        </m:f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cs-CZ" sz="28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cs-CZ" sz="28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5110</m:t>
                        </m:r>
                        <m:r>
                          <m:rPr>
                            <m:nor/>
                          </m:rPr>
                          <a:rPr lang="cs-CZ" sz="2800" b="0" i="0" smtClean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343</m:t>
                        </m:r>
                      </m:den>
                    </m:f>
                  </m:oMath>
                </a14:m>
                <a:r>
                  <a:rPr lang="cs-CZ" sz="2800" dirty="0" smtClean="0"/>
                  <a:t> = </a:t>
                </a:r>
                <a:r>
                  <a:rPr lang="cs-CZ" sz="2800" u="sng" dirty="0" smtClean="0"/>
                  <a:t>14,9</a:t>
                </a:r>
                <a:endParaRPr lang="cs-CZ" sz="2800" u="sng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8" y="3789039"/>
                <a:ext cx="8712969" cy="109722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ovéPole 5"/>
          <p:cNvSpPr txBox="1"/>
          <p:nvPr/>
        </p:nvSpPr>
        <p:spPr>
          <a:xfrm>
            <a:off x="251519" y="5238227"/>
            <a:ext cx="8712969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Vlnová délka daného zvukového vlnění v hliníku je </a:t>
            </a:r>
          </a:p>
          <a:p>
            <a:r>
              <a:rPr lang="cs-CZ" sz="2800" dirty="0"/>
              <a:t>p</a:t>
            </a:r>
            <a:r>
              <a:rPr lang="cs-CZ" sz="2800" dirty="0" smtClean="0"/>
              <a:t>řibližně 14,9 krát větší než ve vzduchu.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15268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332656"/>
            <a:ext cx="8653784" cy="138499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5. </a:t>
            </a:r>
            <a:r>
              <a:rPr lang="cs-CZ" sz="2800" dirty="0" smtClean="0"/>
              <a:t>Kvalitu materiálu zjišťujeme ultrazvukovým </a:t>
            </a:r>
            <a:r>
              <a:rPr lang="cs-CZ" sz="2800" dirty="0" err="1" smtClean="0"/>
              <a:t>defektosko</a:t>
            </a:r>
            <a:r>
              <a:rPr lang="cs-CZ" sz="2800" dirty="0" smtClean="0"/>
              <a:t>-</a:t>
            </a:r>
          </a:p>
          <a:p>
            <a:r>
              <a:rPr lang="cs-CZ" sz="2800" b="1" dirty="0"/>
              <a:t> </a:t>
            </a:r>
            <a:r>
              <a:rPr lang="cs-CZ" sz="2800" b="1" dirty="0" smtClean="0"/>
              <a:t>   </a:t>
            </a:r>
            <a:r>
              <a:rPr lang="cs-CZ" sz="2800" dirty="0" err="1" smtClean="0"/>
              <a:t>pem</a:t>
            </a:r>
            <a:r>
              <a:rPr lang="cs-CZ" sz="2800" dirty="0" smtClean="0"/>
              <a:t>. Za jak dlouho se vrátí vlnění v měděném bloku, </a:t>
            </a:r>
          </a:p>
          <a:p>
            <a:r>
              <a:rPr lang="cs-CZ" sz="2800" b="1" dirty="0"/>
              <a:t> </a:t>
            </a:r>
            <a:r>
              <a:rPr lang="cs-CZ" sz="2800" b="1" dirty="0" smtClean="0"/>
              <a:t>   </a:t>
            </a:r>
            <a:r>
              <a:rPr lang="cs-CZ" sz="2800" dirty="0" smtClean="0"/>
              <a:t>které se odrazilo od dutiny v hloubce 3 cm?</a:t>
            </a:r>
            <a:endParaRPr lang="cs-CZ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51520" y="2420888"/>
                <a:ext cx="8653784" cy="2246769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Rychlost šíření ultrazvuku v mědi je 3,6 </a:t>
                </a:r>
                <a:r>
                  <a:rPr lang="cs-CZ" sz="2800" dirty="0"/>
                  <a:t>km.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i="1">
                            <a:latin typeface="Cambria Math"/>
                          </a:rPr>
                          <m:t>𝑠</m:t>
                        </m:r>
                      </m:e>
                      <m:sup>
                        <m:r>
                          <a:rPr lang="cs-CZ" sz="2800" i="1">
                            <a:latin typeface="Cambria Math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cs-CZ" sz="2800" dirty="0" smtClean="0"/>
                  <a:t>.</a:t>
                </a:r>
              </a:p>
              <a:p>
                <a:r>
                  <a:rPr lang="cs-CZ" sz="2800" dirty="0" smtClean="0"/>
                  <a:t>Potřebujeme zjistit </a:t>
                </a:r>
                <a:r>
                  <a:rPr lang="cs-CZ" sz="2800" b="1" dirty="0" smtClean="0"/>
                  <a:t>celkovou dobu</a:t>
                </a:r>
                <a:r>
                  <a:rPr lang="cs-CZ" sz="2800" dirty="0" smtClean="0"/>
                  <a:t>, jak dlouho se vlnění</a:t>
                </a:r>
              </a:p>
              <a:p>
                <a:r>
                  <a:rPr lang="cs-CZ" sz="2800" dirty="0"/>
                  <a:t>š</a:t>
                </a:r>
                <a:r>
                  <a:rPr lang="cs-CZ" sz="2800" dirty="0" smtClean="0"/>
                  <a:t>íří </a:t>
                </a:r>
                <a:r>
                  <a:rPr lang="cs-CZ" sz="2800" b="1" dirty="0" smtClean="0"/>
                  <a:t>od defektoskopu k dutině </a:t>
                </a:r>
                <a:r>
                  <a:rPr lang="cs-CZ" sz="2800" dirty="0" smtClean="0"/>
                  <a:t>a po odrazu </a:t>
                </a:r>
                <a:r>
                  <a:rPr lang="cs-CZ" sz="2800" b="1" dirty="0" smtClean="0"/>
                  <a:t>od dutiny zpět</a:t>
                </a:r>
              </a:p>
              <a:p>
                <a:r>
                  <a:rPr lang="cs-CZ" sz="2800" b="1" dirty="0" smtClean="0"/>
                  <a:t>k defektoskopu</a:t>
                </a:r>
                <a:r>
                  <a:rPr lang="cs-CZ" sz="2800" dirty="0" smtClean="0"/>
                  <a:t>. Označíme-li údaj v zadání </a:t>
                </a:r>
                <a:r>
                  <a:rPr lang="cs-CZ" sz="2800" i="1" dirty="0" smtClean="0"/>
                  <a:t>s</a:t>
                </a:r>
                <a:r>
                  <a:rPr lang="cs-CZ" sz="2800" dirty="0" smtClean="0"/>
                  <a:t> = 3 cm, </a:t>
                </a:r>
              </a:p>
              <a:p>
                <a:r>
                  <a:rPr lang="cs-CZ" sz="2800" dirty="0"/>
                  <a:t>c</a:t>
                </a:r>
                <a:r>
                  <a:rPr lang="cs-CZ" sz="2800" dirty="0" smtClean="0"/>
                  <a:t>elková dráha vlnění bude 2 </a:t>
                </a:r>
                <a:r>
                  <a:rPr lang="cs-CZ" sz="2800" i="1" dirty="0" smtClean="0"/>
                  <a:t>s.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420888"/>
                <a:ext cx="8653784" cy="2246769"/>
              </a:xfrm>
              <a:prstGeom prst="rect">
                <a:avLst/>
              </a:prstGeom>
              <a:blipFill rotWithShape="1">
                <a:blip r:embed="rId3"/>
                <a:stretch>
                  <a:fillRect l="-1336" t="-2156" b="-646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1520" y="5172907"/>
                <a:ext cx="8653784" cy="797206"/>
              </a:xfrm>
              <a:prstGeom prst="rect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2800" i="1" dirty="0" smtClean="0"/>
                  <a:t>t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2 </m:t>
                        </m:r>
                        <m:r>
                          <a:rPr lang="cs-CZ" sz="2800" b="0" i="1" smtClean="0">
                            <a:latin typeface="Cambria Math"/>
                          </a:rPr>
                          <m:t>𝑠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𝑣</m:t>
                        </m:r>
                      </m:den>
                    </m:f>
                  </m:oMath>
                </a14:m>
                <a:r>
                  <a:rPr lang="cs-CZ" sz="2800" i="1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2 .  3 . 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−2</m:t>
                            </m:r>
                          </m:sup>
                        </m:sSup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3,6 . </m:t>
                        </m:r>
                        <m:sSup>
                          <m:sSupPr>
                            <m:ctrlPr>
                              <a:rPr lang="cs-CZ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cs-CZ" sz="28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s = 1,7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sz="2800" b="0" i="1" smtClean="0">
                            <a:latin typeface="Cambria Math"/>
                          </a:rPr>
                          <m:t>10</m:t>
                        </m:r>
                      </m:e>
                      <m:sup>
                        <m:r>
                          <a:rPr lang="cs-CZ" sz="2800" b="0" i="1" smtClean="0">
                            <a:latin typeface="Cambria Math"/>
                          </a:rPr>
                          <m:t>−5</m:t>
                        </m:r>
                      </m:sup>
                    </m:sSup>
                  </m:oMath>
                </a14:m>
                <a:r>
                  <a:rPr lang="cs-CZ" sz="2800" i="1" dirty="0" smtClean="0"/>
                  <a:t> </a:t>
                </a:r>
                <a:r>
                  <a:rPr lang="cs-CZ" sz="2800" dirty="0" smtClean="0"/>
                  <a:t>s = </a:t>
                </a:r>
                <a:r>
                  <a:rPr lang="cs-CZ" sz="2800" u="sng" dirty="0" smtClean="0"/>
                  <a:t>17 </a:t>
                </a:r>
                <a:r>
                  <a:rPr lang="el-GR" sz="2800" u="sng" dirty="0" smtClean="0"/>
                  <a:t>μ</a:t>
                </a:r>
                <a:r>
                  <a:rPr lang="cs-CZ" sz="2800" u="sng" dirty="0" smtClean="0"/>
                  <a:t>s</a:t>
                </a:r>
                <a:endParaRPr lang="cs-CZ" sz="2800" i="1" u="sng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172907"/>
                <a:ext cx="8653784" cy="797206"/>
              </a:xfrm>
              <a:prstGeom prst="rect">
                <a:avLst/>
              </a:prstGeom>
              <a:blipFill rotWithShape="1">
                <a:blip r:embed="rId4"/>
                <a:stretch>
                  <a:fillRect b="-530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385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665</Words>
  <Application>Microsoft Office PowerPoint</Application>
  <PresentationFormat>Předvádění na obrazovce (4:3)</PresentationFormat>
  <Paragraphs>65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Šíření zvuku - řešení úloh</vt:lpstr>
      <vt:lpstr>Šíření zvuku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54</cp:revision>
  <dcterms:created xsi:type="dcterms:W3CDTF">2012-06-18T15:15:37Z</dcterms:created>
  <dcterms:modified xsi:type="dcterms:W3CDTF">2013-07-26T17:35:57Z</dcterms:modified>
</cp:coreProperties>
</file>