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4" r:id="rId4"/>
    <p:sldId id="279" r:id="rId5"/>
    <p:sldId id="265" r:id="rId6"/>
    <p:sldId id="266" r:id="rId7"/>
    <p:sldId id="278" r:id="rId8"/>
    <p:sldId id="275" r:id="rId9"/>
    <p:sldId id="280" r:id="rId10"/>
    <p:sldId id="268" r:id="rId11"/>
    <p:sldId id="276" r:id="rId12"/>
    <p:sldId id="269" r:id="rId13"/>
    <p:sldId id="272" r:id="rId14"/>
    <p:sldId id="27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>
        <p:scale>
          <a:sx n="80" d="100"/>
          <a:sy n="80" d="100"/>
        </p:scale>
        <p:origin x="-118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6739-C22A-49C8-83AE-7B7611ABF84E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5B16-319A-4AB5-A89F-6302EC118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92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Zoologický náčrtník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5B16-319A-4AB5-A89F-6302EC118FA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1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Altmann, Lišková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5B16-319A-4AB5-A89F-6302EC118FA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4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Zoologický </a:t>
            </a:r>
            <a:r>
              <a:rPr lang="cs-CZ" dirty="0" err="1" smtClean="0"/>
              <a:t>náčttník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5B16-319A-4AB5-A89F-6302EC118FA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7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0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5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67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1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7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61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35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7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37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2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85000"/>
                <a:lumOff val="15000"/>
                <a:alpha val="34000"/>
              </a:schemeClr>
            </a:gs>
            <a:gs pos="76000">
              <a:schemeClr val="accent6">
                <a:lumMod val="73000"/>
                <a:lumOff val="27000"/>
                <a:alpha val="47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3600" b="1" dirty="0"/>
              <a:t>Soustava krycí – od </a:t>
            </a:r>
            <a:r>
              <a:rPr lang="cs-CZ" sz="3600" b="1" dirty="0" err="1"/>
              <a:t>protist</a:t>
            </a:r>
            <a:r>
              <a:rPr lang="cs-CZ" sz="3600" b="1" dirty="0"/>
              <a:t> po </a:t>
            </a:r>
            <a:r>
              <a:rPr lang="cs-CZ" sz="3600" b="1" dirty="0" smtClean="0"/>
              <a:t>hlístice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3645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- 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 ročník  čtyřletého G  a 7. ročník osmiletého G	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</a:t>
                      </a:r>
                      <a:r>
                        <a:rPr lang="cs-CZ" baseline="0" dirty="0" smtClean="0"/>
                        <a:t> k doplnění a procvičení </a:t>
                      </a:r>
                      <a:r>
                        <a:rPr lang="cs-CZ" dirty="0" smtClean="0"/>
                        <a:t>fylogeneze krycí soustavy </a:t>
                      </a:r>
                      <a:r>
                        <a:rPr lang="cs-CZ" sz="1800" b="0" dirty="0" smtClean="0"/>
                        <a:t>od </a:t>
                      </a:r>
                      <a:r>
                        <a:rPr lang="cs-CZ" sz="1800" b="0" dirty="0" err="1" smtClean="0"/>
                        <a:t>protist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b="0" smtClean="0"/>
                        <a:t>po hlístice</a:t>
                      </a:r>
                      <a:r>
                        <a:rPr lang="cs-CZ" b="0" smtClean="0"/>
                        <a:t>. </a:t>
                      </a:r>
                      <a:endParaRPr lang="cs-CZ" b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  řešte zadané úkoly.	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4" y="173056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PLOŠTĚNCI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Mají jednovrstevnou pokožku</a:t>
            </a:r>
            <a:r>
              <a:rPr lang="cs-CZ" sz="2800" dirty="0" smtClean="0"/>
              <a:t>.</a:t>
            </a:r>
          </a:p>
          <a:p>
            <a:pPr marL="0" lvl="0" indent="0">
              <a:buNone/>
            </a:pPr>
            <a:endParaRPr lang="cs-CZ" sz="2800" dirty="0"/>
          </a:p>
          <a:p>
            <a:pPr lvl="0"/>
            <a:r>
              <a:rPr lang="cs-CZ" sz="2800" b="1" dirty="0"/>
              <a:t>Volně žijící </a:t>
            </a:r>
            <a:r>
              <a:rPr lang="cs-CZ" sz="2800" dirty="0"/>
              <a:t>mají na povrchu jednovrstevný řasinkový epitel se slizovými žlázkami a tyčinkovitými </a:t>
            </a:r>
            <a:r>
              <a:rPr lang="cs-CZ" sz="2800" dirty="0" err="1"/>
              <a:t>rhabdity</a:t>
            </a:r>
            <a:r>
              <a:rPr lang="cs-CZ" sz="2800" dirty="0"/>
              <a:t> (vystřelovány při </a:t>
            </a:r>
            <a:r>
              <a:rPr lang="cs-CZ" sz="2800" dirty="0" smtClean="0"/>
              <a:t> ohrožení, vysunou se a </a:t>
            </a:r>
            <a:r>
              <a:rPr lang="cs-CZ" sz="2800" dirty="0"/>
              <a:t>vytvoří ochranný rosolovitý </a:t>
            </a:r>
            <a:r>
              <a:rPr lang="cs-CZ" sz="2800" dirty="0" smtClean="0"/>
              <a:t>obal). </a:t>
            </a:r>
          </a:p>
          <a:p>
            <a:pPr lvl="0"/>
            <a:r>
              <a:rPr lang="cs-CZ" sz="2800" dirty="0" smtClean="0"/>
              <a:t>Pokožka </a:t>
            </a:r>
            <a:r>
              <a:rPr lang="cs-CZ" sz="2800" dirty="0"/>
              <a:t>dále obsahuje smyslové buňky.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3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PLOŠTĚNCI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b="1" dirty="0"/>
              <a:t>Endoparazité </a:t>
            </a:r>
            <a:r>
              <a:rPr lang="cs-CZ" sz="2800" dirty="0" smtClean="0"/>
              <a:t>jsou </a:t>
            </a:r>
            <a:r>
              <a:rPr lang="cs-CZ" sz="2800" dirty="0"/>
              <a:t>opatřeni na povrchu těla nad </a:t>
            </a:r>
            <a:r>
              <a:rPr lang="cs-CZ" sz="2800" dirty="0" smtClean="0"/>
              <a:t>pokožkou </a:t>
            </a:r>
            <a:r>
              <a:rPr lang="cs-CZ" sz="2800" dirty="0"/>
              <a:t>silnou </a:t>
            </a:r>
            <a:r>
              <a:rPr lang="cs-CZ" sz="2800" dirty="0" smtClean="0"/>
              <a:t>kutikulou (chrání </a:t>
            </a:r>
            <a:r>
              <a:rPr lang="cs-CZ" sz="2800" dirty="0"/>
              <a:t>tělo před trávicími </a:t>
            </a:r>
            <a:r>
              <a:rPr lang="cs-CZ" sz="2800" dirty="0" smtClean="0"/>
              <a:t>šťávami).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Na </a:t>
            </a:r>
            <a:r>
              <a:rPr lang="cs-CZ" sz="2800" dirty="0"/>
              <a:t>povrchu kutikuly mohou být různé trny a na předním i zadním konci těla se vytváří přichycovací orgány ( přísavky, háčky, přísavná lišta...). 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Pokožkové buňky vytvářejí soubuní (</a:t>
            </a:r>
            <a:r>
              <a:rPr lang="cs-CZ" sz="2800" dirty="0" err="1"/>
              <a:t>syncytium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U </a:t>
            </a:r>
            <a:r>
              <a:rPr lang="cs-CZ" sz="2800" dirty="0"/>
              <a:t>tasemnic slouží povrch těla i k příjmu živin (v kutikule jsou četné póry).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HLÍSTICE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Povrch </a:t>
            </a:r>
            <a:r>
              <a:rPr lang="cs-CZ" sz="2800" dirty="0"/>
              <a:t>těl tvoří jednovrstevná epidermis, která u parazitů vytváří </a:t>
            </a:r>
            <a:r>
              <a:rPr lang="cs-CZ" sz="2800" dirty="0" err="1"/>
              <a:t>syncytium</a:t>
            </a:r>
            <a:r>
              <a:rPr lang="cs-CZ" sz="2800" dirty="0"/>
              <a:t> a vylučuje silnou rohovitou kutikulu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err="1"/>
              <a:t>Syncytium</a:t>
            </a:r>
            <a:r>
              <a:rPr lang="cs-CZ" sz="2800" dirty="0"/>
              <a:t> (soubuní) </a:t>
            </a:r>
            <a:r>
              <a:rPr lang="cs-CZ" sz="2800" dirty="0" smtClean="0"/>
              <a:t>je mnohojaderný buněčný </a:t>
            </a:r>
            <a:r>
              <a:rPr lang="cs-CZ" sz="2800" dirty="0"/>
              <a:t>útvar, který vznikne rozrušením </a:t>
            </a:r>
            <a:r>
              <a:rPr lang="cs-CZ" sz="2800" dirty="0" smtClean="0"/>
              <a:t>buněčných membrán několika </a:t>
            </a:r>
            <a:r>
              <a:rPr lang="cs-CZ" sz="2800" dirty="0"/>
              <a:t>sousedních buněk a dojde ke splynutí jejich </a:t>
            </a:r>
            <a:r>
              <a:rPr lang="cs-CZ" sz="2800" dirty="0" smtClean="0"/>
              <a:t>cytoplazem.</a:t>
            </a:r>
          </a:p>
          <a:p>
            <a:pPr lvl="0"/>
            <a:r>
              <a:rPr lang="cs-CZ" sz="2800" dirty="0" smtClean="0"/>
              <a:t>Jedná se tedy o </a:t>
            </a:r>
            <a:r>
              <a:rPr lang="cs-CZ" sz="2800" dirty="0"/>
              <a:t>buňku obsahující více jader.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8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Odpovězte na dané otázky.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/>
              <a:t>Otázky: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800" dirty="0" smtClean="0"/>
              <a:t>Jaká je charakteristika soubuní?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2800" dirty="0" smtClean="0"/>
              <a:t>Uveďte jeho výskyt.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/>
              <a:t>Odpovědi:</a:t>
            </a:r>
            <a:endParaRPr lang="cs-CZ" sz="2800" b="1" dirty="0"/>
          </a:p>
          <a:p>
            <a:pPr lvl="0"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800" dirty="0"/>
              <a:t>Je to mnohojaderný buněčný </a:t>
            </a:r>
            <a:r>
              <a:rPr lang="cs-CZ" sz="2800" dirty="0" smtClean="0"/>
              <a:t>útvar.</a:t>
            </a:r>
          </a:p>
          <a:p>
            <a:pPr lvl="0"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800" dirty="0" smtClean="0"/>
              <a:t>Vznikne </a:t>
            </a:r>
            <a:r>
              <a:rPr lang="cs-CZ" sz="2800" dirty="0"/>
              <a:t>rozrušením buněčných membrán několika sousedních </a:t>
            </a:r>
            <a:r>
              <a:rPr lang="cs-CZ" sz="2800" dirty="0" smtClean="0"/>
              <a:t>buněk.</a:t>
            </a:r>
          </a:p>
          <a:p>
            <a:pPr lvl="0">
              <a:buFont typeface="Courier New" pitchFamily="49" charset="0"/>
              <a:buChar char="o"/>
            </a:pPr>
            <a:r>
              <a:rPr lang="cs-CZ" sz="2800" dirty="0" smtClean="0"/>
              <a:t>Dojde </a:t>
            </a:r>
            <a:r>
              <a:rPr lang="cs-CZ" sz="2800" dirty="0"/>
              <a:t>ke splynutí jejich </a:t>
            </a:r>
            <a:r>
              <a:rPr lang="cs-CZ" sz="2800" dirty="0" smtClean="0"/>
              <a:t>cytoplazem</a:t>
            </a:r>
            <a:r>
              <a:rPr lang="cs-CZ" sz="2800" dirty="0"/>
              <a:t>, výskyt u hlístic a ploštěnců.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241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 smtClean="0"/>
              <a:t>Obr. 1, 2 : převzato z ALTMANN</a:t>
            </a:r>
            <a:r>
              <a:rPr lang="cs-CZ" sz="1600" dirty="0"/>
              <a:t>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1971.</a:t>
            </a:r>
          </a:p>
          <a:p>
            <a:pPr marL="0" indent="0">
              <a:buNone/>
            </a:pPr>
            <a:r>
              <a:rPr lang="cs-CZ" sz="1600" dirty="0" smtClean="0"/>
              <a:t>Obr. 3: převzato z </a:t>
            </a:r>
            <a:r>
              <a:rPr lang="cs-CZ" sz="1600" dirty="0"/>
              <a:t>ALTMANN, Antonín; LIŠKOVÁ, Eva. </a:t>
            </a:r>
            <a:r>
              <a:rPr lang="cs-CZ" sz="1600" i="1" dirty="0"/>
              <a:t>Praktikum ze zoologie</a:t>
            </a:r>
            <a:r>
              <a:rPr lang="cs-CZ" sz="1600" dirty="0"/>
              <a:t>. Praha: SNP, 1979, ISBN 14-585-79. 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5751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Funkce pokryvu tělního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sz="4200" dirty="0" smtClean="0"/>
              <a:t>Ochrana </a:t>
            </a:r>
            <a:r>
              <a:rPr lang="cs-CZ" sz="4200" dirty="0"/>
              <a:t>před vlivy vnějšího prostředí (mechanické, fyzikální, chemické), před pronikáním mikroorganismů a proti </a:t>
            </a:r>
            <a:r>
              <a:rPr lang="cs-CZ" sz="4200" dirty="0" smtClean="0"/>
              <a:t>nepřátelům. </a:t>
            </a:r>
            <a:endParaRPr lang="cs-CZ" sz="4200" dirty="0"/>
          </a:p>
          <a:p>
            <a:pPr lvl="0"/>
            <a:r>
              <a:rPr lang="cs-CZ" sz="4200" dirty="0" smtClean="0"/>
              <a:t>Umožňuje </a:t>
            </a:r>
            <a:r>
              <a:rPr lang="cs-CZ" sz="4200" dirty="0"/>
              <a:t>dýchání (bezobratlí a kožní dýchání obojživelníků) a vylučování škodlivých látek (potní žlázy</a:t>
            </a:r>
            <a:r>
              <a:rPr lang="cs-CZ" sz="4200" dirty="0" smtClean="0"/>
              <a:t>).</a:t>
            </a:r>
            <a:endParaRPr lang="cs-CZ" sz="4200" dirty="0"/>
          </a:p>
          <a:p>
            <a:pPr lvl="0"/>
            <a:r>
              <a:rPr lang="cs-CZ" sz="4200" dirty="0" smtClean="0"/>
              <a:t>Je sídlem </a:t>
            </a:r>
            <a:r>
              <a:rPr lang="cs-CZ" sz="4200" dirty="0"/>
              <a:t>povrchového zbarvení </a:t>
            </a:r>
            <a:r>
              <a:rPr lang="cs-CZ" sz="4200" dirty="0" smtClean="0"/>
              <a:t>živočicha. </a:t>
            </a:r>
            <a:endParaRPr lang="cs-CZ" sz="4200" dirty="0"/>
          </a:p>
          <a:p>
            <a:pPr lvl="0"/>
            <a:r>
              <a:rPr lang="cs-CZ" sz="4200" dirty="0" smtClean="0"/>
              <a:t>Obsahuje </a:t>
            </a:r>
            <a:r>
              <a:rPr lang="cs-CZ" sz="4200" dirty="0"/>
              <a:t>některé drobné orgány (žlázy, smysly), pomocná zařízení pohybu a obrany (žahavé buňky, brvy, bičíky, </a:t>
            </a:r>
            <a:r>
              <a:rPr lang="cs-CZ" sz="4200" dirty="0" smtClean="0"/>
              <a:t>...).</a:t>
            </a:r>
            <a:endParaRPr lang="cs-CZ" sz="4200" dirty="0"/>
          </a:p>
          <a:p>
            <a:pPr lvl="0"/>
            <a:r>
              <a:rPr lang="cs-CZ" sz="4200" dirty="0" smtClean="0"/>
              <a:t>U </a:t>
            </a:r>
            <a:r>
              <a:rPr lang="cs-CZ" sz="4200" dirty="0"/>
              <a:t>některých živočichů má vliv na regulaci teploty (savci</a:t>
            </a:r>
            <a:r>
              <a:rPr lang="cs-CZ" sz="4200" dirty="0" smtClean="0"/>
              <a:t>).</a:t>
            </a:r>
            <a:endParaRPr lang="cs-CZ" sz="4200" dirty="0"/>
          </a:p>
          <a:p>
            <a:pPr lvl="0"/>
            <a:r>
              <a:rPr lang="cs-CZ" sz="4200" dirty="0" smtClean="0"/>
              <a:t>Podílí </a:t>
            </a:r>
            <a:r>
              <a:rPr lang="cs-CZ" sz="4200" dirty="0"/>
              <a:t>se na vstřebávání </a:t>
            </a:r>
            <a:r>
              <a:rPr lang="cs-CZ" sz="4200" dirty="0" smtClean="0"/>
              <a:t>některých látek (příjem </a:t>
            </a:r>
            <a:r>
              <a:rPr lang="cs-CZ" sz="4200" dirty="0"/>
              <a:t>živin, aplikace mastí </a:t>
            </a:r>
            <a:r>
              <a:rPr lang="cs-CZ" sz="4200" dirty="0" smtClean="0"/>
              <a:t>...).</a:t>
            </a:r>
            <a:endParaRPr lang="cs-CZ" sz="42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PROTISTA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Na povrchu těla mají cytoplazmatickou membránu z bílkovin a </a:t>
            </a:r>
            <a:r>
              <a:rPr lang="cs-CZ" sz="2800" dirty="0" smtClean="0"/>
              <a:t>lipidů.</a:t>
            </a:r>
            <a:endParaRPr lang="cs-CZ" sz="2800" dirty="0"/>
          </a:p>
          <a:p>
            <a:r>
              <a:rPr lang="cs-CZ" sz="2800" dirty="0"/>
              <a:t>Tělo chrání: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b="1" dirty="0" err="1"/>
              <a:t>plasmolema</a:t>
            </a:r>
            <a:r>
              <a:rPr lang="cs-CZ" sz="2800" dirty="0"/>
              <a:t> - jemná, dovoluje přelévání cytoplazmy a změnu tvaru těla prvoka, př. kořenonožci (měňavky</a:t>
            </a:r>
            <a:r>
              <a:rPr lang="cs-CZ" sz="2800" dirty="0" smtClean="0"/>
              <a:t>),</a:t>
            </a:r>
            <a:endParaRPr lang="cs-CZ" sz="2800" dirty="0"/>
          </a:p>
          <a:p>
            <a:pPr marL="720000" lvl="0">
              <a:buFont typeface="Courier New" pitchFamily="49" charset="0"/>
              <a:buChar char="o"/>
            </a:pPr>
            <a:r>
              <a:rPr lang="cs-CZ" sz="2800" b="1" dirty="0"/>
              <a:t>periplast</a:t>
            </a:r>
            <a:r>
              <a:rPr lang="cs-CZ" sz="2800" dirty="0"/>
              <a:t> – udržuje stálý tvar těla, př. bičíkovci (krásnoočko, trypanozoma</a:t>
            </a:r>
            <a:r>
              <a:rPr lang="cs-CZ" sz="2800" dirty="0" smtClean="0"/>
              <a:t>),</a:t>
            </a:r>
            <a:endParaRPr lang="cs-CZ" sz="2800" dirty="0"/>
          </a:p>
          <a:p>
            <a:pPr marL="720000" lvl="0">
              <a:buFont typeface="Courier New" pitchFamily="49" charset="0"/>
              <a:buChar char="o"/>
            </a:pPr>
            <a:r>
              <a:rPr lang="cs-CZ" sz="2800" b="1" dirty="0"/>
              <a:t>pelikula</a:t>
            </a:r>
            <a:r>
              <a:rPr lang="cs-CZ" sz="2800" dirty="0"/>
              <a:t> - je nejpevnější, př. nálevníci (trepka</a:t>
            </a:r>
            <a:r>
              <a:rPr lang="cs-CZ" sz="2800" dirty="0" smtClean="0"/>
              <a:t>).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961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Odpovězte na otázku: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tvoří povrch těla prvoků</a:t>
            </a:r>
            <a:r>
              <a:rPr lang="cs-CZ" b="1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lvl="0"/>
            <a:r>
              <a:rPr lang="cs-CZ" dirty="0" smtClean="0"/>
              <a:t>Povrch prvoků tvoří: </a:t>
            </a:r>
          </a:p>
          <a:p>
            <a:pPr marL="720000" lvl="0" indent="720000">
              <a:buFont typeface="Courier New" pitchFamily="49" charset="0"/>
              <a:buChar char="o"/>
            </a:pPr>
            <a:r>
              <a:rPr lang="cs-CZ" dirty="0" err="1" smtClean="0"/>
              <a:t>plasmolema</a:t>
            </a:r>
            <a:r>
              <a:rPr lang="cs-CZ" dirty="0" smtClean="0"/>
              <a:t> </a:t>
            </a:r>
            <a:r>
              <a:rPr lang="cs-CZ" dirty="0"/>
              <a:t>(př. kořenonožci</a:t>
            </a:r>
            <a:r>
              <a:rPr lang="cs-CZ" dirty="0" smtClean="0"/>
              <a:t>),</a:t>
            </a:r>
          </a:p>
          <a:p>
            <a:pPr marL="720000" lvl="0" indent="720000">
              <a:buFont typeface="Courier New" pitchFamily="49" charset="0"/>
              <a:buChar char="o"/>
            </a:pPr>
            <a:r>
              <a:rPr lang="cs-CZ" dirty="0" smtClean="0"/>
              <a:t>periplast </a:t>
            </a:r>
            <a:r>
              <a:rPr lang="cs-CZ" dirty="0"/>
              <a:t>(př. bičíkovci</a:t>
            </a:r>
            <a:r>
              <a:rPr lang="cs-CZ" dirty="0" smtClean="0"/>
              <a:t>),</a:t>
            </a:r>
          </a:p>
          <a:p>
            <a:pPr marL="720000" lvl="0" indent="720000">
              <a:buFont typeface="Courier New" pitchFamily="49" charset="0"/>
              <a:buChar char="o"/>
            </a:pPr>
            <a:r>
              <a:rPr lang="cs-CZ" dirty="0" smtClean="0"/>
              <a:t>pelikula </a:t>
            </a:r>
            <a:r>
              <a:rPr lang="cs-CZ" dirty="0"/>
              <a:t>(př. nálevníci).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HOUBY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Larvy </a:t>
            </a:r>
            <a:r>
              <a:rPr lang="cs-CZ" dirty="0"/>
              <a:t>jsou kryty jednou vrstvou obrveného epitelu.</a:t>
            </a:r>
          </a:p>
          <a:p>
            <a:pPr lvl="0"/>
            <a:r>
              <a:rPr lang="cs-CZ" dirty="0"/>
              <a:t>Dospělci mají na povrchu těla </a:t>
            </a:r>
            <a:r>
              <a:rPr lang="cs-CZ" dirty="0" err="1"/>
              <a:t>bezbrvé</a:t>
            </a:r>
            <a:r>
              <a:rPr lang="cs-CZ" dirty="0"/>
              <a:t> silně zploštělé buňky, mezi nimi </a:t>
            </a:r>
            <a:r>
              <a:rPr lang="cs-CZ" dirty="0" err="1"/>
              <a:t>porocyty</a:t>
            </a:r>
            <a:r>
              <a:rPr lang="cs-CZ" dirty="0"/>
              <a:t> s </a:t>
            </a:r>
            <a:r>
              <a:rPr lang="cs-CZ" dirty="0" err="1"/>
              <a:t>ostiemi</a:t>
            </a:r>
            <a:r>
              <a:rPr lang="cs-CZ" dirty="0"/>
              <a:t> (ty se mohou rozšiřovat nebo uzavírat).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D:\Foto\Šablony\porocyt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" t="3532" r="26997" b="38250"/>
          <a:stretch/>
        </p:blipFill>
        <p:spPr bwMode="auto">
          <a:xfrm>
            <a:off x="4362150" y="1196752"/>
            <a:ext cx="449178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63889" y="6228020"/>
            <a:ext cx="68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1565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ŽAHAVCI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800" dirty="0"/>
              <a:t>Povrch těla </a:t>
            </a:r>
            <a:r>
              <a:rPr lang="cs-CZ" sz="2800" dirty="0" smtClean="0"/>
              <a:t>kryje jednovrstevná </a:t>
            </a:r>
            <a:r>
              <a:rPr lang="cs-CZ" sz="2800" dirty="0"/>
              <a:t>epidermis ektodermálního původu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Ta </a:t>
            </a:r>
            <a:r>
              <a:rPr lang="cs-CZ" sz="2800" dirty="0"/>
              <a:t>obsahuje několik typů buněk:</a:t>
            </a:r>
          </a:p>
          <a:p>
            <a:pPr marL="834300" lvl="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/>
              <a:t>buňky krycího </a:t>
            </a:r>
            <a:r>
              <a:rPr lang="cs-CZ" sz="2800" dirty="0" smtClean="0"/>
              <a:t>epitelu,</a:t>
            </a:r>
            <a:endParaRPr lang="cs-CZ" sz="2800" dirty="0"/>
          </a:p>
          <a:p>
            <a:pPr marL="834300" lvl="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err="1"/>
              <a:t>myoepiteliální</a:t>
            </a:r>
            <a:r>
              <a:rPr lang="cs-CZ" sz="2800" dirty="0"/>
              <a:t> buňky – svalová </a:t>
            </a:r>
            <a:r>
              <a:rPr lang="cs-CZ" sz="2800" dirty="0" smtClean="0"/>
              <a:t>funkce,</a:t>
            </a:r>
            <a:endParaRPr lang="cs-CZ" sz="2800" dirty="0"/>
          </a:p>
          <a:p>
            <a:pPr marL="834300" lvl="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/>
              <a:t>smyslové buňky - ty tvoří citlivý výběžek a vodivé </a:t>
            </a:r>
            <a:r>
              <a:rPr lang="cs-CZ" sz="2800" dirty="0" smtClean="0"/>
              <a:t>vlákno,</a:t>
            </a:r>
            <a:endParaRPr lang="cs-CZ" sz="2800" dirty="0"/>
          </a:p>
          <a:p>
            <a:pPr marL="834300" lvl="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/>
              <a:t>vmezeřené = intersticiální buňky - z nich vznikají např. pohlavní a smyslové </a:t>
            </a:r>
            <a:r>
              <a:rPr lang="cs-CZ" sz="2800" dirty="0" smtClean="0"/>
              <a:t>buňky,</a:t>
            </a:r>
            <a:endParaRPr lang="cs-CZ" sz="2800" dirty="0"/>
          </a:p>
          <a:p>
            <a:pPr marL="834300" lvl="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/>
              <a:t>žahavé buňky </a:t>
            </a:r>
            <a:r>
              <a:rPr lang="cs-CZ" sz="2800" dirty="0" smtClean="0"/>
              <a:t>– </a:t>
            </a:r>
            <a:r>
              <a:rPr lang="cs-CZ" sz="2800" dirty="0" err="1" smtClean="0"/>
              <a:t>cnidoblasty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67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Řez tělní stěnou </a:t>
            </a:r>
            <a:r>
              <a:rPr lang="cs-CZ" sz="4000" b="1" dirty="0" err="1" smtClean="0"/>
              <a:t>nezmara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/>
              <a:t>Popis obrázku: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Ektodermální buňka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Bazální membrána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Entodermální trávicí</a:t>
            </a:r>
            <a:br>
              <a:rPr lang="cs-CZ" sz="2400" dirty="0" smtClean="0"/>
            </a:br>
            <a:r>
              <a:rPr lang="cs-CZ" sz="2400" dirty="0" smtClean="0"/>
              <a:t>buňka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Smyslová buňka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smtClean="0"/>
              <a:t>Vmezeřené buňky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 smtClean="0"/>
              <a:t>Glutinant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 smtClean="0"/>
              <a:t>Penetrant</a:t>
            </a:r>
            <a:endParaRPr lang="cs-CZ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 smtClean="0"/>
              <a:t>Myoepiteliální</a:t>
            </a:r>
            <a:r>
              <a:rPr lang="cs-CZ" sz="2400" dirty="0" smtClean="0"/>
              <a:t> buňka</a:t>
            </a:r>
            <a:endParaRPr lang="cs-CZ" sz="2400" dirty="0"/>
          </a:p>
        </p:txBody>
      </p:sp>
      <p:pic>
        <p:nvPicPr>
          <p:cNvPr id="1026" name="Picture 2" descr="C:\Users\Uzivatel\Documents\Naskenováno\nezm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4842" r="17215" b="50541"/>
          <a:stretch/>
        </p:blipFill>
        <p:spPr bwMode="auto">
          <a:xfrm>
            <a:off x="3923928" y="1340768"/>
            <a:ext cx="4824248" cy="47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62603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89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Žahavé buňky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cs-CZ" dirty="0" smtClean="0"/>
              <a:t>Jsou vyplněné </a:t>
            </a:r>
            <a:r>
              <a:rPr lang="cs-CZ" dirty="0"/>
              <a:t>tekutinou s dutým spirálovitě stočeným vláknem (při podráždění vymršťuje a omráčí kořist jedem </a:t>
            </a:r>
            <a:r>
              <a:rPr lang="cs-CZ" dirty="0" err="1"/>
              <a:t>hypnotoxinem</a:t>
            </a:r>
            <a:r>
              <a:rPr lang="cs-CZ" dirty="0" smtClean="0"/>
              <a:t>). </a:t>
            </a:r>
          </a:p>
          <a:p>
            <a:pPr lvl="0">
              <a:spcAft>
                <a:spcPts val="600"/>
              </a:spcAft>
            </a:pPr>
            <a:r>
              <a:rPr lang="cs-CZ" dirty="0" smtClean="0"/>
              <a:t>Typy </a:t>
            </a:r>
            <a:r>
              <a:rPr lang="cs-CZ" dirty="0"/>
              <a:t>žahavých buněk: </a:t>
            </a:r>
            <a:r>
              <a:rPr lang="cs-CZ" dirty="0" err="1" smtClean="0"/>
              <a:t>penetrant</a:t>
            </a:r>
            <a:r>
              <a:rPr lang="cs-CZ" dirty="0" smtClean="0"/>
              <a:t> (6A, 6B) </a:t>
            </a:r>
            <a:r>
              <a:rPr lang="cs-CZ" dirty="0" err="1" smtClean="0"/>
              <a:t>glutinant</a:t>
            </a:r>
            <a:r>
              <a:rPr lang="cs-CZ" dirty="0" smtClean="0"/>
              <a:t> (7B), </a:t>
            </a:r>
            <a:r>
              <a:rPr lang="cs-CZ" dirty="0" err="1" smtClean="0"/>
              <a:t>volvent</a:t>
            </a:r>
            <a:r>
              <a:rPr lang="cs-CZ" dirty="0" smtClean="0"/>
              <a:t> (7A) </a:t>
            </a:r>
          </a:p>
          <a:p>
            <a:pPr lvl="0"/>
            <a:r>
              <a:rPr lang="cs-CZ" dirty="0" smtClean="0"/>
              <a:t>Umístění </a:t>
            </a:r>
            <a:r>
              <a:rPr lang="cs-CZ" dirty="0"/>
              <a:t>- chapadla, případně okraje zvonu.</a:t>
            </a:r>
          </a:p>
          <a:p>
            <a:endParaRPr lang="cs-CZ" dirty="0"/>
          </a:p>
        </p:txBody>
      </p:sp>
      <p:pic>
        <p:nvPicPr>
          <p:cNvPr id="9" name="Picture 2" descr="D:\Foto\Šablony\stěna žahavců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9" t="62429" r="6648" b="4976"/>
          <a:stretch/>
        </p:blipFill>
        <p:spPr bwMode="auto">
          <a:xfrm>
            <a:off x="5189965" y="1994050"/>
            <a:ext cx="3126451" cy="31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 flipH="1">
            <a:off x="5548819" y="5373216"/>
            <a:ext cx="679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319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Vyřešte následující úkol.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 smtClean="0"/>
              <a:t>Jaké typy žahavých buněk jsou na obrázku?</a:t>
            </a:r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r>
              <a:rPr lang="cs-CZ" sz="2800" dirty="0" smtClean="0"/>
              <a:t>Jsou </a:t>
            </a:r>
            <a:r>
              <a:rPr lang="cs-CZ" sz="2800" dirty="0" smtClean="0"/>
              <a:t>to: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err="1" smtClean="0"/>
              <a:t>penetrant</a:t>
            </a:r>
            <a:r>
              <a:rPr lang="cs-CZ" sz="2800" dirty="0" smtClean="0"/>
              <a:t> </a:t>
            </a:r>
            <a:r>
              <a:rPr lang="cs-CZ" sz="2800" dirty="0"/>
              <a:t>(6A, 6B</a:t>
            </a:r>
            <a:r>
              <a:rPr lang="cs-CZ" sz="2800" dirty="0" smtClean="0"/>
              <a:t>),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err="1" smtClean="0"/>
              <a:t>glutinant</a:t>
            </a:r>
            <a:r>
              <a:rPr lang="cs-CZ" sz="2800" dirty="0" smtClean="0"/>
              <a:t> </a:t>
            </a:r>
            <a:r>
              <a:rPr lang="cs-CZ" sz="2800" dirty="0"/>
              <a:t>(7B</a:t>
            </a:r>
            <a:r>
              <a:rPr lang="cs-CZ" sz="2800" dirty="0" smtClean="0"/>
              <a:t>),</a:t>
            </a:r>
          </a:p>
          <a:p>
            <a:pPr>
              <a:buFont typeface="Courier New" pitchFamily="49" charset="0"/>
              <a:buChar char="o"/>
            </a:pPr>
            <a:r>
              <a:rPr lang="cs-CZ" sz="2800" dirty="0" err="1" smtClean="0"/>
              <a:t>volvent</a:t>
            </a:r>
            <a:r>
              <a:rPr lang="cs-CZ" sz="2800" dirty="0" smtClean="0"/>
              <a:t> </a:t>
            </a:r>
            <a:r>
              <a:rPr lang="cs-CZ" sz="2800" dirty="0"/>
              <a:t>(7A</a:t>
            </a:r>
            <a:r>
              <a:rPr lang="cs-CZ" sz="2800" dirty="0" smtClean="0"/>
              <a:t>). </a:t>
            </a:r>
            <a:endParaRPr lang="cs-CZ" sz="2800" dirty="0"/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87954"/>
            <a:ext cx="3127375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683</Words>
  <Application>Microsoft Office PowerPoint</Application>
  <PresentationFormat>Předvádění na obrazovce (4:3)</PresentationFormat>
  <Paragraphs>112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Soustava krycí – od protist po hlístice</vt:lpstr>
      <vt:lpstr>Funkce pokryvu tělního</vt:lpstr>
      <vt:lpstr>PROTISTA</vt:lpstr>
      <vt:lpstr>Odpovězte na otázku:</vt:lpstr>
      <vt:lpstr>HOUBY</vt:lpstr>
      <vt:lpstr>ŽAHAVCI </vt:lpstr>
      <vt:lpstr>Řez tělní stěnou nezmara</vt:lpstr>
      <vt:lpstr>Žahavé buňky</vt:lpstr>
      <vt:lpstr>Vyřešte následující úkol.</vt:lpstr>
      <vt:lpstr>PLOŠTĚNCI</vt:lpstr>
      <vt:lpstr>PLOŠTĚNCI</vt:lpstr>
      <vt:lpstr>HLÍSTICE</vt:lpstr>
      <vt:lpstr>Odpovězte na dané otázky.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102</cp:revision>
  <dcterms:created xsi:type="dcterms:W3CDTF">2012-06-18T15:15:37Z</dcterms:created>
  <dcterms:modified xsi:type="dcterms:W3CDTF">2013-03-14T10:47:19Z</dcterms:modified>
</cp:coreProperties>
</file>