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93" r:id="rId4"/>
    <p:sldId id="275" r:id="rId5"/>
    <p:sldId id="276" r:id="rId6"/>
    <p:sldId id="298" r:id="rId7"/>
    <p:sldId id="287" r:id="rId8"/>
    <p:sldId id="283" r:id="rId9"/>
    <p:sldId id="294" r:id="rId10"/>
    <p:sldId id="284" r:id="rId11"/>
    <p:sldId id="295" r:id="rId12"/>
    <p:sldId id="297" r:id="rId13"/>
    <p:sldId id="285" r:id="rId14"/>
    <p:sldId id="299" r:id="rId15"/>
    <p:sldId id="29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46414-36C4-4283-87B3-408DC638A33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DF1CF3-3DD1-4413-8584-8AE5C36B3047}">
      <dgm:prSet phldrT="[Text]"/>
      <dgm:spPr/>
      <dgm:t>
        <a:bodyPr/>
        <a:lstStyle/>
        <a:p>
          <a:r>
            <a:rPr lang="cs-CZ" dirty="0" smtClean="0"/>
            <a:t>Pokožkové deriváty</a:t>
          </a:r>
          <a:endParaRPr lang="cs-CZ" dirty="0"/>
        </a:p>
      </dgm:t>
    </dgm:pt>
    <dgm:pt modelId="{B3ECC447-C22F-4683-AC39-57A9417C88D2}" type="parTrans" cxnId="{D713ACF4-C888-4C55-B5D1-61E99F497D20}">
      <dgm:prSet/>
      <dgm:spPr/>
      <dgm:t>
        <a:bodyPr/>
        <a:lstStyle/>
        <a:p>
          <a:endParaRPr lang="cs-CZ"/>
        </a:p>
      </dgm:t>
    </dgm:pt>
    <dgm:pt modelId="{1EE7E335-733B-4EA4-85E7-C3F5CC032968}" type="sibTrans" cxnId="{D713ACF4-C888-4C55-B5D1-61E99F497D20}">
      <dgm:prSet/>
      <dgm:spPr/>
      <dgm:t>
        <a:bodyPr/>
        <a:lstStyle/>
        <a:p>
          <a:endParaRPr lang="cs-CZ"/>
        </a:p>
      </dgm:t>
    </dgm:pt>
    <dgm:pt modelId="{7AFA3CA4-DB68-460E-B809-0163247B24C4}">
      <dgm:prSet phldrT="[Text]"/>
      <dgm:spPr/>
      <dgm:t>
        <a:bodyPr/>
        <a:lstStyle/>
        <a:p>
          <a:r>
            <a:rPr lang="cs-CZ" dirty="0" smtClean="0"/>
            <a:t>Škárové deriváty</a:t>
          </a:r>
          <a:endParaRPr lang="cs-CZ" dirty="0"/>
        </a:p>
      </dgm:t>
    </dgm:pt>
    <dgm:pt modelId="{F325BDAD-F263-4CE5-A441-9F91F54A625F}" type="parTrans" cxnId="{700E1CAB-2211-4E5E-9702-B6F7F3B42DE3}">
      <dgm:prSet/>
      <dgm:spPr/>
      <dgm:t>
        <a:bodyPr/>
        <a:lstStyle/>
        <a:p>
          <a:endParaRPr lang="cs-CZ"/>
        </a:p>
      </dgm:t>
    </dgm:pt>
    <dgm:pt modelId="{5A22CE97-D503-4219-A927-B71799E881FC}" type="sibTrans" cxnId="{700E1CAB-2211-4E5E-9702-B6F7F3B42DE3}">
      <dgm:prSet/>
      <dgm:spPr/>
      <dgm:t>
        <a:bodyPr/>
        <a:lstStyle/>
        <a:p>
          <a:endParaRPr lang="cs-CZ"/>
        </a:p>
      </dgm:t>
    </dgm:pt>
    <dgm:pt modelId="{7627040B-6670-4836-B826-AD6AC3276800}">
      <dgm:prSet phldrT="[Text]"/>
      <dgm:spPr/>
      <dgm:t>
        <a:bodyPr/>
        <a:lstStyle/>
        <a:p>
          <a:r>
            <a:rPr lang="cs-CZ" dirty="0" smtClean="0"/>
            <a:t>Šupiny</a:t>
          </a:r>
          <a:endParaRPr lang="cs-CZ" dirty="0"/>
        </a:p>
      </dgm:t>
    </dgm:pt>
    <dgm:pt modelId="{8086282F-5124-4A5B-A2E2-BC678291AC75}" type="parTrans" cxnId="{60194348-5FBA-41A8-86E8-7211F1AB7547}">
      <dgm:prSet/>
      <dgm:spPr/>
      <dgm:t>
        <a:bodyPr/>
        <a:lstStyle/>
        <a:p>
          <a:endParaRPr lang="cs-CZ"/>
        </a:p>
      </dgm:t>
    </dgm:pt>
    <dgm:pt modelId="{576538C2-4F5D-4A48-8E44-D08C2A27229D}" type="sibTrans" cxnId="{60194348-5FBA-41A8-86E8-7211F1AB7547}">
      <dgm:prSet/>
      <dgm:spPr/>
      <dgm:t>
        <a:bodyPr/>
        <a:lstStyle/>
        <a:p>
          <a:endParaRPr lang="cs-CZ"/>
        </a:p>
      </dgm:t>
    </dgm:pt>
    <dgm:pt modelId="{48E86128-FB9E-40EF-8103-F09E14D3D315}">
      <dgm:prSet phldrT="[Text]"/>
      <dgm:spPr/>
      <dgm:t>
        <a:bodyPr/>
        <a:lstStyle/>
        <a:p>
          <a:r>
            <a:rPr lang="cs-CZ" dirty="0" smtClean="0"/>
            <a:t>Želví krunýře</a:t>
          </a:r>
          <a:endParaRPr lang="cs-CZ" dirty="0"/>
        </a:p>
      </dgm:t>
    </dgm:pt>
    <dgm:pt modelId="{F4D27082-A382-4C03-BA26-769BC2DD4C95}" type="parTrans" cxnId="{EDFA738D-3CCA-4063-AAF0-1D4484639B4E}">
      <dgm:prSet/>
      <dgm:spPr/>
      <dgm:t>
        <a:bodyPr/>
        <a:lstStyle/>
        <a:p>
          <a:endParaRPr lang="cs-CZ"/>
        </a:p>
      </dgm:t>
    </dgm:pt>
    <dgm:pt modelId="{F55D731B-8077-459C-9325-0E82A7B816AB}" type="sibTrans" cxnId="{EDFA738D-3CCA-4063-AAF0-1D4484639B4E}">
      <dgm:prSet/>
      <dgm:spPr/>
      <dgm:t>
        <a:bodyPr/>
        <a:lstStyle/>
        <a:p>
          <a:endParaRPr lang="cs-CZ"/>
        </a:p>
      </dgm:t>
    </dgm:pt>
    <dgm:pt modelId="{B7C54EC5-114D-49B0-8244-C76D95CCC656}" type="pres">
      <dgm:prSet presAssocID="{A1B46414-36C4-4283-87B3-408DC638A3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C66945B-12BA-4A3E-8F30-5C8F27BDC68E}" type="pres">
      <dgm:prSet presAssocID="{8FDF1CF3-3DD1-4413-8584-8AE5C36B3047}" presName="composite" presStyleCnt="0"/>
      <dgm:spPr/>
      <dgm:t>
        <a:bodyPr/>
        <a:lstStyle/>
        <a:p>
          <a:endParaRPr lang="cs-CZ"/>
        </a:p>
      </dgm:t>
    </dgm:pt>
    <dgm:pt modelId="{0CC3B453-1C54-4861-A821-F9421C99B87D}" type="pres">
      <dgm:prSet presAssocID="{8FDF1CF3-3DD1-4413-8584-8AE5C36B3047}" presName="parTx" presStyleLbl="alignNode1" presStyleIdx="0" presStyleCnt="2" custLinFactNeighborX="268" custLinFactNeighborY="1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19045-FCDD-4AB7-9A65-012A27331748}" type="pres">
      <dgm:prSet presAssocID="{8FDF1CF3-3DD1-4413-8584-8AE5C36B30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1F07C8-CBCE-4DD9-AEAE-1CC8AD4F34DC}" type="pres">
      <dgm:prSet presAssocID="{1EE7E335-733B-4EA4-85E7-C3F5CC032968}" presName="space" presStyleCnt="0"/>
      <dgm:spPr/>
      <dgm:t>
        <a:bodyPr/>
        <a:lstStyle/>
        <a:p>
          <a:endParaRPr lang="cs-CZ"/>
        </a:p>
      </dgm:t>
    </dgm:pt>
    <dgm:pt modelId="{552A61A4-F22A-418E-B166-4296E5F0F9D8}" type="pres">
      <dgm:prSet presAssocID="{7AFA3CA4-DB68-460E-B809-0163247B24C4}" presName="composite" presStyleCnt="0"/>
      <dgm:spPr/>
      <dgm:t>
        <a:bodyPr/>
        <a:lstStyle/>
        <a:p>
          <a:endParaRPr lang="cs-CZ"/>
        </a:p>
      </dgm:t>
    </dgm:pt>
    <dgm:pt modelId="{E17F2B56-1F36-4241-90E3-D2316AF9BFD6}" type="pres">
      <dgm:prSet presAssocID="{7AFA3CA4-DB68-460E-B809-0163247B24C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D078F9-6FBC-4C37-A61C-131F8D788BB9}" type="pres">
      <dgm:prSet presAssocID="{7AFA3CA4-DB68-460E-B809-0163247B24C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FA738D-3CCA-4063-AAF0-1D4484639B4E}" srcId="{7AFA3CA4-DB68-460E-B809-0163247B24C4}" destId="{48E86128-FB9E-40EF-8103-F09E14D3D315}" srcOrd="1" destOrd="0" parTransId="{F4D27082-A382-4C03-BA26-769BC2DD4C95}" sibTransId="{F55D731B-8077-459C-9325-0E82A7B816AB}"/>
    <dgm:cxn modelId="{AAB0689B-342E-41D6-9215-6CCC6A7C8DE9}" type="presOf" srcId="{7AFA3CA4-DB68-460E-B809-0163247B24C4}" destId="{E17F2B56-1F36-4241-90E3-D2316AF9BFD6}" srcOrd="0" destOrd="0" presId="urn:microsoft.com/office/officeart/2005/8/layout/hList1"/>
    <dgm:cxn modelId="{700E1CAB-2211-4E5E-9702-B6F7F3B42DE3}" srcId="{A1B46414-36C4-4283-87B3-408DC638A339}" destId="{7AFA3CA4-DB68-460E-B809-0163247B24C4}" srcOrd="1" destOrd="0" parTransId="{F325BDAD-F263-4CE5-A441-9F91F54A625F}" sibTransId="{5A22CE97-D503-4219-A927-B71799E881FC}"/>
    <dgm:cxn modelId="{75A992B4-EEE7-4216-9EAA-B3AD9574F493}" type="presOf" srcId="{48E86128-FB9E-40EF-8103-F09E14D3D315}" destId="{FDD078F9-6FBC-4C37-A61C-131F8D788BB9}" srcOrd="0" destOrd="1" presId="urn:microsoft.com/office/officeart/2005/8/layout/hList1"/>
    <dgm:cxn modelId="{D713ACF4-C888-4C55-B5D1-61E99F497D20}" srcId="{A1B46414-36C4-4283-87B3-408DC638A339}" destId="{8FDF1CF3-3DD1-4413-8584-8AE5C36B3047}" srcOrd="0" destOrd="0" parTransId="{B3ECC447-C22F-4683-AC39-57A9417C88D2}" sibTransId="{1EE7E335-733B-4EA4-85E7-C3F5CC032968}"/>
    <dgm:cxn modelId="{0CA00F8D-ABE1-4A4E-BC37-17AF125D4586}" type="presOf" srcId="{A1B46414-36C4-4283-87B3-408DC638A339}" destId="{B7C54EC5-114D-49B0-8244-C76D95CCC656}" srcOrd="0" destOrd="0" presId="urn:microsoft.com/office/officeart/2005/8/layout/hList1"/>
    <dgm:cxn modelId="{77A57510-FECB-42DD-82F7-A74B44D4D897}" type="presOf" srcId="{8FDF1CF3-3DD1-4413-8584-8AE5C36B3047}" destId="{0CC3B453-1C54-4861-A821-F9421C99B87D}" srcOrd="0" destOrd="0" presId="urn:microsoft.com/office/officeart/2005/8/layout/hList1"/>
    <dgm:cxn modelId="{60194348-5FBA-41A8-86E8-7211F1AB7547}" srcId="{7AFA3CA4-DB68-460E-B809-0163247B24C4}" destId="{7627040B-6670-4836-B826-AD6AC3276800}" srcOrd="0" destOrd="0" parTransId="{8086282F-5124-4A5B-A2E2-BC678291AC75}" sibTransId="{576538C2-4F5D-4A48-8E44-D08C2A27229D}"/>
    <dgm:cxn modelId="{CF316CB9-36C1-4495-A776-885E8CC142DB}" type="presOf" srcId="{7627040B-6670-4836-B826-AD6AC3276800}" destId="{FDD078F9-6FBC-4C37-A61C-131F8D788BB9}" srcOrd="0" destOrd="0" presId="urn:microsoft.com/office/officeart/2005/8/layout/hList1"/>
    <dgm:cxn modelId="{D7A88AF3-E96E-43A3-AF86-65553AC82B24}" type="presParOf" srcId="{B7C54EC5-114D-49B0-8244-C76D95CCC656}" destId="{BC66945B-12BA-4A3E-8F30-5C8F27BDC68E}" srcOrd="0" destOrd="0" presId="urn:microsoft.com/office/officeart/2005/8/layout/hList1"/>
    <dgm:cxn modelId="{3C6F6C8E-284C-467B-A459-593028CAC319}" type="presParOf" srcId="{BC66945B-12BA-4A3E-8F30-5C8F27BDC68E}" destId="{0CC3B453-1C54-4861-A821-F9421C99B87D}" srcOrd="0" destOrd="0" presId="urn:microsoft.com/office/officeart/2005/8/layout/hList1"/>
    <dgm:cxn modelId="{6A861138-3C37-4CD8-AA19-9ED10E72B5F9}" type="presParOf" srcId="{BC66945B-12BA-4A3E-8F30-5C8F27BDC68E}" destId="{8EF19045-FCDD-4AB7-9A65-012A27331748}" srcOrd="1" destOrd="0" presId="urn:microsoft.com/office/officeart/2005/8/layout/hList1"/>
    <dgm:cxn modelId="{F35CBB08-DCD7-4DC9-ACA0-ADC46C62C165}" type="presParOf" srcId="{B7C54EC5-114D-49B0-8244-C76D95CCC656}" destId="{C71F07C8-CBCE-4DD9-AEAE-1CC8AD4F34DC}" srcOrd="1" destOrd="0" presId="urn:microsoft.com/office/officeart/2005/8/layout/hList1"/>
    <dgm:cxn modelId="{6F123C53-0A49-4D2B-A40F-AA1E591EF9E7}" type="presParOf" srcId="{B7C54EC5-114D-49B0-8244-C76D95CCC656}" destId="{552A61A4-F22A-418E-B166-4296E5F0F9D8}" srcOrd="2" destOrd="0" presId="urn:microsoft.com/office/officeart/2005/8/layout/hList1"/>
    <dgm:cxn modelId="{72B9CC96-C6A0-4448-B3FE-9D04F001C94F}" type="presParOf" srcId="{552A61A4-F22A-418E-B166-4296E5F0F9D8}" destId="{E17F2B56-1F36-4241-90E3-D2316AF9BFD6}" srcOrd="0" destOrd="0" presId="urn:microsoft.com/office/officeart/2005/8/layout/hList1"/>
    <dgm:cxn modelId="{2B6CC082-DFB9-4492-A625-A017318C71FC}" type="presParOf" srcId="{552A61A4-F22A-418E-B166-4296E5F0F9D8}" destId="{FDD078F9-6FBC-4C37-A61C-131F8D788BB9}" srcOrd="1" destOrd="0" presId="urn:microsoft.com/office/officeart/2005/8/layout/hList1"/>
  </dgm:cxnLst>
  <dgm:bg>
    <a:solidFill>
      <a:schemeClr val="accent6">
        <a:lumMod val="60000"/>
        <a:lumOff val="40000"/>
      </a:schemeClr>
    </a:solidFill>
  </dgm:bg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B453-1C54-4861-A821-F9421C99B87D}">
      <dsp:nvSpPr>
        <dsp:cNvPr id="0" name=""/>
        <dsp:cNvSpPr/>
      </dsp:nvSpPr>
      <dsp:spPr>
        <a:xfrm>
          <a:off x="10346" y="604658"/>
          <a:ext cx="3845569" cy="1517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Pokožkové deriváty</a:t>
          </a:r>
          <a:endParaRPr lang="cs-CZ" sz="4200" kern="1200" dirty="0"/>
        </a:p>
      </dsp:txBody>
      <dsp:txXfrm>
        <a:off x="10346" y="604658"/>
        <a:ext cx="3845569" cy="1517688"/>
      </dsp:txXfrm>
    </dsp:sp>
    <dsp:sp modelId="{8EF19045-FCDD-4AB7-9A65-012A27331748}">
      <dsp:nvSpPr>
        <dsp:cNvPr id="0" name=""/>
        <dsp:cNvSpPr/>
      </dsp:nvSpPr>
      <dsp:spPr>
        <a:xfrm>
          <a:off x="40" y="2099505"/>
          <a:ext cx="384556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7F2B56-1F36-4241-90E3-D2316AF9BFD6}">
      <dsp:nvSpPr>
        <dsp:cNvPr id="0" name=""/>
        <dsp:cNvSpPr/>
      </dsp:nvSpPr>
      <dsp:spPr>
        <a:xfrm>
          <a:off x="4383989" y="581817"/>
          <a:ext cx="3845569" cy="1517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Škárové deriváty</a:t>
          </a:r>
          <a:endParaRPr lang="cs-CZ" sz="4200" kern="1200" dirty="0"/>
        </a:p>
      </dsp:txBody>
      <dsp:txXfrm>
        <a:off x="4383989" y="581817"/>
        <a:ext cx="3845569" cy="1517688"/>
      </dsp:txXfrm>
    </dsp:sp>
    <dsp:sp modelId="{FDD078F9-6FBC-4C37-A61C-131F8D788BB9}">
      <dsp:nvSpPr>
        <dsp:cNvPr id="0" name=""/>
        <dsp:cNvSpPr/>
      </dsp:nvSpPr>
      <dsp:spPr>
        <a:xfrm>
          <a:off x="4383989" y="2099505"/>
          <a:ext cx="384556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200" kern="1200" dirty="0" smtClean="0"/>
            <a:t>Šupiny</a:t>
          </a:r>
          <a:endParaRPr lang="cs-CZ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200" kern="1200" dirty="0" smtClean="0"/>
            <a:t>Želví krunýře</a:t>
          </a:r>
          <a:endParaRPr lang="cs-CZ" sz="4200" kern="1200" dirty="0"/>
        </a:p>
      </dsp:txBody>
      <dsp:txXfrm>
        <a:off x="4383989" y="2099505"/>
        <a:ext cx="3845569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811F-1C4D-4F13-8685-066F3F56E45D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9CE9-401B-4F46-A54A-81D04E2F90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71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9CE9-401B-4F46-A54A-81D04E2F90F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23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9CE9-401B-4F46-A54A-81D04E2F90F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3">
                <a:lumMod val="40000"/>
                <a:lumOff val="60000"/>
              </a:schemeClr>
            </a:gs>
            <a:gs pos="23000">
              <a:srgbClr val="F8F8B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/>
            </a:gs>
            <a:gs pos="2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7714" y="1836535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200" b="1" dirty="0" smtClean="0"/>
              <a:t>Krycí soustava strunatců a škárové deriváty</a:t>
            </a:r>
            <a:endParaRPr lang="cs-CZ" sz="32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32702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 čtyřletého G 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Prezentaci doprovázená otázkami </a:t>
                      </a:r>
                      <a:r>
                        <a:rPr lang="cs-CZ" baseline="0" dirty="0" smtClean="0"/>
                        <a:t> k </a:t>
                      </a:r>
                      <a:r>
                        <a:rPr lang="cs-CZ" dirty="0" smtClean="0"/>
                        <a:t>fylogenezi krycí soustavy strunatců. 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Úkoly na straně 13 jsou pro samostatné procvičení, kontrola viz strana 14.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Šupiny</a:t>
            </a:r>
            <a:r>
              <a:rPr lang="cs-CZ" dirty="0" smtClean="0"/>
              <a:t> </a:t>
            </a:r>
            <a:r>
              <a:rPr lang="cs-CZ" b="1" dirty="0" smtClean="0"/>
              <a:t>ryb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/>
              <a:t>Ganoidní</a:t>
            </a:r>
            <a:r>
              <a:rPr lang="cs-CZ" sz="2800" b="1" dirty="0" smtClean="0"/>
              <a:t> </a:t>
            </a:r>
            <a:r>
              <a:rPr lang="cs-CZ" sz="2800" b="1" dirty="0"/>
              <a:t>šupiny</a:t>
            </a:r>
            <a:r>
              <a:rPr lang="cs-CZ" sz="2800" dirty="0"/>
              <a:t> </a:t>
            </a:r>
            <a:r>
              <a:rPr lang="cs-CZ" sz="2800" dirty="0" smtClean="0"/>
              <a:t>- </a:t>
            </a:r>
            <a:r>
              <a:rPr lang="cs-CZ" sz="2800" dirty="0"/>
              <a:t>kosočtverečné destičky, na povrchu mají </a:t>
            </a:r>
            <a:r>
              <a:rPr lang="cs-CZ" sz="2800" dirty="0" err="1"/>
              <a:t>ganoin</a:t>
            </a:r>
            <a:r>
              <a:rPr lang="cs-CZ" sz="2800" dirty="0"/>
              <a:t>, výskyt např. </a:t>
            </a:r>
            <a:r>
              <a:rPr lang="cs-CZ" sz="2800" dirty="0" smtClean="0"/>
              <a:t>jeseteři.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800" dirty="0" smtClean="0"/>
              <a:t>                                a)  zoubky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1800" dirty="0" smtClean="0"/>
              <a:t>                                                                                                       Obr. 5</a:t>
            </a:r>
            <a:endParaRPr lang="cs-CZ" sz="1800" dirty="0"/>
          </a:p>
        </p:txBody>
      </p:sp>
      <p:pic>
        <p:nvPicPr>
          <p:cNvPr id="2050" name="Picture 2" descr="D:\Foto\Fylogeneze\šupiny pary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0" t="6220" r="26961" b="69966"/>
          <a:stretch/>
        </p:blipFill>
        <p:spPr bwMode="auto">
          <a:xfrm rot="5400000">
            <a:off x="6091218" y="2557854"/>
            <a:ext cx="2442606" cy="27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\Fylogeneze\šupiny paryb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r="77206" b="26649"/>
          <a:stretch/>
        </p:blipFill>
        <p:spPr bwMode="auto">
          <a:xfrm rot="5400000">
            <a:off x="2444795" y="683749"/>
            <a:ext cx="1326809" cy="56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6247" y="3028310"/>
            <a:ext cx="483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6195607" y="2959536"/>
            <a:ext cx="405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9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Šupiny</a:t>
            </a:r>
            <a:r>
              <a:rPr lang="cs-CZ" sz="4000" dirty="0"/>
              <a:t> </a:t>
            </a:r>
            <a:r>
              <a:rPr lang="cs-CZ" sz="4000" b="1" dirty="0"/>
              <a:t>ryb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b="1" dirty="0"/>
              <a:t>Cykloidní</a:t>
            </a:r>
            <a:r>
              <a:rPr lang="cs-CZ" sz="3000" dirty="0"/>
              <a:t> </a:t>
            </a:r>
            <a:r>
              <a:rPr lang="cs-CZ" sz="3000" b="1" dirty="0" smtClean="0"/>
              <a:t>šupiny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tenké</a:t>
            </a:r>
            <a:r>
              <a:rPr lang="cs-CZ" sz="3000" dirty="0"/>
              <a:t>, ohebné, okrouhlého </a:t>
            </a:r>
            <a:r>
              <a:rPr lang="cs-CZ" sz="3000" dirty="0" smtClean="0"/>
              <a:t>tvaru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snadno </a:t>
            </a:r>
            <a:r>
              <a:rPr lang="cs-CZ" sz="3000" dirty="0"/>
              <a:t>je lze </a:t>
            </a:r>
            <a:r>
              <a:rPr lang="cs-CZ" sz="3000" dirty="0" smtClean="0"/>
              <a:t>vytrhnout</a:t>
            </a:r>
          </a:p>
          <a:p>
            <a:pPr marL="720000">
              <a:spcAft>
                <a:spcPts val="1800"/>
              </a:spcAft>
              <a:buFont typeface="Courier New" pitchFamily="49" charset="0"/>
              <a:buChar char="o"/>
            </a:pPr>
            <a:r>
              <a:rPr lang="cs-CZ" sz="3000" dirty="0" smtClean="0"/>
              <a:t>výskyt </a:t>
            </a:r>
            <a:r>
              <a:rPr lang="cs-CZ" sz="3000" dirty="0"/>
              <a:t>např. kaprovité ryby</a:t>
            </a:r>
          </a:p>
          <a:p>
            <a:r>
              <a:rPr lang="cs-CZ" sz="3000" b="1" dirty="0" err="1"/>
              <a:t>Ktenoidní</a:t>
            </a:r>
            <a:r>
              <a:rPr lang="cs-CZ" sz="3000" dirty="0"/>
              <a:t> </a:t>
            </a:r>
            <a:r>
              <a:rPr lang="cs-CZ" sz="3000" b="1" dirty="0" smtClean="0"/>
              <a:t>šupiny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podobné </a:t>
            </a:r>
            <a:r>
              <a:rPr lang="cs-CZ" sz="3000" dirty="0"/>
              <a:t>předchozím, ale okraj, kterým vrůstají do škáry, je pokryt řadami </a:t>
            </a:r>
            <a:r>
              <a:rPr lang="cs-CZ" sz="3000" dirty="0" smtClean="0"/>
              <a:t>trnů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do </a:t>
            </a:r>
            <a:r>
              <a:rPr lang="cs-CZ" sz="3000" dirty="0"/>
              <a:t>škáry pevně </a:t>
            </a:r>
            <a:r>
              <a:rPr lang="cs-CZ" sz="3000" dirty="0" smtClean="0"/>
              <a:t>vrostlé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výskyt </a:t>
            </a:r>
            <a:r>
              <a:rPr lang="cs-CZ" sz="3000" dirty="0"/>
              <a:t>např. okounovití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45024"/>
            <a:ext cx="2635696" cy="7200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Š</a:t>
            </a:r>
            <a:r>
              <a:rPr lang="cs-CZ" sz="2800" b="1" dirty="0" smtClean="0"/>
              <a:t>upiny</a:t>
            </a:r>
            <a:r>
              <a:rPr lang="cs-CZ" sz="2800" dirty="0" smtClean="0"/>
              <a:t> </a:t>
            </a:r>
            <a:r>
              <a:rPr lang="cs-CZ" sz="2800" b="1" dirty="0"/>
              <a:t>ryb</a:t>
            </a:r>
            <a:endParaRPr lang="cs-CZ" sz="2800" dirty="0"/>
          </a:p>
        </p:txBody>
      </p:sp>
      <p:pic>
        <p:nvPicPr>
          <p:cNvPr id="3074" name="Picture 2" descr="D:\Foto\Fylogeneze\šupiny paryb2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5" r="18300" b="57601"/>
          <a:stretch/>
        </p:blipFill>
        <p:spPr bwMode="auto">
          <a:xfrm>
            <a:off x="1434450" y="1486614"/>
            <a:ext cx="5945862" cy="19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2288" y="4437112"/>
            <a:ext cx="5486400" cy="17350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 - cykloidní šupina</a:t>
            </a:r>
          </a:p>
          <a:p>
            <a:r>
              <a:rPr lang="cs-CZ" sz="2800" dirty="0" smtClean="0"/>
              <a:t>B – </a:t>
            </a:r>
            <a:r>
              <a:rPr lang="cs-CZ" sz="2800" dirty="0" err="1" smtClean="0"/>
              <a:t>ktenoidní</a:t>
            </a:r>
            <a:r>
              <a:rPr lang="cs-CZ" sz="2800" dirty="0" smtClean="0"/>
              <a:t> šupina</a:t>
            </a:r>
          </a:p>
          <a:p>
            <a:r>
              <a:rPr lang="cs-CZ" sz="2800" dirty="0" smtClean="0"/>
              <a:t>C – roční </a:t>
            </a:r>
            <a:r>
              <a:rPr lang="cs-CZ" sz="2800" dirty="0" err="1" smtClean="0"/>
              <a:t>přírustky</a:t>
            </a:r>
            <a:r>
              <a:rPr lang="cs-CZ" sz="2800" dirty="0" smtClean="0"/>
              <a:t> na šupinách ryb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55713" y="234383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63876" y="1721133"/>
            <a:ext cx="200377" cy="328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364087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22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Želví</a:t>
            </a:r>
            <a:r>
              <a:rPr lang="cs-CZ" sz="4000" dirty="0" smtClean="0"/>
              <a:t> </a:t>
            </a:r>
            <a:r>
              <a:rPr lang="cs-CZ" sz="4000" b="1" dirty="0" smtClean="0"/>
              <a:t>krunýře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dirty="0" smtClean="0"/>
              <a:t>Vznik </a:t>
            </a:r>
            <a:r>
              <a:rPr lang="cs-CZ" sz="3300" dirty="0"/>
              <a:t>srůstem kostěných plátů škárového původu s kostmi páteře, s pásmem lopatkovým a </a:t>
            </a:r>
            <a:r>
              <a:rPr lang="cs-CZ" sz="3300" dirty="0" smtClean="0"/>
              <a:t>pánevním.</a:t>
            </a:r>
          </a:p>
          <a:p>
            <a:pPr lvl="0">
              <a:buFont typeface="Courier New" pitchFamily="49" charset="0"/>
              <a:buChar char="o"/>
            </a:pPr>
            <a:endParaRPr lang="cs-CZ" dirty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marL="0" lvl="0" indent="0">
              <a:buNone/>
            </a:pPr>
            <a:endParaRPr lang="cs-CZ" sz="1800" dirty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endParaRPr lang="cs-CZ" sz="1800" dirty="0" smtClean="0"/>
          </a:p>
          <a:p>
            <a:pPr marL="0" lvl="0" indent="0">
              <a:buNone/>
            </a:pPr>
            <a:r>
              <a:rPr lang="cs-CZ" dirty="0" smtClean="0"/>
              <a:t>             </a:t>
            </a:r>
          </a:p>
          <a:p>
            <a:pPr marL="0" indent="0">
              <a:buNone/>
            </a:pPr>
            <a:r>
              <a:rPr lang="cs-CZ" sz="1900" dirty="0" smtClean="0"/>
              <a:t>                                  Obr. 7</a:t>
            </a:r>
            <a:endParaRPr lang="cs-CZ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8" r="20269" b="8507"/>
          <a:stretch/>
        </p:blipFill>
        <p:spPr bwMode="auto">
          <a:xfrm>
            <a:off x="3059832" y="2852936"/>
            <a:ext cx="4218362" cy="30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/>
              <a:t>Jaké druhy šupin znáte</a:t>
            </a:r>
            <a:r>
              <a:rPr lang="cs-CZ" sz="2800" dirty="0" smtClean="0"/>
              <a:t>?</a:t>
            </a:r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/>
              <a:t>Jsou to </a:t>
            </a:r>
            <a:r>
              <a:rPr lang="cs-CZ" sz="2800" dirty="0" smtClean="0"/>
              <a:t>plakoidní šupiny u paryb.</a:t>
            </a:r>
          </a:p>
          <a:p>
            <a:r>
              <a:rPr lang="cs-CZ" sz="2800" dirty="0" smtClean="0"/>
              <a:t>U ryb máme </a:t>
            </a:r>
            <a:r>
              <a:rPr lang="cs-CZ" sz="2800" dirty="0" err="1"/>
              <a:t>ganoidní</a:t>
            </a:r>
            <a:r>
              <a:rPr lang="cs-CZ" sz="2800" dirty="0"/>
              <a:t>, cykloidní a </a:t>
            </a:r>
            <a:r>
              <a:rPr lang="cs-CZ" sz="2800" dirty="0" err="1"/>
              <a:t>ktenoidní</a:t>
            </a:r>
            <a:r>
              <a:rPr lang="cs-CZ" sz="2800" dirty="0"/>
              <a:t> šupiny.</a:t>
            </a:r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51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 </a:t>
            </a:r>
            <a:r>
              <a:rPr lang="cs-CZ" sz="3200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1, 3, 4, 5, 6: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79. 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NHOBGOOD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13.8.2012]. Dostupný </a:t>
            </a:r>
            <a:r>
              <a:rPr lang="cs-CZ" sz="1600" dirty="0" smtClean="0"/>
              <a:t>podle licence CC na </a:t>
            </a:r>
            <a:r>
              <a:rPr lang="cs-CZ" sz="1600" dirty="0"/>
              <a:t>WWW: </a:t>
            </a:r>
            <a:r>
              <a:rPr lang="cs-CZ" sz="1600" dirty="0" smtClean="0"/>
              <a:t>&lt;http</a:t>
            </a:r>
            <a:r>
              <a:rPr lang="cs-CZ" sz="1600" dirty="0"/>
              <a:t>://cs.wikipedia.org/wiki/</a:t>
            </a:r>
            <a:r>
              <a:rPr lang="cs-CZ" sz="1600" dirty="0" err="1"/>
              <a:t>Soubor:Bluebell_tunicates_Nick_Hobgood.jpg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</a:t>
            </a:r>
            <a:r>
              <a:rPr lang="cs-CZ" sz="1600" dirty="0"/>
              <a:t>. </a:t>
            </a:r>
            <a:r>
              <a:rPr lang="cs-CZ" sz="1600" dirty="0" smtClean="0"/>
              <a:t>7: </a:t>
            </a:r>
            <a:r>
              <a:rPr lang="cs-CZ" sz="1600" dirty="0"/>
              <a:t>HOWARD CHENG. </a:t>
            </a:r>
            <a:r>
              <a:rPr lang="cs-CZ" sz="1600" i="1" dirty="0"/>
              <a:t>&lt;http://cs.wikipedia.org </a:t>
            </a:r>
            <a:r>
              <a:rPr lang="cs-CZ" sz="1600" dirty="0"/>
              <a:t>[online]. [cit. 3.9.2012]. Dostupný </a:t>
            </a:r>
            <a:r>
              <a:rPr lang="cs-CZ" sz="1600" dirty="0" smtClean="0"/>
              <a:t>podle licence CC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Soubor:Ocadia_sinensis.jpg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8: foto </a:t>
            </a:r>
            <a:r>
              <a:rPr lang="cs-CZ" sz="1600" smtClean="0"/>
              <a:t>Čeněk Houška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0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STRUNATCI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/>
              <a:t>Většinou se vytváří kůže, která se skládá z pokožky (epidermis) a vazivové škáry (</a:t>
            </a:r>
            <a:r>
              <a:rPr lang="cs-CZ" sz="3000" dirty="0" err="1"/>
              <a:t>cutis</a:t>
            </a:r>
            <a:r>
              <a:rPr lang="cs-CZ" sz="3000" dirty="0" smtClean="0"/>
              <a:t>).</a:t>
            </a:r>
          </a:p>
          <a:p>
            <a:r>
              <a:rPr lang="cs-CZ" sz="3000" dirty="0" smtClean="0"/>
              <a:t>Pokožka </a:t>
            </a:r>
            <a:r>
              <a:rPr lang="cs-CZ" sz="3000" dirty="0"/>
              <a:t>bývá mnohovrstevná a na povrchu zrohovatělá.</a:t>
            </a:r>
          </a:p>
          <a:p>
            <a:r>
              <a:rPr lang="cs-CZ" sz="3000" dirty="0"/>
              <a:t>Škára ve své horní části proniká do pokožky, ve spodní se nachází vlásečnice, svalová vlákna a nervy. </a:t>
            </a:r>
            <a:endParaRPr lang="cs-CZ" sz="3000" dirty="0" smtClean="0"/>
          </a:p>
          <a:p>
            <a:r>
              <a:rPr lang="cs-CZ" sz="3000" dirty="0" smtClean="0"/>
              <a:t>Ve </a:t>
            </a:r>
            <a:r>
              <a:rPr lang="cs-CZ" sz="3000" dirty="0"/>
              <a:t>škáře se zakládá podkožní </a:t>
            </a:r>
            <a:r>
              <a:rPr lang="cs-CZ" sz="3000" dirty="0" smtClean="0"/>
              <a:t>tuk.</a:t>
            </a:r>
          </a:p>
          <a:p>
            <a:r>
              <a:rPr lang="cs-CZ" sz="3000" dirty="0" smtClean="0"/>
              <a:t>Pokožka </a:t>
            </a:r>
            <a:r>
              <a:rPr lang="cs-CZ" sz="3000" dirty="0"/>
              <a:t>i škára obsahuje různé deriváty.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0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Stavba kůže</a:t>
            </a:r>
            <a:endParaRPr lang="cs-CZ" sz="4000" b="1" dirty="0"/>
          </a:p>
        </p:txBody>
      </p:sp>
      <p:pic>
        <p:nvPicPr>
          <p:cNvPr id="1027" name="Picture 3" descr="D:\Foto\Fylogeneze\kůže strunatců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21212" r="27634" b="44139"/>
          <a:stretch/>
        </p:blipFill>
        <p:spPr bwMode="auto">
          <a:xfrm>
            <a:off x="4788024" y="1916832"/>
            <a:ext cx="40469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svalový </a:t>
            </a:r>
            <a:r>
              <a:rPr lang="cs-CZ" dirty="0" err="1" smtClean="0"/>
              <a:t>napřimovač</a:t>
            </a:r>
            <a:r>
              <a:rPr lang="cs-CZ" dirty="0" smtClean="0"/>
              <a:t> chlupu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škára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motorické nervové zakončení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chlup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rohovinná vrstva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dělivé a </a:t>
            </a:r>
            <a:r>
              <a:rPr lang="cs-CZ" smtClean="0"/>
              <a:t>rohovatějící buňky </a:t>
            </a: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škárové papily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potní žláza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tuková tkáň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dostředivé nervové vlákno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72200" y="5589240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Pláštěnci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Povrch těla tvoří kutikulární epitel (pokožka </a:t>
            </a:r>
            <a:r>
              <a:rPr lang="cs-CZ" sz="2800"/>
              <a:t>je </a:t>
            </a:r>
            <a:r>
              <a:rPr lang="cs-CZ" sz="2800" smtClean="0"/>
              <a:t>jednovrstevná), </a:t>
            </a:r>
            <a:r>
              <a:rPr lang="cs-CZ" sz="2800" dirty="0"/>
              <a:t>škára není </a:t>
            </a:r>
            <a:r>
              <a:rPr lang="cs-CZ" sz="2800" dirty="0" smtClean="0"/>
              <a:t>vytvořena.</a:t>
            </a:r>
          </a:p>
          <a:p>
            <a:r>
              <a:rPr lang="cs-CZ" sz="2800" dirty="0" smtClean="0"/>
              <a:t>Kutikula </a:t>
            </a:r>
            <a:r>
              <a:rPr lang="cs-CZ" sz="2800" dirty="0"/>
              <a:t>tvořena polysacharidem </a:t>
            </a:r>
            <a:r>
              <a:rPr lang="cs-CZ" sz="2800" dirty="0" err="1" smtClean="0"/>
              <a:t>tunicinem</a:t>
            </a:r>
            <a:r>
              <a:rPr lang="cs-CZ" sz="2800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0" b="15617"/>
          <a:stretch/>
        </p:blipFill>
        <p:spPr bwMode="auto">
          <a:xfrm>
            <a:off x="2411760" y="2988535"/>
            <a:ext cx="3888432" cy="28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63889" y="5949280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Obratlovci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Povrch </a:t>
            </a:r>
            <a:r>
              <a:rPr lang="cs-CZ" sz="2800" dirty="0"/>
              <a:t>těla vždy tvoří </a:t>
            </a:r>
            <a:r>
              <a:rPr lang="cs-CZ" sz="2800" dirty="0" smtClean="0"/>
              <a:t>pokožka (mnohovrstevný epitel).</a:t>
            </a:r>
          </a:p>
          <a:p>
            <a:r>
              <a:rPr lang="cs-CZ" sz="2800" dirty="0" smtClean="0"/>
              <a:t>Škára </a:t>
            </a:r>
            <a:r>
              <a:rPr lang="cs-CZ" sz="2800" dirty="0"/>
              <a:t>vždy dobře vyvinuta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Pod </a:t>
            </a:r>
            <a:r>
              <a:rPr lang="cs-CZ" sz="2800" dirty="0"/>
              <a:t>ní je vrstva řídkého vaziva a vrstva tukové tkáně.</a:t>
            </a:r>
          </a:p>
          <a:p>
            <a:r>
              <a:rPr lang="cs-CZ" sz="2800" dirty="0"/>
              <a:t>Pro většinu je charakteristické postupné rohovatění pokožkových buněk směrem k povrchu těla.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G:\zaloha NTB Asus\data\fotoDMC\102_PANA\P1020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0" b="36038"/>
          <a:stretch/>
        </p:blipFill>
        <p:spPr bwMode="auto">
          <a:xfrm>
            <a:off x="1292234" y="4365104"/>
            <a:ext cx="6333635" cy="20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84368" y="57708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19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Co tvoří povrch těla pláštěnců  a co tvoří povrch těla obratlovců?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800"/>
              </a:spcAft>
            </a:pPr>
            <a:r>
              <a:rPr lang="cs-CZ" sz="2800" dirty="0" smtClean="0"/>
              <a:t>Povrch u pláštěnců tvoří kutikula z polysacharidu </a:t>
            </a:r>
            <a:r>
              <a:rPr lang="cs-CZ" sz="2800" dirty="0" err="1" smtClean="0"/>
              <a:t>tunicinu</a:t>
            </a:r>
            <a:r>
              <a:rPr lang="cs-CZ" sz="2800" dirty="0" smtClean="0"/>
              <a:t>.</a:t>
            </a:r>
            <a:endParaRPr lang="cs-CZ" sz="2800" dirty="0"/>
          </a:p>
          <a:p>
            <a:pPr>
              <a:spcAft>
                <a:spcPts val="1800"/>
              </a:spcAft>
            </a:pPr>
            <a:r>
              <a:rPr lang="cs-CZ" sz="2800" dirty="0" smtClean="0"/>
              <a:t>U obratlovců je to kůže. Skládá se z</a:t>
            </a:r>
            <a:r>
              <a:rPr lang="cs-CZ" sz="2800" dirty="0"/>
              <a:t> pokožky a vazivové </a:t>
            </a:r>
            <a:r>
              <a:rPr lang="cs-CZ" sz="2800" dirty="0" smtClean="0"/>
              <a:t>škáry a podkožního vaziva.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046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Deriváty kůže</a:t>
            </a:r>
            <a:endParaRPr lang="cs-CZ" sz="40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855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3B453-1C54-4861-A821-F9421C99B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19045-FCDD-4AB7-9A65-012A2733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7F2B56-1F36-4241-90E3-D2316AF9B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D078F9-6FBC-4C37-A61C-131F8D788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Šupiny paryb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Plakoidní</a:t>
            </a:r>
            <a:r>
              <a:rPr lang="cs-CZ" sz="2800" dirty="0" smtClean="0"/>
              <a:t> </a:t>
            </a:r>
            <a:r>
              <a:rPr lang="cs-CZ" sz="2800" b="1" dirty="0" smtClean="0"/>
              <a:t>šupiny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Jsou utvářeny </a:t>
            </a:r>
            <a:r>
              <a:rPr lang="cs-CZ" sz="2800" dirty="0"/>
              <a:t>podobně jako zuby savců </a:t>
            </a:r>
            <a:r>
              <a:rPr lang="cs-CZ" sz="2800" dirty="0" smtClean="0"/>
              <a:t>(trnovitý </a:t>
            </a:r>
            <a:r>
              <a:rPr lang="cs-CZ" sz="2800" dirty="0"/>
              <a:t>výběžek je kryt sklovinou</a:t>
            </a:r>
            <a:r>
              <a:rPr lang="cs-CZ" sz="2800" dirty="0" smtClean="0"/>
              <a:t>).</a:t>
            </a:r>
          </a:p>
          <a:p>
            <a:pPr marL="720000">
              <a:spcAft>
                <a:spcPts val="1800"/>
              </a:spcAft>
              <a:buFont typeface="Courier New" pitchFamily="49" charset="0"/>
              <a:buChar char="o"/>
            </a:pPr>
            <a:r>
              <a:rPr lang="cs-CZ" sz="2800" dirty="0" smtClean="0"/>
              <a:t>Šupiny </a:t>
            </a:r>
            <a:r>
              <a:rPr lang="cs-CZ" sz="2800" dirty="0"/>
              <a:t>jsou zpravidla otočené směrem k ocasu </a:t>
            </a:r>
            <a:r>
              <a:rPr lang="cs-CZ" sz="2800" dirty="0" smtClean="0"/>
              <a:t>- díky </a:t>
            </a:r>
            <a:r>
              <a:rPr lang="cs-CZ" sz="2800" dirty="0"/>
              <a:t>tomu je povrch těla </a:t>
            </a:r>
            <a:r>
              <a:rPr lang="cs-CZ" sz="2800" dirty="0" smtClean="0"/>
              <a:t>krytý</a:t>
            </a:r>
            <a:br>
              <a:rPr lang="cs-CZ" sz="2800" dirty="0" smtClean="0"/>
            </a:br>
            <a:r>
              <a:rPr lang="cs-CZ" sz="2800" dirty="0" smtClean="0"/>
              <a:t>těmito </a:t>
            </a:r>
            <a:r>
              <a:rPr lang="cs-CZ" sz="2800" dirty="0"/>
              <a:t>šupinami </a:t>
            </a:r>
            <a:r>
              <a:rPr lang="cs-CZ" sz="2800" dirty="0" smtClean="0"/>
              <a:t>hladký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drsný </a:t>
            </a:r>
            <a:r>
              <a:rPr lang="cs-CZ" sz="2800" dirty="0" smtClean="0"/>
              <a:t>zároveň.</a:t>
            </a:r>
          </a:p>
          <a:p>
            <a:pPr marL="144000" indent="0">
              <a:buNone/>
            </a:pPr>
            <a:r>
              <a:rPr lang="cs-CZ" sz="2400" dirty="0" smtClean="0"/>
              <a:t>Popis obrázku: a) základní destička</a:t>
            </a:r>
          </a:p>
          <a:p>
            <a:pPr marL="14400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b)  trnovitý výběžek</a:t>
            </a:r>
          </a:p>
          <a:p>
            <a:pPr marL="377100" indent="0">
              <a:buNone/>
            </a:pPr>
            <a:endParaRPr lang="cs-CZ" sz="2800" dirty="0" smtClean="0"/>
          </a:p>
          <a:p>
            <a:endParaRPr lang="cs-CZ" dirty="0"/>
          </a:p>
        </p:txBody>
      </p:sp>
      <p:pic>
        <p:nvPicPr>
          <p:cNvPr id="4" name="Picture 2" descr="D:\Foto\Fylogeneze\šupiny pary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962" b="72064"/>
          <a:stretch/>
        </p:blipFill>
        <p:spPr bwMode="auto">
          <a:xfrm>
            <a:off x="6012160" y="3573016"/>
            <a:ext cx="2267464" cy="29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44008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5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Plakoidní šupina</a:t>
            </a:r>
            <a:endParaRPr lang="cs-CZ" sz="4000" b="1" dirty="0"/>
          </a:p>
        </p:txBody>
      </p:sp>
      <p:pic>
        <p:nvPicPr>
          <p:cNvPr id="1027" name="Picture 3" descr="D:\Foto\Fylogeneze\šupiny pary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1568" r="23263" b="70627"/>
          <a:stretch/>
        </p:blipFill>
        <p:spPr bwMode="auto">
          <a:xfrm>
            <a:off x="4752461" y="2132856"/>
            <a:ext cx="4072919" cy="31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B – pohled ze strany</a:t>
            </a:r>
          </a:p>
          <a:p>
            <a:pPr marL="514350" indent="-514350">
              <a:buAutoNum type="alphaLcParenR"/>
            </a:pPr>
            <a:r>
              <a:rPr lang="cs-CZ" dirty="0" smtClean="0"/>
              <a:t>základní destička</a:t>
            </a:r>
          </a:p>
          <a:p>
            <a:pPr marL="514350" indent="-514350">
              <a:buAutoNum type="alphaLcParenR"/>
            </a:pPr>
            <a:r>
              <a:rPr lang="cs-CZ" dirty="0" smtClean="0"/>
              <a:t>osten prorážející kůži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 – podélný řez</a:t>
            </a:r>
          </a:p>
          <a:p>
            <a:pPr marL="514350" indent="-514350">
              <a:buAutoNum type="alphaLcParenR"/>
            </a:pPr>
            <a:r>
              <a:rPr lang="cs-CZ" dirty="0" smtClean="0"/>
              <a:t>škára</a:t>
            </a:r>
          </a:p>
          <a:p>
            <a:pPr marL="514350" indent="-514350">
              <a:buAutoNum type="alphaLcParenR"/>
            </a:pPr>
            <a:r>
              <a:rPr lang="cs-CZ" dirty="0" smtClean="0"/>
              <a:t>kostěná destička</a:t>
            </a:r>
          </a:p>
          <a:p>
            <a:pPr marL="514350" indent="-514350">
              <a:buAutoNum type="alphaLcParenR"/>
            </a:pPr>
            <a:r>
              <a:rPr lang="cs-CZ" dirty="0" smtClean="0"/>
              <a:t>cévka</a:t>
            </a:r>
          </a:p>
          <a:p>
            <a:pPr marL="514350" indent="-514350">
              <a:buAutoNum type="alphaLcParenR"/>
            </a:pPr>
            <a:r>
              <a:rPr lang="cs-CZ" dirty="0" smtClean="0"/>
              <a:t>pokožka</a:t>
            </a:r>
          </a:p>
          <a:p>
            <a:pPr marL="514350" indent="-514350">
              <a:buAutoNum type="alphaLcParenR"/>
            </a:pPr>
            <a:r>
              <a:rPr lang="cs-CZ" dirty="0" smtClean="0"/>
              <a:t>zubovina</a:t>
            </a:r>
          </a:p>
          <a:p>
            <a:pPr marL="514350" indent="-514350">
              <a:buAutoNum type="alphaLcParenR"/>
            </a:pPr>
            <a:r>
              <a:rPr lang="cs-CZ" dirty="0" smtClean="0"/>
              <a:t>sklovina</a:t>
            </a:r>
          </a:p>
          <a:p>
            <a:pPr marL="514350" indent="-514350">
              <a:buAutoNum type="alphaLcParenR"/>
            </a:pPr>
            <a:r>
              <a:rPr lang="cs-CZ" dirty="0" smtClean="0"/>
              <a:t>trn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99007" y="5445224"/>
            <a:ext cx="100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1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615</Words>
  <Application>Microsoft Office PowerPoint</Application>
  <PresentationFormat>Předvádění na obrazovce (4:3)</PresentationFormat>
  <Paragraphs>137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Krycí soustava strunatců a škárové deriváty</vt:lpstr>
      <vt:lpstr>STRUNATCI</vt:lpstr>
      <vt:lpstr>Stavba kůže</vt:lpstr>
      <vt:lpstr>Pláštěnci</vt:lpstr>
      <vt:lpstr>Obratlovci</vt:lpstr>
      <vt:lpstr>Řešte úkol:</vt:lpstr>
      <vt:lpstr>Deriváty kůže</vt:lpstr>
      <vt:lpstr>Šupiny paryb </vt:lpstr>
      <vt:lpstr>Plakoidní šupina</vt:lpstr>
      <vt:lpstr>Šupiny ryb</vt:lpstr>
      <vt:lpstr>Šupiny ryb</vt:lpstr>
      <vt:lpstr>Šupiny ryb</vt:lpstr>
      <vt:lpstr>Želví krunýře</vt:lpstr>
      <vt:lpstr>Řešte úkol:</vt:lpstr>
      <vt:lpstr>Informační 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97</cp:revision>
  <dcterms:created xsi:type="dcterms:W3CDTF">2012-06-18T15:15:37Z</dcterms:created>
  <dcterms:modified xsi:type="dcterms:W3CDTF">2013-03-12T16:02:35Z</dcterms:modified>
</cp:coreProperties>
</file>