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70" r:id="rId3"/>
    <p:sldId id="262" r:id="rId4"/>
    <p:sldId id="263" r:id="rId5"/>
    <p:sldId id="275" r:id="rId6"/>
    <p:sldId id="264" r:id="rId7"/>
    <p:sldId id="272" r:id="rId8"/>
    <p:sldId id="266" r:id="rId9"/>
    <p:sldId id="273" r:id="rId10"/>
    <p:sldId id="276" r:id="rId11"/>
    <p:sldId id="267" r:id="rId12"/>
    <p:sldId id="268" r:id="rId13"/>
    <p:sldId id="269" r:id="rId14"/>
    <p:sldId id="277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46414-36C4-4283-87B3-408DC638A339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8FDF1CF3-3DD1-4413-8584-8AE5C36B3047}">
      <dgm:prSet phldrT="[Text]"/>
      <dgm:spPr/>
      <dgm:t>
        <a:bodyPr/>
        <a:lstStyle/>
        <a:p>
          <a:r>
            <a:rPr lang="cs-CZ" smtClean="0"/>
            <a:t>Pokožkové deriváty</a:t>
          </a:r>
          <a:endParaRPr lang="cs-CZ" dirty="0"/>
        </a:p>
      </dgm:t>
    </dgm:pt>
    <dgm:pt modelId="{B3ECC447-C22F-4683-AC39-57A9417C88D2}" type="parTrans" cxnId="{D713ACF4-C888-4C55-B5D1-61E99F497D20}">
      <dgm:prSet/>
      <dgm:spPr/>
      <dgm:t>
        <a:bodyPr/>
        <a:lstStyle/>
        <a:p>
          <a:endParaRPr lang="cs-CZ"/>
        </a:p>
      </dgm:t>
    </dgm:pt>
    <dgm:pt modelId="{1EE7E335-733B-4EA4-85E7-C3F5CC032968}" type="sibTrans" cxnId="{D713ACF4-C888-4C55-B5D1-61E99F497D20}">
      <dgm:prSet/>
      <dgm:spPr/>
      <dgm:t>
        <a:bodyPr/>
        <a:lstStyle/>
        <a:p>
          <a:endParaRPr lang="cs-CZ"/>
        </a:p>
      </dgm:t>
    </dgm:pt>
    <dgm:pt modelId="{6B0F9545-E53C-4396-B4CA-9B001B1A9DA9}">
      <dgm:prSet phldrT="[Text]"/>
      <dgm:spPr/>
      <dgm:t>
        <a:bodyPr/>
        <a:lstStyle/>
        <a:p>
          <a:r>
            <a:rPr lang="cs-CZ" dirty="0" smtClean="0"/>
            <a:t>Kožní žlázy</a:t>
          </a:r>
          <a:endParaRPr lang="cs-CZ" dirty="0"/>
        </a:p>
      </dgm:t>
    </dgm:pt>
    <dgm:pt modelId="{D513DA3A-FB3C-4960-AE83-E71217CB0DCB}" type="parTrans" cxnId="{B2D49E54-E7BF-47B2-9567-858C75522F62}">
      <dgm:prSet/>
      <dgm:spPr/>
      <dgm:t>
        <a:bodyPr/>
        <a:lstStyle/>
        <a:p>
          <a:endParaRPr lang="cs-CZ"/>
        </a:p>
      </dgm:t>
    </dgm:pt>
    <dgm:pt modelId="{06983507-F55B-4B90-8630-160FF02EFA64}" type="sibTrans" cxnId="{B2D49E54-E7BF-47B2-9567-858C75522F62}">
      <dgm:prSet/>
      <dgm:spPr/>
      <dgm:t>
        <a:bodyPr/>
        <a:lstStyle/>
        <a:p>
          <a:endParaRPr lang="cs-CZ"/>
        </a:p>
      </dgm:t>
    </dgm:pt>
    <dgm:pt modelId="{42E0E501-3794-4C00-9C7E-CB91FE3D0A41}">
      <dgm:prSet phldrT="[Text]"/>
      <dgm:spPr/>
      <dgm:t>
        <a:bodyPr/>
        <a:lstStyle/>
        <a:p>
          <a:r>
            <a:rPr lang="cs-CZ" dirty="0" smtClean="0"/>
            <a:t>Rohovité útvary</a:t>
          </a:r>
          <a:endParaRPr lang="cs-CZ" dirty="0"/>
        </a:p>
      </dgm:t>
    </dgm:pt>
    <dgm:pt modelId="{BD2AACFC-ECAC-4322-B145-C4932FDAA321}" type="parTrans" cxnId="{1545BA57-CDF0-495C-80AC-6CF50B36BAA6}">
      <dgm:prSet/>
      <dgm:spPr/>
      <dgm:t>
        <a:bodyPr/>
        <a:lstStyle/>
        <a:p>
          <a:endParaRPr lang="cs-CZ"/>
        </a:p>
      </dgm:t>
    </dgm:pt>
    <dgm:pt modelId="{043BC253-E96C-46E8-A88B-C61D7592683B}" type="sibTrans" cxnId="{1545BA57-CDF0-495C-80AC-6CF50B36BAA6}">
      <dgm:prSet/>
      <dgm:spPr/>
      <dgm:t>
        <a:bodyPr/>
        <a:lstStyle/>
        <a:p>
          <a:endParaRPr lang="cs-CZ"/>
        </a:p>
      </dgm:t>
    </dgm:pt>
    <dgm:pt modelId="{7AFA3CA4-DB68-460E-B809-0163247B24C4}">
      <dgm:prSet phldrT="[Text]"/>
      <dgm:spPr/>
      <dgm:t>
        <a:bodyPr/>
        <a:lstStyle/>
        <a:p>
          <a:r>
            <a:rPr lang="cs-CZ" smtClean="0"/>
            <a:t>Škárové deriváty</a:t>
          </a:r>
          <a:endParaRPr lang="cs-CZ" dirty="0"/>
        </a:p>
      </dgm:t>
    </dgm:pt>
    <dgm:pt modelId="{F325BDAD-F263-4CE5-A441-9F91F54A625F}" type="parTrans" cxnId="{700E1CAB-2211-4E5E-9702-B6F7F3B42DE3}">
      <dgm:prSet/>
      <dgm:spPr/>
      <dgm:t>
        <a:bodyPr/>
        <a:lstStyle/>
        <a:p>
          <a:endParaRPr lang="cs-CZ"/>
        </a:p>
      </dgm:t>
    </dgm:pt>
    <dgm:pt modelId="{5A22CE97-D503-4219-A927-B71799E881FC}" type="sibTrans" cxnId="{700E1CAB-2211-4E5E-9702-B6F7F3B42DE3}">
      <dgm:prSet/>
      <dgm:spPr/>
      <dgm:t>
        <a:bodyPr/>
        <a:lstStyle/>
        <a:p>
          <a:endParaRPr lang="cs-CZ"/>
        </a:p>
      </dgm:t>
    </dgm:pt>
    <dgm:pt modelId="{7627040B-6670-4836-B826-AD6AC3276800}">
      <dgm:prSet phldrT="[Text]"/>
      <dgm:spPr/>
      <dgm:t>
        <a:bodyPr/>
        <a:lstStyle/>
        <a:p>
          <a:endParaRPr lang="cs-CZ" dirty="0"/>
        </a:p>
      </dgm:t>
    </dgm:pt>
    <dgm:pt modelId="{8086282F-5124-4A5B-A2E2-BC678291AC75}" type="parTrans" cxnId="{60194348-5FBA-41A8-86E8-7211F1AB7547}">
      <dgm:prSet/>
      <dgm:spPr/>
      <dgm:t>
        <a:bodyPr/>
        <a:lstStyle/>
        <a:p>
          <a:endParaRPr lang="cs-CZ"/>
        </a:p>
      </dgm:t>
    </dgm:pt>
    <dgm:pt modelId="{576538C2-4F5D-4A48-8E44-D08C2A27229D}" type="sibTrans" cxnId="{60194348-5FBA-41A8-86E8-7211F1AB7547}">
      <dgm:prSet/>
      <dgm:spPr/>
      <dgm:t>
        <a:bodyPr/>
        <a:lstStyle/>
        <a:p>
          <a:endParaRPr lang="cs-CZ"/>
        </a:p>
      </dgm:t>
    </dgm:pt>
    <dgm:pt modelId="{48E86128-FB9E-40EF-8103-F09E14D3D315}">
      <dgm:prSet phldrT="[Text]"/>
      <dgm:spPr/>
      <dgm:t>
        <a:bodyPr/>
        <a:lstStyle/>
        <a:p>
          <a:endParaRPr lang="cs-CZ" dirty="0"/>
        </a:p>
      </dgm:t>
    </dgm:pt>
    <dgm:pt modelId="{F4D27082-A382-4C03-BA26-769BC2DD4C95}" type="parTrans" cxnId="{EDFA738D-3CCA-4063-AAF0-1D4484639B4E}">
      <dgm:prSet/>
      <dgm:spPr/>
      <dgm:t>
        <a:bodyPr/>
        <a:lstStyle/>
        <a:p>
          <a:endParaRPr lang="cs-CZ"/>
        </a:p>
      </dgm:t>
    </dgm:pt>
    <dgm:pt modelId="{F55D731B-8077-459C-9325-0E82A7B816AB}" type="sibTrans" cxnId="{EDFA738D-3CCA-4063-AAF0-1D4484639B4E}">
      <dgm:prSet/>
      <dgm:spPr/>
      <dgm:t>
        <a:bodyPr/>
        <a:lstStyle/>
        <a:p>
          <a:endParaRPr lang="cs-CZ"/>
        </a:p>
      </dgm:t>
    </dgm:pt>
    <dgm:pt modelId="{B7C54EC5-114D-49B0-8244-C76D95CCC656}" type="pres">
      <dgm:prSet presAssocID="{A1B46414-36C4-4283-87B3-408DC638A3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C66945B-12BA-4A3E-8F30-5C8F27BDC68E}" type="pres">
      <dgm:prSet presAssocID="{8FDF1CF3-3DD1-4413-8584-8AE5C36B3047}" presName="composite" presStyleCnt="0"/>
      <dgm:spPr/>
      <dgm:t>
        <a:bodyPr/>
        <a:lstStyle/>
        <a:p>
          <a:endParaRPr lang="cs-CZ"/>
        </a:p>
      </dgm:t>
    </dgm:pt>
    <dgm:pt modelId="{0CC3B453-1C54-4861-A821-F9421C99B87D}" type="pres">
      <dgm:prSet presAssocID="{8FDF1CF3-3DD1-4413-8584-8AE5C36B304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F19045-FCDD-4AB7-9A65-012A27331748}" type="pres">
      <dgm:prSet presAssocID="{8FDF1CF3-3DD1-4413-8584-8AE5C36B304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1F07C8-CBCE-4DD9-AEAE-1CC8AD4F34DC}" type="pres">
      <dgm:prSet presAssocID="{1EE7E335-733B-4EA4-85E7-C3F5CC032968}" presName="space" presStyleCnt="0"/>
      <dgm:spPr/>
      <dgm:t>
        <a:bodyPr/>
        <a:lstStyle/>
        <a:p>
          <a:endParaRPr lang="cs-CZ"/>
        </a:p>
      </dgm:t>
    </dgm:pt>
    <dgm:pt modelId="{552A61A4-F22A-418E-B166-4296E5F0F9D8}" type="pres">
      <dgm:prSet presAssocID="{7AFA3CA4-DB68-460E-B809-0163247B24C4}" presName="composite" presStyleCnt="0"/>
      <dgm:spPr/>
      <dgm:t>
        <a:bodyPr/>
        <a:lstStyle/>
        <a:p>
          <a:endParaRPr lang="cs-CZ"/>
        </a:p>
      </dgm:t>
    </dgm:pt>
    <dgm:pt modelId="{E17F2B56-1F36-4241-90E3-D2316AF9BFD6}" type="pres">
      <dgm:prSet presAssocID="{7AFA3CA4-DB68-460E-B809-0163247B24C4}" presName="parTx" presStyleLbl="alignNode1" presStyleIdx="1" presStyleCnt="2" custLinFactNeighborX="6107" custLinFactNeighborY="1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D078F9-6FBC-4C37-A61C-131F8D788BB9}" type="pres">
      <dgm:prSet presAssocID="{7AFA3CA4-DB68-460E-B809-0163247B24C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9AB022-6A76-4B43-926D-6E6BA7850FD8}" type="presOf" srcId="{A1B46414-36C4-4283-87B3-408DC638A339}" destId="{B7C54EC5-114D-49B0-8244-C76D95CCC656}" srcOrd="0" destOrd="0" presId="urn:microsoft.com/office/officeart/2005/8/layout/hList1"/>
    <dgm:cxn modelId="{60194348-5FBA-41A8-86E8-7211F1AB7547}" srcId="{7AFA3CA4-DB68-460E-B809-0163247B24C4}" destId="{7627040B-6670-4836-B826-AD6AC3276800}" srcOrd="0" destOrd="0" parTransId="{8086282F-5124-4A5B-A2E2-BC678291AC75}" sibTransId="{576538C2-4F5D-4A48-8E44-D08C2A27229D}"/>
    <dgm:cxn modelId="{EDFA738D-3CCA-4063-AAF0-1D4484639B4E}" srcId="{7AFA3CA4-DB68-460E-B809-0163247B24C4}" destId="{48E86128-FB9E-40EF-8103-F09E14D3D315}" srcOrd="1" destOrd="0" parTransId="{F4D27082-A382-4C03-BA26-769BC2DD4C95}" sibTransId="{F55D731B-8077-459C-9325-0E82A7B816AB}"/>
    <dgm:cxn modelId="{21CC7A80-3F7B-4FFE-8A6C-ABEF265F108C}" type="presOf" srcId="{7AFA3CA4-DB68-460E-B809-0163247B24C4}" destId="{E17F2B56-1F36-4241-90E3-D2316AF9BFD6}" srcOrd="0" destOrd="0" presId="urn:microsoft.com/office/officeart/2005/8/layout/hList1"/>
    <dgm:cxn modelId="{700E1CAB-2211-4E5E-9702-B6F7F3B42DE3}" srcId="{A1B46414-36C4-4283-87B3-408DC638A339}" destId="{7AFA3CA4-DB68-460E-B809-0163247B24C4}" srcOrd="1" destOrd="0" parTransId="{F325BDAD-F263-4CE5-A441-9F91F54A625F}" sibTransId="{5A22CE97-D503-4219-A927-B71799E881FC}"/>
    <dgm:cxn modelId="{B2D49E54-E7BF-47B2-9567-858C75522F62}" srcId="{8FDF1CF3-3DD1-4413-8584-8AE5C36B3047}" destId="{6B0F9545-E53C-4396-B4CA-9B001B1A9DA9}" srcOrd="0" destOrd="0" parTransId="{D513DA3A-FB3C-4960-AE83-E71217CB0DCB}" sibTransId="{06983507-F55B-4B90-8630-160FF02EFA64}"/>
    <dgm:cxn modelId="{39BEDEC7-166B-44A6-A855-DE16F8E64DB1}" type="presOf" srcId="{8FDF1CF3-3DD1-4413-8584-8AE5C36B3047}" destId="{0CC3B453-1C54-4861-A821-F9421C99B87D}" srcOrd="0" destOrd="0" presId="urn:microsoft.com/office/officeart/2005/8/layout/hList1"/>
    <dgm:cxn modelId="{D713ACF4-C888-4C55-B5D1-61E99F497D20}" srcId="{A1B46414-36C4-4283-87B3-408DC638A339}" destId="{8FDF1CF3-3DD1-4413-8584-8AE5C36B3047}" srcOrd="0" destOrd="0" parTransId="{B3ECC447-C22F-4683-AC39-57A9417C88D2}" sibTransId="{1EE7E335-733B-4EA4-85E7-C3F5CC032968}"/>
    <dgm:cxn modelId="{476F7805-25FA-4054-9BF3-0B2AED53C53B}" type="presOf" srcId="{6B0F9545-E53C-4396-B4CA-9B001B1A9DA9}" destId="{8EF19045-FCDD-4AB7-9A65-012A27331748}" srcOrd="0" destOrd="0" presId="urn:microsoft.com/office/officeart/2005/8/layout/hList1"/>
    <dgm:cxn modelId="{C43B7790-1013-4FC4-B389-A4A08BC26738}" type="presOf" srcId="{7627040B-6670-4836-B826-AD6AC3276800}" destId="{FDD078F9-6FBC-4C37-A61C-131F8D788BB9}" srcOrd="0" destOrd="0" presId="urn:microsoft.com/office/officeart/2005/8/layout/hList1"/>
    <dgm:cxn modelId="{7A36199F-834A-4C11-B5E3-C3F5A696367C}" type="presOf" srcId="{48E86128-FB9E-40EF-8103-F09E14D3D315}" destId="{FDD078F9-6FBC-4C37-A61C-131F8D788BB9}" srcOrd="0" destOrd="1" presId="urn:microsoft.com/office/officeart/2005/8/layout/hList1"/>
    <dgm:cxn modelId="{2DF5D188-E595-45B1-8129-E967E6DCB0B5}" type="presOf" srcId="{42E0E501-3794-4C00-9C7E-CB91FE3D0A41}" destId="{8EF19045-FCDD-4AB7-9A65-012A27331748}" srcOrd="0" destOrd="1" presId="urn:microsoft.com/office/officeart/2005/8/layout/hList1"/>
    <dgm:cxn modelId="{1545BA57-CDF0-495C-80AC-6CF50B36BAA6}" srcId="{8FDF1CF3-3DD1-4413-8584-8AE5C36B3047}" destId="{42E0E501-3794-4C00-9C7E-CB91FE3D0A41}" srcOrd="1" destOrd="0" parTransId="{BD2AACFC-ECAC-4322-B145-C4932FDAA321}" sibTransId="{043BC253-E96C-46E8-A88B-C61D7592683B}"/>
    <dgm:cxn modelId="{C64E5161-D7E2-4F1D-8B46-8B1BB027BB7A}" type="presParOf" srcId="{B7C54EC5-114D-49B0-8244-C76D95CCC656}" destId="{BC66945B-12BA-4A3E-8F30-5C8F27BDC68E}" srcOrd="0" destOrd="0" presId="urn:microsoft.com/office/officeart/2005/8/layout/hList1"/>
    <dgm:cxn modelId="{30C075A1-DD91-4DE5-9D60-5528DEBAA56B}" type="presParOf" srcId="{BC66945B-12BA-4A3E-8F30-5C8F27BDC68E}" destId="{0CC3B453-1C54-4861-A821-F9421C99B87D}" srcOrd="0" destOrd="0" presId="urn:microsoft.com/office/officeart/2005/8/layout/hList1"/>
    <dgm:cxn modelId="{E5C6007F-73EA-4716-9CE8-F2F2176AC986}" type="presParOf" srcId="{BC66945B-12BA-4A3E-8F30-5C8F27BDC68E}" destId="{8EF19045-FCDD-4AB7-9A65-012A27331748}" srcOrd="1" destOrd="0" presId="urn:microsoft.com/office/officeart/2005/8/layout/hList1"/>
    <dgm:cxn modelId="{0A9831E7-B454-4F0D-B747-5E9EE843BEE7}" type="presParOf" srcId="{B7C54EC5-114D-49B0-8244-C76D95CCC656}" destId="{C71F07C8-CBCE-4DD9-AEAE-1CC8AD4F34DC}" srcOrd="1" destOrd="0" presId="urn:microsoft.com/office/officeart/2005/8/layout/hList1"/>
    <dgm:cxn modelId="{1EB9F07A-5FD0-4253-9D00-48EABBDD7D81}" type="presParOf" srcId="{B7C54EC5-114D-49B0-8244-C76D95CCC656}" destId="{552A61A4-F22A-418E-B166-4296E5F0F9D8}" srcOrd="2" destOrd="0" presId="urn:microsoft.com/office/officeart/2005/8/layout/hList1"/>
    <dgm:cxn modelId="{9AD39E96-8D1A-41DC-94C6-F83B88E36803}" type="presParOf" srcId="{552A61A4-F22A-418E-B166-4296E5F0F9D8}" destId="{E17F2B56-1F36-4241-90E3-D2316AF9BFD6}" srcOrd="0" destOrd="0" presId="urn:microsoft.com/office/officeart/2005/8/layout/hList1"/>
    <dgm:cxn modelId="{4FA6C818-3EE4-4197-B513-7BBA53A2F288}" type="presParOf" srcId="{552A61A4-F22A-418E-B166-4296E5F0F9D8}" destId="{FDD078F9-6FBC-4C37-A61C-131F8D788BB9}" srcOrd="1" destOrd="0" presId="urn:microsoft.com/office/officeart/2005/8/layout/hList1"/>
  </dgm:cxnLst>
  <dgm:bg>
    <a:solidFill>
      <a:schemeClr val="accent6">
        <a:lumMod val="60000"/>
        <a:lumOff val="40000"/>
      </a:schemeClr>
    </a:solidFill>
  </dgm:bg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3B453-1C54-4861-A821-F9421C99B87D}">
      <dsp:nvSpPr>
        <dsp:cNvPr id="0" name=""/>
        <dsp:cNvSpPr/>
      </dsp:nvSpPr>
      <dsp:spPr>
        <a:xfrm>
          <a:off x="40" y="293592"/>
          <a:ext cx="3845569" cy="15176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smtClean="0"/>
            <a:t>Pokožkové deriváty</a:t>
          </a:r>
          <a:endParaRPr lang="cs-CZ" sz="4200" kern="1200" dirty="0"/>
        </a:p>
      </dsp:txBody>
      <dsp:txXfrm>
        <a:off x="40" y="293592"/>
        <a:ext cx="3845569" cy="1517688"/>
      </dsp:txXfrm>
    </dsp:sp>
    <dsp:sp modelId="{8EF19045-FCDD-4AB7-9A65-012A27331748}">
      <dsp:nvSpPr>
        <dsp:cNvPr id="0" name=""/>
        <dsp:cNvSpPr/>
      </dsp:nvSpPr>
      <dsp:spPr>
        <a:xfrm>
          <a:off x="40" y="1811280"/>
          <a:ext cx="3845569" cy="24210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200" kern="1200" dirty="0" smtClean="0"/>
            <a:t>Kožní žlázy</a:t>
          </a:r>
          <a:endParaRPr lang="cs-CZ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200" kern="1200" dirty="0" smtClean="0"/>
            <a:t>Rohovité útvary</a:t>
          </a:r>
          <a:endParaRPr lang="cs-CZ" sz="4200" kern="1200" dirty="0"/>
        </a:p>
      </dsp:txBody>
      <dsp:txXfrm>
        <a:off x="40" y="1811280"/>
        <a:ext cx="3845569" cy="2421090"/>
      </dsp:txXfrm>
    </dsp:sp>
    <dsp:sp modelId="{E17F2B56-1F36-4241-90E3-D2316AF9BFD6}">
      <dsp:nvSpPr>
        <dsp:cNvPr id="0" name=""/>
        <dsp:cNvSpPr/>
      </dsp:nvSpPr>
      <dsp:spPr>
        <a:xfrm>
          <a:off x="4384030" y="316630"/>
          <a:ext cx="3845569" cy="15176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smtClean="0"/>
            <a:t>Škárové deriváty</a:t>
          </a:r>
          <a:endParaRPr lang="cs-CZ" sz="4200" kern="1200" dirty="0"/>
        </a:p>
      </dsp:txBody>
      <dsp:txXfrm>
        <a:off x="4384030" y="316630"/>
        <a:ext cx="3845569" cy="1517688"/>
      </dsp:txXfrm>
    </dsp:sp>
    <dsp:sp modelId="{FDD078F9-6FBC-4C37-A61C-131F8D788BB9}">
      <dsp:nvSpPr>
        <dsp:cNvPr id="0" name=""/>
        <dsp:cNvSpPr/>
      </dsp:nvSpPr>
      <dsp:spPr>
        <a:xfrm>
          <a:off x="4383989" y="1811280"/>
          <a:ext cx="3845569" cy="24210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4200" kern="1200" dirty="0"/>
        </a:p>
      </dsp:txBody>
      <dsp:txXfrm>
        <a:off x="4383989" y="1811280"/>
        <a:ext cx="3845569" cy="2421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08297-8C22-43E5-B1D8-8C8E83F4DF54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27D1-0E98-45BC-8031-70CA74216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77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PASTORIUS. </a:t>
            </a:r>
            <a:r>
              <a:rPr lang="pl-PL" i="1" dirty="0" smtClean="0"/>
              <a:t>http://cs.wikipedia.org</a:t>
            </a:r>
            <a:r>
              <a:rPr lang="pl-PL" dirty="0" smtClean="0"/>
              <a:t> [online]. [cit. 8.10.2012]. Dostupný na WWW: &lt;http://cs.wikipedia.org/wiki/Soubor:Pta%C4%8D%C3%AD_pero.png&gt;.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D1-0E98-45BC-8031-70CA74216A9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HEMPEL, </a:t>
            </a:r>
            <a:r>
              <a:rPr lang="cs-CZ" dirty="0" err="1" smtClean="0"/>
              <a:t>Jörg</a:t>
            </a:r>
            <a:r>
              <a:rPr lang="cs-CZ" dirty="0" smtClean="0"/>
              <a:t>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8.10.2012]. Dostupný na WWW: &lt;http://cs.wikipedia.org/wiki/Soubor:Erinaceus_europaeus_LC0119.jpg&gt;.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9CE9-401B-4F46-A54A-81D04E2F90F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6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PIEKFROSCH.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8.10.2012]. Dostupný na WWW: &lt;http://cs.wikipedia.org/wiki/</a:t>
            </a:r>
            <a:r>
              <a:rPr lang="cs-CZ" dirty="0" err="1" smtClean="0"/>
              <a:t>Soubor:Pangolin_borneo.jpg</a:t>
            </a:r>
            <a:r>
              <a:rPr lang="cs-CZ" dirty="0" smtClean="0"/>
              <a:t>&gt;. </a:t>
            </a:r>
          </a:p>
          <a:p>
            <a:r>
              <a:rPr lang="cs-CZ" dirty="0" smtClean="0"/>
              <a:t>BERNS, Wilfried.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8.10.2012]. Dostupný na WWW: &lt;http://cs.wikipedia.org/wiki/</a:t>
            </a:r>
            <a:r>
              <a:rPr lang="cs-CZ" dirty="0" err="1" smtClean="0"/>
              <a:t>Soubor:Kleiner-igeltanrek-a.jpg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9CE9-401B-4F46-A54A-81D04E2F90F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92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 smtClean="0"/>
              <a:t>Strunatci - pokožkové deriváty</a:t>
            </a:r>
            <a:endParaRPr lang="cs-CZ" sz="36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57129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živočichů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13. 8. 2012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Prezentaci k rozšíření a procvičení učiva </a:t>
                      </a:r>
                      <a:r>
                        <a:rPr lang="cs-CZ" baseline="0" dirty="0" smtClean="0"/>
                        <a:t> k </a:t>
                      </a:r>
                      <a:r>
                        <a:rPr lang="cs-CZ" dirty="0" smtClean="0"/>
                        <a:t>fylogenezi krycí soustavy strunatců. 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prezentace a plníme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zadané úkoly.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32_BHOU04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0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 smtClean="0"/>
              <a:t>Zopakujte si stavbu pera ptáků.</a:t>
            </a: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Pera jsou </a:t>
            </a:r>
            <a:r>
              <a:rPr lang="cs-CZ" sz="2800" dirty="0"/>
              <a:t>tvořena </a:t>
            </a:r>
            <a:r>
              <a:rPr lang="cs-CZ" sz="2800" dirty="0" smtClean="0"/>
              <a:t>dutým</a:t>
            </a:r>
            <a:br>
              <a:rPr lang="cs-CZ" sz="2800" dirty="0" smtClean="0"/>
            </a:br>
            <a:r>
              <a:rPr lang="cs-CZ" sz="2800" dirty="0" smtClean="0"/>
              <a:t>brkem</a:t>
            </a:r>
            <a:r>
              <a:rPr lang="cs-CZ" sz="2800" dirty="0"/>
              <a:t>, do kterého </a:t>
            </a:r>
            <a:r>
              <a:rPr lang="cs-CZ" sz="2800" dirty="0" smtClean="0"/>
              <a:t>přechází</a:t>
            </a:r>
            <a:br>
              <a:rPr lang="cs-CZ" sz="2800" dirty="0" smtClean="0"/>
            </a:br>
            <a:r>
              <a:rPr lang="cs-CZ" sz="2800" dirty="0" smtClean="0"/>
              <a:t>škára</a:t>
            </a:r>
            <a:r>
              <a:rPr lang="cs-CZ" sz="2800" dirty="0"/>
              <a:t>. Brk přechází v plný osten, po stranách větví v paprsky s háčky a </a:t>
            </a:r>
            <a:r>
              <a:rPr lang="cs-CZ" sz="2800" dirty="0" smtClean="0"/>
              <a:t>vytváří</a:t>
            </a:r>
            <a:br>
              <a:rPr lang="cs-CZ" sz="2800" dirty="0" smtClean="0"/>
            </a:br>
            <a:r>
              <a:rPr lang="cs-CZ" sz="2800" dirty="0" smtClean="0"/>
              <a:t>tzv</a:t>
            </a:r>
            <a:r>
              <a:rPr lang="cs-CZ" sz="2800" dirty="0"/>
              <a:t>. prapor.</a:t>
            </a:r>
          </a:p>
          <a:p>
            <a:pPr marL="0" indent="0">
              <a:buNone/>
            </a:pPr>
            <a:r>
              <a:rPr lang="cs-CZ" sz="2800" dirty="0"/>
              <a:t>Schéma stavby praporu: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brk, 2  osten, 3   prapor,  4   větve, 5   paprsky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240360" cy="36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Rohovité </a:t>
            </a:r>
            <a:r>
              <a:rPr lang="cs-CZ" sz="4000" b="1" dirty="0" smtClean="0"/>
              <a:t>útvary: prachová pera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 smtClean="0"/>
              <a:t>Vyrůstají </a:t>
            </a:r>
            <a:r>
              <a:rPr lang="cs-CZ" sz="2800" dirty="0"/>
              <a:t>pod obrysovým peřím; tepelná izolace, opeření </a:t>
            </a:r>
            <a:r>
              <a:rPr lang="cs-CZ" sz="2800" dirty="0" smtClean="0"/>
              <a:t>mláďat.</a:t>
            </a:r>
            <a:endParaRPr lang="cs-CZ" sz="2800" dirty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800" dirty="0"/>
              <a:t>Jejich stavba: krátký stvol, větve netvoří prapor, paprsky zkrácené a bez háčků</a:t>
            </a:r>
            <a:r>
              <a:rPr lang="cs-CZ" sz="2800" dirty="0" smtClean="0"/>
              <a:t>.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cs-CZ" sz="2800" dirty="0"/>
          </a:p>
          <a:p>
            <a:r>
              <a:rPr lang="cs-CZ" sz="2800" dirty="0"/>
              <a:t>Periodická výměna per: pelichání, obnoví se funkce škárové papily, vytlačí staré pero.</a:t>
            </a:r>
          </a:p>
          <a:p>
            <a:r>
              <a:rPr lang="cs-CZ" sz="2800" dirty="0"/>
              <a:t>Zbarvení peří: pigmenty, lom světla, kombinace obou možností.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6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Rohovité </a:t>
            </a:r>
            <a:r>
              <a:rPr lang="cs-CZ" sz="4000" b="1" dirty="0"/>
              <a:t>útvary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Savci</a:t>
            </a:r>
            <a:r>
              <a:rPr lang="cs-CZ" sz="2800" dirty="0"/>
              <a:t> </a:t>
            </a:r>
            <a:r>
              <a:rPr lang="cs-CZ" sz="2800" dirty="0" smtClean="0"/>
              <a:t>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chlupy </a:t>
            </a:r>
            <a:r>
              <a:rPr lang="cs-CZ" sz="2800" dirty="0"/>
              <a:t>(podsada a pesíky</a:t>
            </a:r>
            <a:r>
              <a:rPr lang="cs-CZ" sz="28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vlasy</a:t>
            </a:r>
            <a:r>
              <a:rPr lang="cs-CZ" sz="2800" dirty="0"/>
              <a:t>, drápy, nehty, kopyta a rohy (kopytníci</a:t>
            </a:r>
            <a:r>
              <a:rPr lang="cs-CZ" sz="28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rohovité </a:t>
            </a:r>
            <a:r>
              <a:rPr lang="cs-CZ" sz="2800" dirty="0"/>
              <a:t>šupiny </a:t>
            </a:r>
            <a:r>
              <a:rPr lang="cs-CZ" sz="2800" dirty="0" smtClean="0"/>
              <a:t>luskounů,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ostny </a:t>
            </a:r>
            <a:r>
              <a:rPr lang="cs-CZ" sz="2800" dirty="0"/>
              <a:t>(dikobraz, ježek, </a:t>
            </a:r>
            <a:r>
              <a:rPr lang="cs-CZ" sz="2800" dirty="0" err="1"/>
              <a:t>bodlín</a:t>
            </a:r>
            <a:r>
              <a:rPr lang="cs-CZ" sz="2800" dirty="0"/>
              <a:t>).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Ostny ježka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 smtClean="0"/>
              <a:t>         Obr. 2</a:t>
            </a:r>
            <a:endParaRPr lang="cs-CZ" sz="1800" dirty="0"/>
          </a:p>
        </p:txBody>
      </p:sp>
      <p:pic>
        <p:nvPicPr>
          <p:cNvPr id="1026" name="Picture 2" descr="Soubor:Erinaceus europaeus LC01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8233" r="12452" b="13787"/>
          <a:stretch/>
        </p:blipFill>
        <p:spPr bwMode="auto">
          <a:xfrm>
            <a:off x="4860032" y="2375867"/>
            <a:ext cx="3744416" cy="27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Rohovité </a:t>
            </a:r>
            <a:r>
              <a:rPr lang="cs-CZ" sz="4000" b="1" dirty="0"/>
              <a:t>útvary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 smtClean="0"/>
              <a:t>Luskoun – rohovité šupiny</a:t>
            </a:r>
          </a:p>
          <a:p>
            <a:endParaRPr lang="cs-CZ" sz="30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sz="1800" dirty="0" smtClean="0"/>
              <a:t>                                                      Obr. 3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000" dirty="0" err="1" smtClean="0"/>
              <a:t>Bodlín</a:t>
            </a:r>
            <a:r>
              <a:rPr lang="cs-CZ" sz="3000" dirty="0" smtClean="0"/>
              <a:t> - ostny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1800" dirty="0" smtClean="0"/>
              <a:t>                                        Obr. 4</a:t>
            </a:r>
            <a:endParaRPr lang="cs-CZ" sz="1900" dirty="0"/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t="8963" r="9845"/>
          <a:stretch/>
        </p:blipFill>
        <p:spPr bwMode="auto">
          <a:xfrm>
            <a:off x="755576" y="2060848"/>
            <a:ext cx="2520280" cy="442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09" y="2204864"/>
            <a:ext cx="4794724" cy="30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6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 smtClean="0"/>
              <a:t>Vyjmenujte </a:t>
            </a:r>
            <a:r>
              <a:rPr lang="cs-CZ" sz="2800" dirty="0"/>
              <a:t>rohovité </a:t>
            </a:r>
            <a:r>
              <a:rPr lang="cs-CZ" sz="2800" dirty="0" smtClean="0"/>
              <a:t>útvary </a:t>
            </a:r>
            <a:r>
              <a:rPr lang="cs-CZ" sz="2800" dirty="0"/>
              <a:t>kůže savců.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r>
              <a:rPr lang="cs-CZ" sz="2800" dirty="0"/>
              <a:t>Rohovitými útvary jsou: chlupy </a:t>
            </a:r>
            <a:r>
              <a:rPr lang="cs-CZ" sz="2800" dirty="0" smtClean="0"/>
              <a:t>(tvořeny podsadou </a:t>
            </a:r>
            <a:r>
              <a:rPr lang="cs-CZ" sz="2800" dirty="0"/>
              <a:t>a pesíky),vlasy, drápy, nehty, kopyta a rohy, rohovité šupiny luskounů a ostny (např. </a:t>
            </a:r>
            <a:r>
              <a:rPr lang="cs-CZ" sz="2800" dirty="0" smtClean="0"/>
              <a:t>u dikobrazů).</a:t>
            </a:r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924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</a:t>
            </a:r>
            <a:r>
              <a:rPr lang="cs-CZ" sz="3200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300" dirty="0"/>
              <a:t>ZICHÁČEK, Vladimír. </a:t>
            </a:r>
            <a:r>
              <a:rPr lang="cs-CZ" sz="2300" i="1" dirty="0"/>
              <a:t>Zoologie</a:t>
            </a:r>
            <a:r>
              <a:rPr lang="cs-CZ" sz="2300" dirty="0"/>
              <a:t>. Olomouc: Fin, 1995, ISBN 80-85572-74-5.</a:t>
            </a:r>
          </a:p>
          <a:p>
            <a:pPr marL="0" indent="0">
              <a:buNone/>
            </a:pPr>
            <a:r>
              <a:rPr lang="cs-CZ" sz="2300" dirty="0" smtClean="0"/>
              <a:t>KUBIŠTOVÁ</a:t>
            </a:r>
            <a:r>
              <a:rPr lang="cs-CZ" sz="2300" dirty="0"/>
              <a:t>, Iva; JŮVOVÁ, Alena. </a:t>
            </a:r>
            <a:r>
              <a:rPr lang="cs-CZ" sz="2300" i="1" dirty="0"/>
              <a:t>Přehled zoologie</a:t>
            </a:r>
            <a:r>
              <a:rPr lang="cs-CZ" sz="2300" dirty="0"/>
              <a:t>. Brno: </a:t>
            </a:r>
            <a:r>
              <a:rPr lang="cs-CZ" sz="2300" dirty="0" err="1"/>
              <a:t>Paido</a:t>
            </a:r>
            <a:r>
              <a:rPr lang="cs-CZ" sz="2300" dirty="0"/>
              <a:t>, 1984, ISBN 80-901737-4-8.</a:t>
            </a:r>
          </a:p>
          <a:p>
            <a:pPr marL="0" indent="0">
              <a:buNone/>
            </a:pPr>
            <a:r>
              <a:rPr lang="cs-CZ" sz="2300" dirty="0"/>
              <a:t>ALTMANN,  Antonín; KUBÍKOVÁ,  Marie, </a:t>
            </a:r>
            <a:r>
              <a:rPr lang="cs-CZ" sz="2300" i="1" dirty="0"/>
              <a:t>Biologický náčrtník – zoologie.</a:t>
            </a:r>
            <a:r>
              <a:rPr lang="cs-CZ" sz="2300" dirty="0"/>
              <a:t> Praha: SPN, 1971</a:t>
            </a:r>
            <a:r>
              <a:rPr lang="cs-CZ" sz="2300" dirty="0" smtClean="0"/>
              <a:t>.</a:t>
            </a:r>
          </a:p>
          <a:p>
            <a:pPr marL="0" indent="0">
              <a:buNone/>
            </a:pPr>
            <a:r>
              <a:rPr lang="pl-PL" sz="2300" dirty="0"/>
              <a:t>Obr. 1 </a:t>
            </a:r>
            <a:r>
              <a:rPr lang="pl-PL" sz="2300" dirty="0" smtClean="0"/>
              <a:t>: </a:t>
            </a:r>
            <a:r>
              <a:rPr lang="pl-PL" sz="2300" dirty="0"/>
              <a:t>PASTORIUS. </a:t>
            </a:r>
            <a:r>
              <a:rPr lang="pl-PL" sz="2300" i="1" dirty="0"/>
              <a:t>http://cs.wikipedia.org</a:t>
            </a:r>
            <a:r>
              <a:rPr lang="pl-PL" sz="2300" dirty="0"/>
              <a:t> [online]. [cit. </a:t>
            </a:r>
            <a:r>
              <a:rPr lang="pl-PL" sz="2300" dirty="0" smtClean="0"/>
              <a:t>13.8.2012</a:t>
            </a:r>
            <a:r>
              <a:rPr lang="pl-PL" sz="2300" dirty="0"/>
              <a:t>]. Dostupný </a:t>
            </a:r>
            <a:r>
              <a:rPr lang="cs-CZ" sz="2300" dirty="0"/>
              <a:t>podle licence CC </a:t>
            </a:r>
            <a:r>
              <a:rPr lang="pl-PL" sz="2300" dirty="0" smtClean="0"/>
              <a:t>na </a:t>
            </a:r>
            <a:r>
              <a:rPr lang="pl-PL" sz="2300" dirty="0"/>
              <a:t>WWW: &lt;http://cs.wikipedia.org/wiki/Soubor:Pta%C4%8D%C3%AD_pero.png&gt;. </a:t>
            </a:r>
            <a:endParaRPr lang="cs-CZ" sz="2300" dirty="0"/>
          </a:p>
          <a:p>
            <a:pPr marL="0" indent="0">
              <a:buNone/>
            </a:pPr>
            <a:r>
              <a:rPr lang="pl-PL" sz="2300" dirty="0" smtClean="0"/>
              <a:t>Obr</a:t>
            </a:r>
            <a:r>
              <a:rPr lang="pl-PL" sz="2300" dirty="0"/>
              <a:t>. 2 </a:t>
            </a:r>
            <a:r>
              <a:rPr lang="pl-PL" sz="2300" dirty="0" smtClean="0"/>
              <a:t>: </a:t>
            </a:r>
            <a:r>
              <a:rPr lang="cs-CZ" sz="2300" dirty="0"/>
              <a:t>HEMPEL, </a:t>
            </a:r>
            <a:r>
              <a:rPr lang="cs-CZ" sz="2300" dirty="0" err="1"/>
              <a:t>Jörg</a:t>
            </a:r>
            <a:r>
              <a:rPr lang="cs-CZ" sz="2300" dirty="0"/>
              <a:t>. </a:t>
            </a:r>
            <a:r>
              <a:rPr lang="cs-CZ" sz="2300" i="1" dirty="0"/>
              <a:t>http://cs.wikipedia.org</a:t>
            </a:r>
            <a:r>
              <a:rPr lang="cs-CZ" sz="2300" dirty="0"/>
              <a:t> [online]. [cit. </a:t>
            </a:r>
            <a:r>
              <a:rPr lang="cs-CZ" sz="2300" dirty="0" smtClean="0"/>
              <a:t>13.8.2012</a:t>
            </a:r>
            <a:r>
              <a:rPr lang="cs-CZ" sz="2300" dirty="0"/>
              <a:t>]. Dostupný podle licence CC </a:t>
            </a:r>
            <a:r>
              <a:rPr lang="cs-CZ" sz="2300" dirty="0" smtClean="0"/>
              <a:t>na </a:t>
            </a:r>
            <a:r>
              <a:rPr lang="cs-CZ" sz="2300" dirty="0"/>
              <a:t>WWW: &lt;http://cs.wikipedia.org/wiki/Soubor:Erinaceus_europaeus_LC0119.jpg&gt;. </a:t>
            </a:r>
          </a:p>
          <a:p>
            <a:pPr marL="0" indent="0">
              <a:buNone/>
            </a:pPr>
            <a:r>
              <a:rPr lang="cs-CZ" sz="2300" dirty="0" smtClean="0"/>
              <a:t>Obr</a:t>
            </a:r>
            <a:r>
              <a:rPr lang="cs-CZ" sz="2300" dirty="0"/>
              <a:t>. </a:t>
            </a:r>
            <a:r>
              <a:rPr lang="cs-CZ" sz="2300" dirty="0" smtClean="0"/>
              <a:t>3: </a:t>
            </a:r>
            <a:r>
              <a:rPr lang="cs-CZ" sz="2300" dirty="0"/>
              <a:t>PIEKFROSCH. </a:t>
            </a:r>
            <a:r>
              <a:rPr lang="cs-CZ" sz="2300" i="1" dirty="0"/>
              <a:t>http://cs.wikipedia.org</a:t>
            </a:r>
            <a:r>
              <a:rPr lang="cs-CZ" sz="2300" dirty="0"/>
              <a:t> [online]. [cit. </a:t>
            </a:r>
            <a:r>
              <a:rPr lang="cs-CZ" sz="2300" dirty="0" smtClean="0"/>
              <a:t>13.8.2012</a:t>
            </a:r>
            <a:r>
              <a:rPr lang="cs-CZ" sz="2300" dirty="0"/>
              <a:t>]. Dostupný podle licence CC </a:t>
            </a:r>
            <a:r>
              <a:rPr lang="cs-CZ" sz="2300" dirty="0" smtClean="0"/>
              <a:t>na </a:t>
            </a:r>
            <a:r>
              <a:rPr lang="cs-CZ" sz="2300" dirty="0"/>
              <a:t>WWW: &lt;http://cs.wikipedia.org/wiki/</a:t>
            </a:r>
            <a:r>
              <a:rPr lang="cs-CZ" sz="2300" dirty="0" err="1"/>
              <a:t>Soubor:Pangolin_borneo.jpg</a:t>
            </a:r>
            <a:r>
              <a:rPr lang="cs-CZ" sz="2300" dirty="0"/>
              <a:t>&gt;. </a:t>
            </a:r>
            <a:endParaRPr lang="cs-CZ" sz="2300" dirty="0" smtClean="0"/>
          </a:p>
          <a:p>
            <a:pPr marL="0" indent="0">
              <a:buNone/>
            </a:pPr>
            <a:r>
              <a:rPr lang="cs-CZ" sz="2300" dirty="0" smtClean="0"/>
              <a:t>Obr</a:t>
            </a:r>
            <a:r>
              <a:rPr lang="cs-CZ" sz="2300" dirty="0"/>
              <a:t>. </a:t>
            </a:r>
            <a:r>
              <a:rPr lang="cs-CZ" sz="2300" dirty="0" smtClean="0"/>
              <a:t>4. </a:t>
            </a:r>
            <a:r>
              <a:rPr lang="cs-CZ" sz="2300" dirty="0"/>
              <a:t>BERNS, Wilfried. </a:t>
            </a:r>
            <a:r>
              <a:rPr lang="cs-CZ" sz="2300" i="1" dirty="0"/>
              <a:t>http://cs.wikipedia.org</a:t>
            </a:r>
            <a:r>
              <a:rPr lang="cs-CZ" sz="2300" dirty="0"/>
              <a:t> [online]. [cit. </a:t>
            </a:r>
            <a:r>
              <a:rPr lang="cs-CZ" sz="2300" dirty="0" smtClean="0"/>
              <a:t>13.8.2012</a:t>
            </a:r>
            <a:r>
              <a:rPr lang="cs-CZ" sz="2300" dirty="0"/>
              <a:t>]. Dostupný podle licence CC </a:t>
            </a:r>
            <a:r>
              <a:rPr lang="cs-CZ" sz="2300" dirty="0" smtClean="0"/>
              <a:t>na </a:t>
            </a:r>
            <a:r>
              <a:rPr lang="cs-CZ" sz="2300" dirty="0"/>
              <a:t>WWW: &lt;http://cs.wikipedia.org/wiki/</a:t>
            </a:r>
            <a:r>
              <a:rPr lang="cs-CZ" sz="2300" dirty="0" err="1"/>
              <a:t>Soubor:Kleiner-igeltanrek-a.jpg</a:t>
            </a:r>
            <a:r>
              <a:rPr lang="cs-CZ" sz="2300" dirty="0"/>
              <a:t>&gt;. </a:t>
            </a:r>
            <a:endParaRPr lang="cs-CZ" sz="2300" dirty="0" smtClean="0"/>
          </a:p>
          <a:p>
            <a:pPr marL="0" indent="0">
              <a:buNone/>
            </a:pPr>
            <a:r>
              <a:rPr lang="cs-CZ" sz="2300" dirty="0" smtClean="0"/>
              <a:t>Obr. 5: převzato z </a:t>
            </a:r>
            <a:r>
              <a:rPr lang="cs-CZ" sz="2300" dirty="0"/>
              <a:t>ALTMANN,  Antonín; KUBÍKOVÁ,  Marie, </a:t>
            </a:r>
            <a:r>
              <a:rPr lang="cs-CZ" sz="2300" i="1" dirty="0"/>
              <a:t>Biologický náčrtník – zoologie.</a:t>
            </a:r>
            <a:r>
              <a:rPr lang="cs-CZ" sz="2300" dirty="0"/>
              <a:t> Praha: SPN, 1971</a:t>
            </a:r>
            <a:r>
              <a:rPr lang="cs-CZ" sz="2300" dirty="0" smtClean="0"/>
              <a:t>.</a:t>
            </a:r>
          </a:p>
          <a:p>
            <a:pPr marL="0" indent="0">
              <a:buNone/>
            </a:pPr>
            <a:r>
              <a:rPr lang="cs-CZ" sz="2300" dirty="0" smtClean="0"/>
              <a:t>Obr. 6: převzato z </a:t>
            </a:r>
            <a:r>
              <a:rPr lang="cs-CZ" sz="2300" dirty="0"/>
              <a:t>: DANĚK, Gustav. </a:t>
            </a:r>
            <a:r>
              <a:rPr lang="cs-CZ" sz="2300" i="1" dirty="0"/>
              <a:t>Biologie</a:t>
            </a:r>
            <a:r>
              <a:rPr lang="cs-CZ" sz="2300" dirty="0"/>
              <a:t>. Praha: SPN, 1966, ISBN 15-505-68.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pl-PL" sz="1900" dirty="0"/>
          </a:p>
          <a:p>
            <a:pPr marL="0" indent="0">
              <a:buNone/>
            </a:pPr>
            <a:r>
              <a:rPr lang="cs-CZ" sz="2100" dirty="0" smtClean="0"/>
              <a:t> </a:t>
            </a:r>
            <a:endParaRPr lang="cs-CZ" sz="2100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Deriváty kůže</a:t>
            </a:r>
            <a:endParaRPr lang="cs-CZ" sz="40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2844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9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C3B453-1C54-4861-A821-F9421C99B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F19045-FCDD-4AB7-9A65-012A2733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7F2B56-1F36-4241-90E3-D2316AF9B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D078F9-6FBC-4C37-A61C-131F8D788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Kožní žlázy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b="1" dirty="0"/>
              <a:t>Ryby</a:t>
            </a:r>
            <a:r>
              <a:rPr lang="cs-CZ" sz="3000" dirty="0"/>
              <a:t> - svrchní vrstva pokožky s jednobuněčnými </a:t>
            </a:r>
            <a:r>
              <a:rPr lang="cs-CZ" sz="3000" dirty="0" smtClean="0"/>
              <a:t>žlázkami.</a:t>
            </a:r>
          </a:p>
          <a:p>
            <a:endParaRPr lang="cs-CZ" sz="3000" dirty="0"/>
          </a:p>
          <a:p>
            <a:r>
              <a:rPr lang="cs-CZ" sz="3000" b="1" dirty="0"/>
              <a:t>Obojživelníci</a:t>
            </a:r>
            <a:r>
              <a:rPr lang="cs-CZ" sz="3000" dirty="0"/>
              <a:t> - žlázové buňky v jednoduchých </a:t>
            </a:r>
            <a:r>
              <a:rPr lang="cs-CZ" sz="3000" dirty="0" smtClean="0"/>
              <a:t>žlázách </a:t>
            </a:r>
            <a:r>
              <a:rPr lang="cs-CZ" sz="3000" dirty="0" err="1"/>
              <a:t>vchlípených</a:t>
            </a:r>
            <a:r>
              <a:rPr lang="cs-CZ" sz="3000" dirty="0"/>
              <a:t> do škáry. Kromě toho roztroušené </a:t>
            </a:r>
            <a:r>
              <a:rPr lang="cs-CZ" sz="3000" dirty="0" smtClean="0"/>
              <a:t>buňky </a:t>
            </a:r>
            <a:r>
              <a:rPr lang="cs-CZ" sz="3000" dirty="0"/>
              <a:t>(funkce - zajištění trvale vlhkého povrchu těla), někdy </a:t>
            </a:r>
            <a:r>
              <a:rPr lang="cs-CZ" sz="3000" dirty="0" smtClean="0"/>
              <a:t>žlázy jedové </a:t>
            </a:r>
            <a:r>
              <a:rPr lang="cs-CZ" sz="3000" dirty="0"/>
              <a:t>(ropuchy, mloci</a:t>
            </a:r>
            <a:r>
              <a:rPr lang="cs-CZ" sz="3000" dirty="0" smtClean="0"/>
              <a:t>).</a:t>
            </a:r>
          </a:p>
          <a:p>
            <a:endParaRPr lang="cs-CZ" sz="3000" dirty="0"/>
          </a:p>
          <a:p>
            <a:r>
              <a:rPr lang="cs-CZ" sz="3000" b="1" dirty="0"/>
              <a:t>Plazi</a:t>
            </a:r>
            <a:r>
              <a:rPr lang="cs-CZ" sz="3000" dirty="0"/>
              <a:t> - kožní žlázy vzácně (krokodýli - kůže hřbetu, dolní čelist - funkce není objasněna</a:t>
            </a:r>
            <a:r>
              <a:rPr lang="cs-CZ" sz="3000" dirty="0" smtClean="0"/>
              <a:t>).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0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Kožní žlázy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b="1" dirty="0"/>
              <a:t>Ptáci</a:t>
            </a:r>
            <a:r>
              <a:rPr lang="cs-CZ" sz="3000" dirty="0"/>
              <a:t> - pouze mazová žláza kostrční (funkce snížení </a:t>
            </a:r>
            <a:r>
              <a:rPr lang="cs-CZ" sz="3000" dirty="0" err="1"/>
              <a:t>smáčivosti</a:t>
            </a:r>
            <a:r>
              <a:rPr lang="cs-CZ" sz="3000" dirty="0"/>
              <a:t> peří</a:t>
            </a:r>
            <a:r>
              <a:rPr lang="cs-CZ" sz="3000" dirty="0" smtClean="0"/>
              <a:t>).</a:t>
            </a:r>
          </a:p>
          <a:p>
            <a:pPr marL="0" indent="0">
              <a:buNone/>
            </a:pPr>
            <a:endParaRPr lang="cs-CZ" sz="3000" dirty="0"/>
          </a:p>
          <a:p>
            <a:pPr>
              <a:spcAft>
                <a:spcPts val="1200"/>
              </a:spcAft>
            </a:pPr>
            <a:r>
              <a:rPr lang="cs-CZ" sz="3000" b="1" dirty="0"/>
              <a:t>Savci</a:t>
            </a:r>
            <a:r>
              <a:rPr lang="cs-CZ" sz="3000" dirty="0"/>
              <a:t> - žlázy mají značný fyziologický význam.</a:t>
            </a:r>
          </a:p>
          <a:p>
            <a:r>
              <a:rPr lang="cs-CZ" sz="3000" dirty="0"/>
              <a:t>Podle funkce se dělí </a:t>
            </a:r>
            <a:r>
              <a:rPr lang="cs-CZ" sz="3000" dirty="0" smtClean="0"/>
              <a:t>na: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potní </a:t>
            </a:r>
            <a:r>
              <a:rPr lang="cs-CZ" sz="3000" dirty="0"/>
              <a:t>(exkrece, </a:t>
            </a:r>
            <a:r>
              <a:rPr lang="cs-CZ" sz="3000" dirty="0" smtClean="0"/>
              <a:t>termoregulace),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mazové </a:t>
            </a:r>
            <a:r>
              <a:rPr lang="cs-CZ" sz="3000" dirty="0"/>
              <a:t>(vláčnost tělního pokryvu</a:t>
            </a:r>
            <a:r>
              <a:rPr lang="cs-CZ" sz="30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mléčné </a:t>
            </a:r>
            <a:r>
              <a:rPr lang="cs-CZ" sz="3000" dirty="0"/>
              <a:t>(vývin z potních, výživa mláďat</a:t>
            </a:r>
            <a:r>
              <a:rPr lang="cs-CZ" sz="30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pachové</a:t>
            </a:r>
            <a:r>
              <a:rPr lang="cs-CZ" sz="30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8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 smtClean="0"/>
              <a:t>Vyjmenujte typy kožních </a:t>
            </a:r>
            <a:r>
              <a:rPr lang="cs-CZ" sz="2800" dirty="0"/>
              <a:t>žláz savců.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r>
              <a:rPr lang="cs-CZ" sz="2800" dirty="0"/>
              <a:t>Jsou to žlázy potní, mazové, mléčné (vývin z potních) a pachové.</a:t>
            </a:r>
          </a:p>
          <a:p>
            <a:pPr marL="0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379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Rohovité </a:t>
            </a:r>
            <a:r>
              <a:rPr lang="cs-CZ" sz="4000" b="1" dirty="0"/>
              <a:t>útvary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300" b="1" dirty="0"/>
              <a:t>Ryby</a:t>
            </a:r>
            <a:r>
              <a:rPr lang="cs-CZ" sz="3300" dirty="0"/>
              <a:t> - jen vzácně (např. rohovité bradavky na skřelích</a:t>
            </a:r>
            <a:r>
              <a:rPr lang="cs-CZ" sz="3300" dirty="0" smtClean="0"/>
              <a:t>).</a:t>
            </a:r>
            <a:endParaRPr lang="cs-CZ" sz="3300" dirty="0"/>
          </a:p>
          <a:p>
            <a:r>
              <a:rPr lang="cs-CZ" sz="3300" b="1" dirty="0"/>
              <a:t>Obojživelníci</a:t>
            </a:r>
            <a:r>
              <a:rPr lang="cs-CZ" sz="3300" dirty="0"/>
              <a:t> - rohovité hrbolky na kůži ropuch, mozoly na předních končetinách samců v době </a:t>
            </a:r>
            <a:r>
              <a:rPr lang="cs-CZ" sz="3300" dirty="0" smtClean="0"/>
              <a:t>páření.</a:t>
            </a:r>
            <a:endParaRPr lang="cs-CZ" sz="3300" dirty="0"/>
          </a:p>
          <a:p>
            <a:r>
              <a:rPr lang="cs-CZ" sz="3300" b="1" dirty="0"/>
              <a:t>Plazi</a:t>
            </a:r>
            <a:r>
              <a:rPr lang="cs-CZ" sz="3300" dirty="0"/>
              <a:t> - celý povrch těla rohovatí, po určité době olupování a svlékání (ještěrky postupně, hadi najednou), krokodýli a želvy - rohovité štítky a drápky na </a:t>
            </a:r>
            <a:r>
              <a:rPr lang="cs-CZ" sz="3300" dirty="0" smtClean="0"/>
              <a:t>prstech.</a:t>
            </a:r>
            <a:endParaRPr lang="cs-CZ" sz="3300" dirty="0"/>
          </a:p>
          <a:p>
            <a:r>
              <a:rPr lang="cs-CZ" sz="3300" b="1" dirty="0"/>
              <a:t>Ptáci</a:t>
            </a:r>
            <a:r>
              <a:rPr lang="cs-CZ" sz="3300" dirty="0"/>
              <a:t> - rohovité povlaky a šupiny na zobáku a na běhácích, jinde peří, které vzniklo přeměnou plazí </a:t>
            </a:r>
            <a:r>
              <a:rPr lang="cs-CZ" sz="3300" dirty="0" smtClean="0"/>
              <a:t>šupiny.</a:t>
            </a:r>
            <a:endParaRPr lang="cs-CZ" sz="3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7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Rohovité útvary: obrysová pera</a:t>
            </a:r>
            <a:endParaRPr lang="cs-CZ" sz="4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sz="2800" dirty="0" smtClean="0"/>
              <a:t>Peří vyrůstá </a:t>
            </a:r>
            <a:r>
              <a:rPr lang="cs-CZ" sz="2800" dirty="0"/>
              <a:t>na určitých částech těla (</a:t>
            </a:r>
            <a:r>
              <a:rPr lang="cs-CZ" sz="2800" dirty="0" err="1"/>
              <a:t>pernice</a:t>
            </a:r>
            <a:r>
              <a:rPr lang="cs-CZ" sz="2800" dirty="0"/>
              <a:t>), ostatní místa se nazývají </a:t>
            </a:r>
            <a:r>
              <a:rPr lang="cs-CZ" sz="2800" dirty="0" err="1"/>
              <a:t>nažiny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Pera dělíme na </a:t>
            </a:r>
            <a:r>
              <a:rPr lang="cs-CZ" sz="2800" dirty="0"/>
              <a:t>krycí, letky a rýdovací pera. 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Pernice a </a:t>
            </a:r>
            <a:r>
              <a:rPr lang="cs-CZ" dirty="0" err="1" smtClean="0"/>
              <a:t>nažiny</a:t>
            </a:r>
            <a:r>
              <a:rPr lang="cs-CZ" dirty="0" smtClean="0"/>
              <a:t> holuba</a:t>
            </a:r>
            <a:endParaRPr lang="cs-CZ" dirty="0"/>
          </a:p>
        </p:txBody>
      </p:sp>
      <p:pic>
        <p:nvPicPr>
          <p:cNvPr id="1027" name="Picture 3" descr="C:\Users\Uzivatel\Documents\Naskenováno\peří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23896" r="44524" b="26321"/>
          <a:stretch/>
        </p:blipFill>
        <p:spPr bwMode="auto">
          <a:xfrm rot="5400000">
            <a:off x="5118487" y="1794890"/>
            <a:ext cx="3063832" cy="40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004048" y="2348880"/>
            <a:ext cx="472763" cy="513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956376" y="2348880"/>
            <a:ext cx="694374" cy="513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956376" y="4715852"/>
            <a:ext cx="504056" cy="6248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652120" y="558924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011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Rohovité </a:t>
            </a:r>
            <a:r>
              <a:rPr lang="cs-CZ" sz="4000" b="1" dirty="0" smtClean="0"/>
              <a:t>útvary: obrysová pera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cs-CZ" dirty="0" smtClean="0"/>
              <a:t>Jsou </a:t>
            </a:r>
            <a:r>
              <a:rPr lang="cs-CZ" dirty="0"/>
              <a:t>tvořena dutým brkem, do kterého přechází škára</a:t>
            </a:r>
            <a:r>
              <a:rPr lang="cs-CZ" dirty="0" smtClean="0"/>
              <a:t>.</a:t>
            </a: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cs-CZ" dirty="0" smtClean="0"/>
              <a:t>Brk </a:t>
            </a:r>
            <a:r>
              <a:rPr lang="cs-CZ" dirty="0"/>
              <a:t>přechází v plný osten, který se po stranách větví v paprsky s háčky a vytváří tzv. prapor.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/>
          <a:stretch/>
        </p:blipFill>
        <p:spPr bwMode="auto">
          <a:xfrm>
            <a:off x="5108028" y="2512292"/>
            <a:ext cx="3438941" cy="34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067944" y="581379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987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Stavba pera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Popis obrázku: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400" dirty="0" smtClean="0"/>
              <a:t>Dolní část pera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400" dirty="0" smtClean="0"/>
              <a:t>Schéma stavby praporu: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brk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osten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prapor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větve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paprsky</a:t>
            </a:r>
          </a:p>
          <a:p>
            <a:pPr marL="514350" indent="-514350">
              <a:buFont typeface="+mj-lt"/>
              <a:buAutoNum type="alphaUcPeriod"/>
            </a:pPr>
            <a:endParaRPr lang="cs-CZ" sz="2400" dirty="0"/>
          </a:p>
        </p:txBody>
      </p:sp>
      <p:pic>
        <p:nvPicPr>
          <p:cNvPr id="2050" name="Picture 2" descr="C:\Users\Uzivatel\Documents\Naskenováno\peří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23417" r="31180" b="38156"/>
          <a:stretch/>
        </p:blipFill>
        <p:spPr bwMode="auto">
          <a:xfrm>
            <a:off x="611560" y="1628800"/>
            <a:ext cx="3855458" cy="43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835696" y="619608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04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764</Words>
  <Application>Microsoft Office PowerPoint</Application>
  <PresentationFormat>Předvádění na obrazovce (4:3)</PresentationFormat>
  <Paragraphs>147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Strunatci - pokožkové deriváty</vt:lpstr>
      <vt:lpstr>Deriváty kůže</vt:lpstr>
      <vt:lpstr>Kožní žlázy</vt:lpstr>
      <vt:lpstr>Kožní žlázy</vt:lpstr>
      <vt:lpstr>Řešte úkol:</vt:lpstr>
      <vt:lpstr>Rohovité útvary</vt:lpstr>
      <vt:lpstr>Rohovité útvary: obrysová pera</vt:lpstr>
      <vt:lpstr>Rohovité útvary: obrysová pera</vt:lpstr>
      <vt:lpstr>Stavba pera</vt:lpstr>
      <vt:lpstr>Řešte úkol:</vt:lpstr>
      <vt:lpstr>Rohovité útvary: prachová pera</vt:lpstr>
      <vt:lpstr>Rohovité útvary</vt:lpstr>
      <vt:lpstr>Rohovité útvary</vt:lpstr>
      <vt:lpstr>Řešte úkol: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Soustava krycí – strunatci</dc:title>
  <dc:creator>Uzivatel</dc:creator>
  <cp:lastModifiedBy>Uzivatel</cp:lastModifiedBy>
  <cp:revision>30</cp:revision>
  <dcterms:created xsi:type="dcterms:W3CDTF">2012-08-13T15:30:45Z</dcterms:created>
  <dcterms:modified xsi:type="dcterms:W3CDTF">2013-03-12T16:13:35Z</dcterms:modified>
</cp:coreProperties>
</file>