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8" r:id="rId5"/>
    <p:sldId id="265" r:id="rId6"/>
    <p:sldId id="277" r:id="rId7"/>
    <p:sldId id="266" r:id="rId8"/>
    <p:sldId id="273" r:id="rId9"/>
    <p:sldId id="274" r:id="rId10"/>
    <p:sldId id="267" r:id="rId11"/>
    <p:sldId id="272" r:id="rId12"/>
    <p:sldId id="27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4660"/>
  </p:normalViewPr>
  <p:slideViewPr>
    <p:cSldViewPr>
      <p:cViewPr>
        <p:scale>
          <a:sx n="70" d="100"/>
          <a:sy n="70" d="100"/>
        </p:scale>
        <p:origin x="-34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8E5E-B799-47DC-B1E6-0FB0D487273C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348A-69BA-420D-B023-F99B1AAA20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4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59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HANNES GROBE.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4.9.2012]. Dostupný na WWW: &lt;http://commons.wikimedia.org/wiki/</a:t>
            </a:r>
            <a:r>
              <a:rPr lang="cs-CZ" dirty="0" err="1" smtClean="0"/>
              <a:t>File:N_pachyderma_hg.png</a:t>
            </a:r>
            <a:r>
              <a:rPr lang="cs-CZ" dirty="0" smtClean="0"/>
              <a:t>&gt;. </a:t>
            </a:r>
          </a:p>
          <a:p>
            <a:r>
              <a:rPr lang="pt-BR" dirty="0" smtClean="0"/>
              <a:t>TIM EVANSON. </a:t>
            </a:r>
            <a:r>
              <a:rPr lang="pt-BR" i="1" dirty="0" smtClean="0"/>
              <a:t>http://commons.wikimedia.org</a:t>
            </a:r>
            <a:r>
              <a:rPr lang="pt-BR" dirty="0" smtClean="0"/>
              <a:t> [online]. [cit. 4.9.2012]. Dostupný na WWW: &lt;http://commons.wikimedia.org/wiki/File:Didimocrytus_tetrathalamus_-_radiolarian_magnified_3400_times_-_Smithsonian_Museum_of_Natural_History_-_2012-05-17.jpg.png&gt;.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49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FFFCC"/>
            </a:gs>
            <a:gs pos="95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Úvod do kosterní soustavy</a:t>
            </a:r>
            <a:endParaRPr lang="cs-CZ" sz="32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11824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</a:t>
                      </a:r>
                      <a:r>
                        <a:rPr lang="cs-CZ" smtClean="0"/>
                        <a:t>k doplnění </a:t>
                      </a:r>
                      <a:r>
                        <a:rPr lang="cs-CZ" dirty="0" smtClean="0"/>
                        <a:t>a procvičení úvodu kosterní soustavy.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 a plníme úkoly. 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skeletu </a:t>
            </a:r>
            <a:r>
              <a:rPr lang="cs-CZ" sz="4000" b="1" dirty="0" smtClean="0"/>
              <a:t>– vnitřní kostra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Užívá se pro ni název </a:t>
            </a:r>
            <a:r>
              <a:rPr lang="cs-CZ" sz="3000" dirty="0" err="1" smtClean="0"/>
              <a:t>endoskelet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Neomezuje </a:t>
            </a:r>
            <a:r>
              <a:rPr lang="cs-CZ" sz="3000" dirty="0"/>
              <a:t>růst těla </a:t>
            </a:r>
            <a:r>
              <a:rPr lang="cs-CZ" sz="3000" dirty="0" smtClean="0"/>
              <a:t>živočicha.</a:t>
            </a:r>
          </a:p>
          <a:p>
            <a:pPr lvl="0"/>
            <a:r>
              <a:rPr lang="cs-CZ" sz="3000" dirty="0" smtClean="0"/>
              <a:t>Uložení vnitřní kostry: 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3000" dirty="0" smtClean="0"/>
              <a:t>pod </a:t>
            </a:r>
            <a:r>
              <a:rPr lang="cs-CZ" sz="3000" dirty="0"/>
              <a:t>povrchem těla v kůži (vápenaté destičky ostnokožců</a:t>
            </a:r>
            <a:r>
              <a:rPr lang="cs-CZ" sz="3000" dirty="0" smtClean="0"/>
              <a:t>),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3000" dirty="0" smtClean="0"/>
              <a:t>v</a:t>
            </a:r>
            <a:r>
              <a:rPr lang="cs-CZ" sz="3000" dirty="0"/>
              <a:t> tělní stěně (páteř a žebra obratlovců</a:t>
            </a:r>
            <a:r>
              <a:rPr lang="cs-CZ" sz="3000" dirty="0" smtClean="0"/>
              <a:t>),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3000" dirty="0" smtClean="0"/>
              <a:t>uvnitř </a:t>
            </a:r>
            <a:r>
              <a:rPr lang="cs-CZ" sz="3000" dirty="0"/>
              <a:t>pohybových orgánů (končetiny obratlovců</a:t>
            </a:r>
            <a:r>
              <a:rPr lang="cs-CZ" sz="3000" dirty="0" smtClean="0"/>
              <a:t>).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8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Typy vnitřní kostry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Jehlice hub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1800" dirty="0" smtClean="0"/>
              <a:t>          Obr. 6                                           </a:t>
            </a:r>
            <a:endParaRPr lang="cs-CZ" sz="1800" dirty="0"/>
          </a:p>
          <a:p>
            <a:r>
              <a:rPr lang="cs-CZ" sz="2800" dirty="0" smtClean="0"/>
              <a:t>Sklerity korálnatců              </a:t>
            </a:r>
            <a:r>
              <a:rPr lang="cs-CZ" sz="1800" dirty="0" smtClean="0"/>
              <a:t>Obr. 7</a:t>
            </a:r>
          </a:p>
          <a:p>
            <a:r>
              <a:rPr lang="cs-CZ" sz="2800" dirty="0" smtClean="0"/>
              <a:t>Kutikulární vchlípeniny</a:t>
            </a:r>
          </a:p>
          <a:p>
            <a:r>
              <a:rPr lang="cs-CZ" sz="2800" dirty="0" smtClean="0"/>
              <a:t>Struna </a:t>
            </a:r>
            <a:r>
              <a:rPr lang="cs-CZ" sz="2800" dirty="0"/>
              <a:t>hřbetní, chrupavčitá kostra a kostra kostěná.</a:t>
            </a:r>
          </a:p>
          <a:p>
            <a:endParaRPr lang="cs-CZ" dirty="0"/>
          </a:p>
        </p:txBody>
      </p:sp>
      <p:pic>
        <p:nvPicPr>
          <p:cNvPr id="4" name="Zástupný symbol pro obsah 4" descr="eup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2659" r="7135"/>
          <a:stretch/>
        </p:blipFill>
        <p:spPr>
          <a:xfrm>
            <a:off x="1043608" y="2132856"/>
            <a:ext cx="2852382" cy="196127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1913357"/>
            <a:ext cx="3200356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Úkoly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Jaké jsou hlavní typy oporných tkání</a:t>
            </a:r>
            <a:r>
              <a:rPr lang="cs-CZ" sz="2800" dirty="0" smtClean="0"/>
              <a:t>?</a:t>
            </a:r>
            <a:endParaRPr lang="cs-CZ" sz="2800" dirty="0"/>
          </a:p>
          <a:p>
            <a:r>
              <a:rPr lang="cs-CZ" sz="2800" dirty="0" smtClean="0"/>
              <a:t>Vyjmenujte </a:t>
            </a:r>
            <a:r>
              <a:rPr lang="cs-CZ" sz="2800" dirty="0"/>
              <a:t>typy vnitřní kostry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Oporu těla tvoří mezoglea, kutikulární epitely, buněčná pojiva, chrupavka nebo kostní tkáň.</a:t>
            </a:r>
          </a:p>
          <a:p>
            <a:r>
              <a:rPr lang="cs-CZ" sz="2800" dirty="0"/>
              <a:t>Základními typy vnitřní kostry jsou: jehlice hub , sklerity korálnatců, kutikulární vchlípeniny, struna hřbetní, chrupavčitá a kostěná kostra</a:t>
            </a:r>
            <a:r>
              <a:rPr lang="cs-CZ" sz="2800" dirty="0" smtClean="0"/>
              <a:t>.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236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ROB </a:t>
            </a:r>
            <a:r>
              <a:rPr lang="cs-CZ" sz="1600" dirty="0"/>
              <a:t>HINGLE.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4.9.2012]. Dostupný </a:t>
            </a:r>
            <a:r>
              <a:rPr lang="cs-CZ" sz="1600" dirty="0" smtClean="0"/>
              <a:t>podle licence CC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File:Louisiana_crawfish.jpg?uselang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 </a:t>
            </a:r>
            <a:r>
              <a:rPr lang="cs-CZ" sz="1600" dirty="0"/>
              <a:t>MARCO BUSDRAGHI. </a:t>
            </a:r>
            <a:r>
              <a:rPr lang="cs-CZ" sz="1600" i="1" dirty="0"/>
              <a:t>http://cs.wikipedia.orgdia.org</a:t>
            </a:r>
            <a:r>
              <a:rPr lang="cs-CZ" sz="1600" dirty="0"/>
              <a:t> [online]. [cit. 4.9.2012]. Dostupný podle licence CC na WWW: &lt;http://cs.wikipedia.org/wiki/</a:t>
            </a:r>
            <a:r>
              <a:rPr lang="cs-CZ" sz="1600" dirty="0" err="1"/>
              <a:t>Soubor:Riccio_Melone_a_Capo_Caccia_adventurediving.it.jpghttp</a:t>
            </a:r>
            <a:r>
              <a:rPr lang="cs-CZ" sz="1600" dirty="0"/>
              <a:t>://commons.wikimedia.org/wiki/</a:t>
            </a:r>
            <a:r>
              <a:rPr lang="cs-CZ" sz="1600" dirty="0" err="1"/>
              <a:t>File:Louisiana_crawfish.jpg?uselang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Obr. </a:t>
            </a:r>
            <a:r>
              <a:rPr lang="cs-CZ" sz="1600" dirty="0" smtClean="0"/>
              <a:t>3:  </a:t>
            </a:r>
            <a:r>
              <a:rPr lang="cs-CZ" sz="1600" dirty="0"/>
              <a:t>DODO-BIRD.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4.9.2012]. Dostupný podle licence CC na WWW: &lt;http://commons.wikimedia.org/wiki/</a:t>
            </a:r>
            <a:r>
              <a:rPr lang="cs-CZ" sz="1600" dirty="0" err="1"/>
              <a:t>File:Earthworm_on_the_ground.jpg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/>
              <a:t>Obr. 4 </a:t>
            </a:r>
            <a:r>
              <a:rPr lang="cs-CZ" sz="1600" dirty="0" smtClean="0"/>
              <a:t>: HANNES </a:t>
            </a:r>
            <a:r>
              <a:rPr lang="cs-CZ" sz="1600" dirty="0"/>
              <a:t>GROBE.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4.9.2012]. Dostupný podle licence CC na WWW: &lt;http://commons.wikimedia.org/wiki/</a:t>
            </a:r>
            <a:r>
              <a:rPr lang="cs-CZ" sz="1600" dirty="0" err="1"/>
              <a:t>File:N_pachyderma_hg.png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135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5:  </a:t>
            </a:r>
            <a:r>
              <a:rPr lang="pt-BR" sz="1600" dirty="0"/>
              <a:t>TIM EVANSON. </a:t>
            </a:r>
            <a:r>
              <a:rPr lang="pt-BR" sz="1600" i="1" dirty="0"/>
              <a:t>http://commons.wikimedia.org</a:t>
            </a:r>
            <a:r>
              <a:rPr lang="pt-BR" sz="1600" dirty="0"/>
              <a:t> [online]. [cit. 4.9.2012]. Dostupný </a:t>
            </a:r>
            <a:r>
              <a:rPr lang="cs-CZ" sz="1600" dirty="0"/>
              <a:t>podle licence CC </a:t>
            </a:r>
            <a:r>
              <a:rPr lang="pt-BR" sz="1600" dirty="0" smtClean="0"/>
              <a:t>na </a:t>
            </a:r>
            <a:r>
              <a:rPr lang="pt-BR" sz="1600" dirty="0"/>
              <a:t>WWW: &lt;http://commons.wikimedia.org/wiki/File:Didimocrytus_tetrathalamus_-_radiolarian_magnified_3400_times_-_Smithsonian_Museum_of_Natural_History_-_2012-05-17.jpg.png&gt;.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6: NOAA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4.9.2012]. Dostupný podle licence CC na WWW: &lt;http://commons.wikimedia.org/wiki/</a:t>
            </a:r>
            <a:r>
              <a:rPr lang="cs-CZ" sz="1600" dirty="0" err="1"/>
              <a:t>File:Venus_Flower_Basket.jpg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 smtClean="0"/>
              <a:t>Obr. 7:  ZEICHNER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4.9.2012]. Dostupný podle licence CC na WWW: &lt;</a:t>
            </a:r>
            <a:r>
              <a:rPr lang="cs-CZ" sz="1600" dirty="0" err="1"/>
              <a:t>hhttp</a:t>
            </a:r>
            <a:r>
              <a:rPr lang="cs-CZ" sz="1600" dirty="0"/>
              <a:t>://commons.wikimedia.org/wiki/File:MicroscopicSpiculesfromPachastrellidSponge.jpgtetrathalamus_-_radiolarian_magnified_3400_times_-_Smithsonian_Museum_of_Natural_History_-_2012-05-17.jpg.png&gt;.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Funkce kosterní soustavy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Opěrná funkce.</a:t>
            </a:r>
            <a:endParaRPr lang="cs-CZ" sz="2800" dirty="0"/>
          </a:p>
          <a:p>
            <a:pPr lvl="0"/>
            <a:r>
              <a:rPr lang="cs-CZ" sz="2800" dirty="0" smtClean="0"/>
              <a:t>Ochrana </a:t>
            </a:r>
            <a:r>
              <a:rPr lang="cs-CZ" sz="2800" dirty="0"/>
              <a:t>vnitřních </a:t>
            </a:r>
            <a:r>
              <a:rPr lang="cs-CZ" sz="2800" dirty="0" smtClean="0"/>
              <a:t>orgánů.</a:t>
            </a:r>
            <a:endParaRPr lang="cs-CZ" sz="2800" dirty="0"/>
          </a:p>
          <a:p>
            <a:pPr lvl="0"/>
            <a:r>
              <a:rPr lang="cs-CZ" sz="2800" dirty="0" smtClean="0"/>
              <a:t>Pasivně </a:t>
            </a:r>
            <a:r>
              <a:rPr lang="cs-CZ" sz="2800" dirty="0"/>
              <a:t>se spolupodílí na pohybu tím, že se na ni upíná tzv. kosterní </a:t>
            </a:r>
            <a:r>
              <a:rPr lang="cs-CZ" sz="2800" dirty="0" smtClean="0"/>
              <a:t>svalstvo.</a:t>
            </a:r>
            <a:endParaRPr lang="cs-CZ" sz="2800" dirty="0"/>
          </a:p>
          <a:p>
            <a:pPr lvl="0"/>
            <a:r>
              <a:rPr lang="cs-CZ" sz="2800" dirty="0" smtClean="0"/>
              <a:t>Společně </a:t>
            </a:r>
            <a:r>
              <a:rPr lang="cs-CZ" sz="2800" dirty="0"/>
              <a:t>s pokryvem určuje také tvar těla. </a:t>
            </a:r>
            <a:endParaRPr lang="cs-CZ" sz="2800" dirty="0" smtClean="0"/>
          </a:p>
          <a:p>
            <a:pPr lvl="0"/>
            <a:r>
              <a:rPr lang="cs-CZ" sz="2800" dirty="0" smtClean="0"/>
              <a:t>Platí</a:t>
            </a:r>
            <a:r>
              <a:rPr lang="cs-CZ" sz="2800" dirty="0"/>
              <a:t>, že přisedlé druhy mají kostry masivnější než druhy pohyblivé. Výjimku tvoří členovci a obratlovci.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Umístění kostry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Zcela </a:t>
            </a:r>
            <a:r>
              <a:rPr lang="cs-CZ" sz="2800" dirty="0"/>
              <a:t>na povrchu (kutikula členovců</a:t>
            </a:r>
            <a:r>
              <a:rPr lang="cs-CZ" sz="2800" dirty="0" smtClean="0"/>
              <a:t>) – často omezuje růst živočicha.</a:t>
            </a:r>
          </a:p>
          <a:p>
            <a:pPr lvl="0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Obr. 1 </a:t>
            </a:r>
            <a:endParaRPr lang="cs-CZ" sz="18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75" y="2708920"/>
            <a:ext cx="4194043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Umístění kostry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 smtClean="0"/>
              <a:t>Pod </a:t>
            </a:r>
            <a:r>
              <a:rPr lang="cs-CZ" sz="2800" dirty="0"/>
              <a:t>povrchem těla (vápenité útvary v kůži ostnokožců</a:t>
            </a:r>
            <a:r>
              <a:rPr lang="cs-CZ" sz="2800" dirty="0" smtClean="0"/>
              <a:t>).</a:t>
            </a:r>
          </a:p>
          <a:p>
            <a:pPr lvl="0"/>
            <a:endParaRPr lang="cs-CZ" sz="2800" dirty="0"/>
          </a:p>
          <a:p>
            <a:pPr marL="0" lvl="0" indent="0">
              <a:buNone/>
            </a:pPr>
            <a:endParaRPr lang="cs-CZ" sz="2800" dirty="0" smtClean="0"/>
          </a:p>
          <a:p>
            <a:pPr lvl="0"/>
            <a:endParaRPr lang="cs-CZ" sz="2800" dirty="0"/>
          </a:p>
          <a:p>
            <a:pPr marL="0" lvl="0" indent="0">
              <a:buNone/>
            </a:pPr>
            <a:r>
              <a:rPr lang="cs-CZ" sz="1800" dirty="0" smtClean="0"/>
              <a:t>                                                   Obr. 2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 smtClean="0"/>
              <a:t>V </a:t>
            </a:r>
            <a:r>
              <a:rPr lang="cs-CZ" sz="2800" dirty="0"/>
              <a:t> tělní stěně (páteř a žebra obratlovců), uvnitř pohybových orgánů (ploutve, nohy, křídla</a:t>
            </a:r>
            <a:r>
              <a:rPr lang="cs-CZ" sz="2800" dirty="0" smtClean="0"/>
              <a:t>...).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6196" r="8034" b="6371"/>
          <a:stretch/>
        </p:blipFill>
        <p:spPr bwMode="auto">
          <a:xfrm>
            <a:off x="4283968" y="2348880"/>
            <a:ext cx="2619066" cy="243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Ontogenetický původ</a:t>
            </a:r>
            <a:endParaRPr lang="cs-CZ" sz="40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Vnější </a:t>
            </a:r>
            <a:r>
              <a:rPr lang="cs-CZ" sz="2800" dirty="0"/>
              <a:t>kostry </a:t>
            </a:r>
            <a:r>
              <a:rPr lang="cs-CZ" sz="2800" dirty="0" smtClean="0"/>
              <a:t>– ektoderm.</a:t>
            </a:r>
            <a:endParaRPr lang="cs-CZ" sz="2800" dirty="0"/>
          </a:p>
          <a:p>
            <a:pPr lvl="0"/>
            <a:r>
              <a:rPr lang="cs-CZ" sz="2800" dirty="0" smtClean="0"/>
              <a:t>Vnitřní </a:t>
            </a:r>
            <a:r>
              <a:rPr lang="cs-CZ" sz="2800" dirty="0"/>
              <a:t>kostry - zpravidla mezoderm (výjimka chorda dorsalis - entoderm</a:t>
            </a:r>
            <a:r>
              <a:rPr lang="cs-CZ" sz="2800" dirty="0" smtClean="0"/>
              <a:t>).</a:t>
            </a:r>
            <a:endParaRPr lang="cs-CZ" sz="2800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b="1" dirty="0"/>
              <a:t>Hlavní</a:t>
            </a:r>
            <a:r>
              <a:rPr lang="cs-CZ" sz="4000" dirty="0"/>
              <a:t> </a:t>
            </a:r>
            <a:r>
              <a:rPr lang="cs-CZ" sz="4000" b="1" dirty="0"/>
              <a:t>typy oporných </a:t>
            </a:r>
            <a:r>
              <a:rPr lang="cs-CZ" sz="4000" b="1" dirty="0" smtClean="0"/>
              <a:t>tkání</a:t>
            </a:r>
          </a:p>
          <a:p>
            <a:pPr lvl="0"/>
            <a:r>
              <a:rPr lang="cs-CZ" sz="2800" dirty="0" smtClean="0"/>
              <a:t>Mezoglea</a:t>
            </a:r>
            <a:r>
              <a:rPr lang="cs-CZ" sz="2800" dirty="0"/>
              <a:t>, kutikulární </a:t>
            </a:r>
            <a:r>
              <a:rPr lang="cs-CZ" sz="2800" dirty="0" smtClean="0"/>
              <a:t>epitely.</a:t>
            </a:r>
          </a:p>
          <a:p>
            <a:pPr lvl="0"/>
            <a:r>
              <a:rPr lang="cs-CZ" sz="2800" dirty="0" smtClean="0"/>
              <a:t>Buněčná pojiva.</a:t>
            </a:r>
          </a:p>
          <a:p>
            <a:pPr lvl="0"/>
            <a:r>
              <a:rPr lang="cs-CZ" sz="2800" dirty="0" smtClean="0"/>
              <a:t>Chrupavka </a:t>
            </a:r>
            <a:r>
              <a:rPr lang="cs-CZ" sz="2800" dirty="0"/>
              <a:t>a kostní </a:t>
            </a:r>
            <a:r>
              <a:rPr lang="cs-CZ" sz="2800" dirty="0" smtClean="0"/>
              <a:t>tkáň.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5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Úkoly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Vyjmenuj základní funkce kostry živočichů</a:t>
            </a:r>
            <a:r>
              <a:rPr lang="cs-CZ" sz="2800" dirty="0" smtClean="0"/>
              <a:t>.</a:t>
            </a:r>
            <a:endParaRPr lang="cs-CZ" sz="2800" dirty="0"/>
          </a:p>
          <a:p>
            <a:r>
              <a:rPr lang="cs-CZ" sz="2800" dirty="0" smtClean="0"/>
              <a:t>Jaký je ontogenetický původ kostry?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Opěrná funkce, ochrana vnitřních orgánů, upíná se na ni tzv. kosterní svalstvo, určuje také tvar těla. </a:t>
            </a:r>
          </a:p>
          <a:p>
            <a:r>
              <a:rPr lang="cs-CZ" sz="2800" dirty="0"/>
              <a:t>Vnější kostra je z ektodermu, vnitřní kostra - zpravidla  z mezodermu (výjimka chorda dorsalis - entoderm).</a:t>
            </a:r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236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/>
              <a:t>Typy </a:t>
            </a:r>
            <a:r>
              <a:rPr lang="cs-CZ" sz="4000" b="1" dirty="0" smtClean="0"/>
              <a:t>skeletu - hydrostatická kostra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000" dirty="0" smtClean="0"/>
              <a:t>Je to nestlačitelná </a:t>
            </a:r>
            <a:r>
              <a:rPr lang="cs-CZ" sz="3000" dirty="0"/>
              <a:t>tělní </a:t>
            </a:r>
            <a:r>
              <a:rPr lang="cs-CZ" sz="3000" dirty="0" smtClean="0"/>
              <a:t>tekutina.</a:t>
            </a:r>
          </a:p>
          <a:p>
            <a:pPr lvl="0"/>
            <a:r>
              <a:rPr lang="cs-CZ" sz="3000" dirty="0" smtClean="0"/>
              <a:t>Výskyt např. u kroužkovců a hlístů.</a:t>
            </a:r>
            <a:r>
              <a:rPr lang="cs-CZ" sz="3000" dirty="0"/>
              <a:t> </a:t>
            </a:r>
            <a:endParaRPr lang="cs-CZ" sz="3000" dirty="0" smtClean="0"/>
          </a:p>
          <a:p>
            <a:pPr lvl="0"/>
            <a:endParaRPr lang="cs-CZ" sz="30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                    Obr. 3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r="18167" b="8776"/>
          <a:stretch/>
        </p:blipFill>
        <p:spPr bwMode="auto">
          <a:xfrm>
            <a:off x="2347808" y="3415940"/>
            <a:ext cx="3816424" cy="254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skeletu </a:t>
            </a:r>
            <a:r>
              <a:rPr lang="cs-CZ" sz="4000" b="1" dirty="0" smtClean="0"/>
              <a:t>– vnější kostra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3000" dirty="0" smtClean="0"/>
              <a:t>Užívá se pro ni název exoskelet.</a:t>
            </a:r>
          </a:p>
          <a:p>
            <a:pPr lvl="0"/>
            <a:r>
              <a:rPr lang="cs-CZ" sz="3000" dirty="0" smtClean="0"/>
              <a:t>Nachází </a:t>
            </a:r>
            <a:r>
              <a:rPr lang="cs-CZ" sz="3000" dirty="0"/>
              <a:t>se na povrchu </a:t>
            </a:r>
            <a:r>
              <a:rPr lang="cs-CZ" sz="3000" dirty="0" smtClean="0"/>
              <a:t>těla.</a:t>
            </a:r>
          </a:p>
          <a:p>
            <a:pPr lvl="0"/>
            <a:r>
              <a:rPr lang="cs-CZ" sz="3000" dirty="0" smtClean="0"/>
              <a:t>Svaly </a:t>
            </a:r>
            <a:r>
              <a:rPr lang="cs-CZ" sz="3000" dirty="0"/>
              <a:t>se na ní upínají zevnitř, většinou brání růstu </a:t>
            </a:r>
            <a:r>
              <a:rPr lang="cs-CZ" sz="3000" dirty="0" smtClean="0"/>
              <a:t>živočicha,</a:t>
            </a:r>
            <a:r>
              <a:rPr lang="cs-CZ" sz="3000" dirty="0"/>
              <a:t> </a:t>
            </a:r>
            <a:r>
              <a:rPr lang="cs-CZ" sz="3000" dirty="0" smtClean="0"/>
              <a:t>nutné </a:t>
            </a:r>
            <a:r>
              <a:rPr lang="cs-CZ" sz="3000" dirty="0"/>
              <a:t>svlékání. 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3000" dirty="0"/>
              <a:t>Typy vnějších koster:</a:t>
            </a:r>
          </a:p>
          <a:p>
            <a:pPr marL="720000" lvl="1" indent="-342000">
              <a:buFont typeface="Courier New" pitchFamily="49" charset="0"/>
              <a:buChar char="o"/>
            </a:pPr>
            <a:r>
              <a:rPr lang="cs-CZ" sz="3000" dirty="0"/>
              <a:t>schránky (chitin, uhličitan vápenatý, cizorodé částečky</a:t>
            </a:r>
            <a:r>
              <a:rPr lang="cs-CZ" sz="3000" dirty="0" smtClean="0"/>
              <a:t>),</a:t>
            </a:r>
            <a:endParaRPr lang="cs-CZ" sz="3000" dirty="0"/>
          </a:p>
          <a:p>
            <a:pPr marL="720000" lvl="1" indent="-342000">
              <a:buFont typeface="Courier New" pitchFamily="49" charset="0"/>
              <a:buChar char="o"/>
            </a:pPr>
            <a:r>
              <a:rPr lang="cs-CZ" sz="3000" dirty="0"/>
              <a:t>kutikula (</a:t>
            </a:r>
            <a:r>
              <a:rPr lang="cs-CZ" sz="3000" dirty="0" err="1"/>
              <a:t>chitinózní</a:t>
            </a:r>
            <a:r>
              <a:rPr lang="cs-CZ" sz="3000" dirty="0"/>
              <a:t>, případně inkrustovaná uhličitanem vápenatým</a:t>
            </a:r>
            <a:r>
              <a:rPr lang="cs-CZ" sz="3000" dirty="0" smtClean="0"/>
              <a:t>),</a:t>
            </a:r>
            <a:endParaRPr lang="cs-CZ" sz="3000" dirty="0"/>
          </a:p>
          <a:p>
            <a:pPr marL="720000" lvl="1" indent="-342000">
              <a:buFont typeface="Courier New" pitchFamily="49" charset="0"/>
              <a:buChar char="o"/>
            </a:pPr>
            <a:r>
              <a:rPr lang="cs-CZ" sz="3000" dirty="0"/>
              <a:t>plášť z </a:t>
            </a:r>
            <a:r>
              <a:rPr lang="cs-CZ" sz="3000" smtClean="0"/>
              <a:t>tunicinu</a:t>
            </a:r>
            <a:r>
              <a:rPr lang="cs-CZ" sz="3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6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Schránky prvoků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Obr. 4</a:t>
            </a:r>
            <a:endParaRPr lang="cs-CZ" sz="1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Obr. 5</a:t>
            </a:r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11171" r="20463" b="7029"/>
          <a:stretch/>
        </p:blipFill>
        <p:spPr bwMode="auto">
          <a:xfrm>
            <a:off x="530870" y="2708920"/>
            <a:ext cx="3742438" cy="29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4855" r="7910" b="6868"/>
          <a:stretch/>
        </p:blipFill>
        <p:spPr bwMode="auto">
          <a:xfrm>
            <a:off x="4572000" y="1916832"/>
            <a:ext cx="4227857" cy="29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791</Words>
  <Application>Microsoft Office PowerPoint</Application>
  <PresentationFormat>Předvádění na obrazovce (4:3)</PresentationFormat>
  <Paragraphs>129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Úvod do kosterní soustavy</vt:lpstr>
      <vt:lpstr>Funkce kosterní soustavy</vt:lpstr>
      <vt:lpstr>Umístění kostry</vt:lpstr>
      <vt:lpstr>Umístění kostry</vt:lpstr>
      <vt:lpstr>Ontogenetický původ</vt:lpstr>
      <vt:lpstr>Řešte úkoly:</vt:lpstr>
      <vt:lpstr>Typy skeletu - hydrostatická kostra </vt:lpstr>
      <vt:lpstr>Typy skeletu – vnější kostra</vt:lpstr>
      <vt:lpstr>Schránky prvoků</vt:lpstr>
      <vt:lpstr>Typy skeletu – vnitřní kostra</vt:lpstr>
      <vt:lpstr>Typy vnitřní kostry</vt:lpstr>
      <vt:lpstr>Řešte úkoly:</vt:lpstr>
      <vt:lpstr>Informační 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90</cp:revision>
  <dcterms:created xsi:type="dcterms:W3CDTF">2012-06-18T15:15:37Z</dcterms:created>
  <dcterms:modified xsi:type="dcterms:W3CDTF">2013-03-13T14:31:14Z</dcterms:modified>
</cp:coreProperties>
</file>