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7" r:id="rId4"/>
    <p:sldId id="263" r:id="rId5"/>
    <p:sldId id="275" r:id="rId6"/>
    <p:sldId id="264" r:id="rId7"/>
    <p:sldId id="268" r:id="rId8"/>
    <p:sldId id="265" r:id="rId9"/>
    <p:sldId id="266" r:id="rId10"/>
    <p:sldId id="270" r:id="rId11"/>
    <p:sldId id="274" r:id="rId12"/>
    <p:sldId id="276" r:id="rId13"/>
    <p:sldId id="260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FFFFCC"/>
            </a:gs>
            <a:gs pos="96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600" b="1" dirty="0"/>
              <a:t>Soustava </a:t>
            </a:r>
            <a:r>
              <a:rPr lang="cs-CZ" sz="3600" b="1" dirty="0" smtClean="0"/>
              <a:t>kosterní prvoků až měkkýšů</a:t>
            </a:r>
            <a:endParaRPr lang="cs-CZ" sz="32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48757"/>
              </p:ext>
            </p:extLst>
          </p:nvPr>
        </p:nvGraphicFramePr>
        <p:xfrm>
          <a:off x="729020" y="2492896"/>
          <a:ext cx="7666515" cy="2839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Biologie –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 a 7. ročník osmiletého G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 k doplnění a procvičení fylogeneze kosterní soustavy u bezobratlých.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a plníme úkoly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32_BHOU06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2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000" b="1" dirty="0" smtClean="0"/>
              <a:t>MĚKKÝŠI - vnitřní kostra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sz="5100" dirty="0" smtClean="0"/>
              <a:t>Je </a:t>
            </a:r>
            <a:r>
              <a:rPr lang="cs-CZ" sz="5100" dirty="0"/>
              <a:t>to chrupavka (např. plži) zpevňující ústní pásku (</a:t>
            </a:r>
            <a:r>
              <a:rPr lang="cs-CZ" sz="5100" dirty="0" err="1"/>
              <a:t>subradulární</a:t>
            </a:r>
            <a:r>
              <a:rPr lang="cs-CZ" sz="5100" dirty="0"/>
              <a:t> chrupavka</a:t>
            </a:r>
            <a:r>
              <a:rPr lang="cs-CZ" sz="5100" dirty="0" smtClean="0"/>
              <a:t>).</a:t>
            </a:r>
          </a:p>
          <a:p>
            <a:pPr marL="0" lvl="0" indent="0">
              <a:buNone/>
            </a:pPr>
            <a:endParaRPr lang="cs-CZ" sz="5100" dirty="0" smtClean="0"/>
          </a:p>
          <a:p>
            <a:r>
              <a:rPr lang="cs-CZ" sz="5100" dirty="0" smtClean="0"/>
              <a:t>Oporný systém dutiny plžů: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5100" dirty="0" err="1" smtClean="0"/>
              <a:t>subradulární</a:t>
            </a:r>
            <a:r>
              <a:rPr lang="cs-CZ" sz="5100" dirty="0" smtClean="0"/>
              <a:t> chrupavka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5100" dirty="0" smtClean="0"/>
              <a:t>radula (ústní páska)	</a:t>
            </a:r>
          </a:p>
          <a:p>
            <a:pPr marL="0" indent="0">
              <a:buNone/>
            </a:pPr>
            <a:r>
              <a:rPr lang="cs-CZ" sz="5100" dirty="0" smtClean="0"/>
              <a:t>        s chitinovými zoubky</a:t>
            </a:r>
          </a:p>
          <a:p>
            <a:pPr marL="514350" indent="-514350">
              <a:buFont typeface="+mj-lt"/>
              <a:buAutoNum type="alphaLcParenR" startAt="3"/>
            </a:pPr>
            <a:r>
              <a:rPr lang="cs-CZ" sz="5100" dirty="0" smtClean="0"/>
              <a:t>horní čelist </a:t>
            </a:r>
          </a:p>
          <a:p>
            <a:pPr marL="514350" indent="-514350">
              <a:buFont typeface="+mj-lt"/>
              <a:buAutoNum type="alphaLcParenR" startAt="3"/>
            </a:pPr>
            <a:endParaRPr lang="cs-CZ" sz="2800" dirty="0" smtClean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cs-CZ" sz="1800" dirty="0" smtClean="0"/>
              <a:t>                                                                                                                                     </a:t>
            </a:r>
            <a:endParaRPr lang="cs-CZ" sz="1800" dirty="0"/>
          </a:p>
          <a:p>
            <a:endParaRPr lang="cs-CZ" dirty="0"/>
          </a:p>
        </p:txBody>
      </p:sp>
      <p:pic>
        <p:nvPicPr>
          <p:cNvPr id="5" name="Obrázek 4" descr="D:\Foto\Fylogeneze\chorda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0" t="49982" r="19614" b="32863"/>
          <a:stretch/>
        </p:blipFill>
        <p:spPr bwMode="auto">
          <a:xfrm>
            <a:off x="4945360" y="3501008"/>
            <a:ext cx="3215640" cy="2215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63888" y="5229200"/>
            <a:ext cx="10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11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103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MĚKKÝŠI </a:t>
            </a:r>
            <a:r>
              <a:rPr lang="cs-CZ" sz="4000" b="1" dirty="0" smtClean="0"/>
              <a:t>- vnitřní </a:t>
            </a:r>
            <a:r>
              <a:rPr lang="cs-CZ" sz="4000" b="1" dirty="0"/>
              <a:t>kostra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U hlavonožců je chrupavčité mozkové a oční pouzdro</a:t>
            </a:r>
            <a:r>
              <a:rPr lang="cs-CZ" sz="2800" dirty="0" smtClean="0"/>
              <a:t>.</a:t>
            </a:r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                         Obr</a:t>
            </a:r>
            <a:r>
              <a:rPr lang="cs-CZ" sz="1600" dirty="0"/>
              <a:t>. </a:t>
            </a:r>
            <a:r>
              <a:rPr lang="cs-CZ" sz="1600" dirty="0" smtClean="0"/>
              <a:t>10</a:t>
            </a:r>
            <a:endParaRPr lang="cs-CZ" sz="1600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43302"/>
            <a:ext cx="3816424" cy="278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5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</a:p>
          <a:p>
            <a:r>
              <a:rPr lang="cs-CZ" sz="2800" dirty="0" smtClean="0"/>
              <a:t>Popište obrázek oporného systému </a:t>
            </a:r>
            <a:r>
              <a:rPr lang="cs-CZ" sz="2800" dirty="0"/>
              <a:t>dutiny </a:t>
            </a:r>
            <a:r>
              <a:rPr lang="cs-CZ" sz="2800" dirty="0" smtClean="0"/>
              <a:t>plžů. </a:t>
            </a:r>
          </a:p>
          <a:p>
            <a:pPr marL="0" indent="0">
              <a:buNone/>
            </a:pPr>
            <a:r>
              <a:rPr lang="cs-CZ" sz="2800" dirty="0" smtClean="0"/>
              <a:t> 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pPr marL="342000" lvl="1" indent="-342000">
              <a:buFont typeface="+mj-lt"/>
              <a:buAutoNum type="alphaLcParenR"/>
            </a:pPr>
            <a:r>
              <a:rPr lang="cs-CZ" dirty="0" err="1"/>
              <a:t>subradulární</a:t>
            </a:r>
            <a:r>
              <a:rPr lang="cs-CZ" dirty="0"/>
              <a:t> chrupavka</a:t>
            </a:r>
          </a:p>
          <a:p>
            <a:pPr marL="342000" lvl="1" indent="-342000">
              <a:buFont typeface="+mj-lt"/>
              <a:buAutoNum type="alphaLcParenR"/>
            </a:pPr>
            <a:r>
              <a:rPr lang="cs-CZ" dirty="0"/>
              <a:t>radula </a:t>
            </a:r>
            <a:r>
              <a:rPr lang="cs-CZ" dirty="0" smtClean="0"/>
              <a:t>s </a:t>
            </a:r>
            <a:r>
              <a:rPr lang="cs-CZ" dirty="0"/>
              <a:t>chitinovými zoubky</a:t>
            </a:r>
          </a:p>
          <a:p>
            <a:pPr marL="342000" lvl="1" indent="-342000">
              <a:spcAft>
                <a:spcPts val="600"/>
              </a:spcAft>
              <a:buFont typeface="+mj-lt"/>
              <a:buAutoNum type="alphaLcParenR"/>
            </a:pPr>
            <a:r>
              <a:rPr lang="cs-CZ" dirty="0"/>
              <a:t>horní čelist </a:t>
            </a:r>
          </a:p>
          <a:p>
            <a:pPr marL="0" indent="0">
              <a:buNone/>
            </a:pPr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</p:txBody>
      </p:sp>
      <p:pic>
        <p:nvPicPr>
          <p:cNvPr id="4" name="Obrázek 3" descr="D:\Foto\Fylogeneze\chorda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0" t="49982" r="19614" b="32863"/>
          <a:stretch/>
        </p:blipFill>
        <p:spPr bwMode="auto">
          <a:xfrm>
            <a:off x="5508104" y="3429000"/>
            <a:ext cx="3215640" cy="2215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69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/>
              <a:t>ZICHÁČEK, Vladimír. </a:t>
            </a:r>
            <a:r>
              <a:rPr lang="cs-CZ" sz="1600" i="1" dirty="0"/>
              <a:t>Zoologie</a:t>
            </a:r>
            <a:r>
              <a:rPr lang="cs-CZ" sz="1600" dirty="0"/>
              <a:t>. Olomouc: Fin, 1995, ISBN 80-85572-74-5.</a:t>
            </a:r>
          </a:p>
          <a:p>
            <a:pPr marL="0" indent="0">
              <a:buNone/>
            </a:pP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80-7183-203-0. </a:t>
            </a:r>
          </a:p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1: YUUJI </a:t>
            </a:r>
            <a:r>
              <a:rPr lang="cs-CZ" sz="1600" dirty="0"/>
              <a:t>TSUKII.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5.9.2012]. Dostupný </a:t>
            </a:r>
            <a:r>
              <a:rPr lang="cs-CZ" sz="1600" dirty="0" smtClean="0"/>
              <a:t>podle licence CC na WWW</a:t>
            </a:r>
            <a:r>
              <a:rPr lang="cs-CZ" sz="1600" dirty="0"/>
              <a:t>: &lt;http://commons.wikimedia.org/wiki/</a:t>
            </a:r>
            <a:r>
              <a:rPr lang="cs-CZ" sz="1600" dirty="0" err="1"/>
              <a:t>File:Stentor_roeseli_composite_image.jpg?uselang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2: </a:t>
            </a:r>
            <a:r>
              <a:rPr lang="cs-CZ" sz="1600" dirty="0"/>
              <a:t>YUUJI TSUKII.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5.9.2012]. Dostupný podle licence CC na WWW: &lt;http://cs.wikipedia.org/wiki/</a:t>
            </a:r>
            <a:r>
              <a:rPr lang="cs-CZ" sz="1600" dirty="0" err="1"/>
              <a:t>Soubor:Ceratium_sp_umitunoobimusi.jpghttp</a:t>
            </a:r>
            <a:r>
              <a:rPr lang="cs-CZ" sz="1600" dirty="0"/>
              <a:t>://commons.wikimedia.org/wiki/</a:t>
            </a:r>
            <a:r>
              <a:rPr lang="cs-CZ" sz="1600" dirty="0" err="1"/>
              <a:t>File:Stentor_roeseli_composite_image.jpg?uselang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3: autor neznámý .</a:t>
            </a:r>
            <a:r>
              <a:rPr lang="cs-CZ" sz="1600" i="1" dirty="0" smtClean="0"/>
              <a:t>http</a:t>
            </a:r>
            <a:r>
              <a:rPr lang="cs-CZ" sz="1600" i="1" dirty="0"/>
              <a:t>://commons.wikimedia.org</a:t>
            </a:r>
            <a:r>
              <a:rPr lang="cs-CZ" sz="1600" dirty="0"/>
              <a:t> [online]. [cit. 5.9.2012]. Dostupný podle licence CC na WWW: &lt;http://cs.wikipedia.org/wiki/</a:t>
            </a:r>
            <a:r>
              <a:rPr lang="cs-CZ" sz="1600" dirty="0" err="1"/>
              <a:t>Soubor:Trichomonas_Giemsa_DPDx.JPG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4: </a:t>
            </a:r>
            <a:r>
              <a:rPr lang="cs-CZ" sz="1600" dirty="0"/>
              <a:t>PENG.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5.9.2012]. Dostupný podle licence CC na WWW: &lt;http://commons.wikimedia.org/wiki/File:Schwamm1.jpg?uselang=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5: </a:t>
            </a:r>
            <a:r>
              <a:rPr lang="cs-CZ" sz="1600" dirty="0"/>
              <a:t>NOAA.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5.9.2012]. Dostupný podle licence CC na WWW: &lt;http://commons.wikimedia.org/wiki/</a:t>
            </a:r>
            <a:r>
              <a:rPr lang="cs-CZ" sz="1600" dirty="0" err="1"/>
              <a:t>File:Iciligorgia_schrammi.jpg</a:t>
            </a:r>
            <a:r>
              <a:rPr lang="cs-CZ" sz="1600" dirty="0"/>
              <a:t>&gt;. </a:t>
            </a:r>
          </a:p>
        </p:txBody>
      </p:sp>
    </p:spTree>
    <p:extLst>
      <p:ext uri="{BB962C8B-B14F-4D97-AF65-F5344CB8AC3E}">
        <p14:creationId xmlns:p14="http://schemas.microsoft.com/office/powerpoint/2010/main" val="21582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Obr. 6: </a:t>
            </a:r>
            <a:r>
              <a:rPr lang="cs-CZ" sz="1600" dirty="0"/>
              <a:t>DANIEL DEVOS.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5.9.2012]. Dostupný podle licence CC na WWW: &lt;http://cs.wikipedia.org/wiki/Soubor:NYTAAR_26042006_MeridunSenile2.jpg&gt;.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7: </a:t>
            </a:r>
            <a:r>
              <a:rPr lang="cs-CZ" sz="1600" dirty="0"/>
              <a:t>FLUKEMAN.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5.9.2012]. Dostupný podle licence CC na WWW: &lt;http://cs.wikipedia.org/wiki/</a:t>
            </a:r>
            <a:r>
              <a:rPr lang="cs-CZ" sz="1600" dirty="0" err="1"/>
              <a:t>Soubor:Fasciola_hepatica.JPG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8: BEENTREE</a:t>
            </a:r>
            <a:r>
              <a:rPr lang="cs-CZ" sz="1600" dirty="0"/>
              <a:t>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5.9.2012]. Dostupný podle licence CC na WWW: &lt;http://cs.wikipedia.org/wiki/Soubor:Toxocara_cati_2_beentree.jpg&gt;.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9: </a:t>
            </a:r>
            <a:r>
              <a:rPr lang="cs-CZ" sz="1600" dirty="0"/>
              <a:t>G.-U. TOLKIEHN.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6.9.2012]. Dostupný podle licence CC na WWW: &lt;http://commons.wikimedia.org/wiki/File:Limax_maximus_6782.jpg?uselang=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10: ALBERT </a:t>
            </a:r>
            <a:r>
              <a:rPr lang="cs-CZ" sz="1600" dirty="0"/>
              <a:t>KOK.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6.9.2012]. Dostupný podle licence CC na WWW: &lt;http://cs.wikipedia.org/wiki/Soubor:Octopus_vulgaris_2.jpg&gt;.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11: převzato z </a:t>
            </a:r>
            <a:r>
              <a:rPr lang="cs-CZ" sz="1600" dirty="0" err="1"/>
              <a:t>z</a:t>
            </a:r>
            <a:r>
              <a:rPr lang="cs-CZ" sz="1600" dirty="0"/>
              <a:t> KNOZ, Jan. </a:t>
            </a:r>
            <a:r>
              <a:rPr lang="cs-CZ" sz="1600" i="1" dirty="0"/>
              <a:t>Obecná zoologie II</a:t>
            </a:r>
            <a:r>
              <a:rPr lang="cs-CZ" sz="1600" dirty="0"/>
              <a:t>. Praha: SPN, 1979, ISBN 17-117 </a:t>
            </a:r>
            <a:r>
              <a:rPr lang="cs-CZ" sz="1600" dirty="0" smtClean="0"/>
              <a:t>79.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710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PRVOCI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Organely opory vně buňky</a:t>
            </a:r>
            <a:r>
              <a:rPr lang="cs-CZ" sz="2800" dirty="0" smtClean="0"/>
              <a:t>:</a:t>
            </a:r>
          </a:p>
          <a:p>
            <a:pPr marL="342000" lvl="0" indent="-342000">
              <a:buFont typeface="Courier New" pitchFamily="49" charset="0"/>
              <a:buChar char="o"/>
            </a:pPr>
            <a:r>
              <a:rPr lang="cs-CZ" sz="2800" dirty="0" smtClean="0"/>
              <a:t> </a:t>
            </a:r>
            <a:r>
              <a:rPr lang="cs-CZ" sz="2800" dirty="0"/>
              <a:t>pelikula (nálevníci</a:t>
            </a:r>
            <a:r>
              <a:rPr lang="cs-CZ" sz="2800" dirty="0" smtClean="0"/>
              <a:t>)</a:t>
            </a:r>
          </a:p>
          <a:p>
            <a:pPr marL="834300" lvl="0" indent="-457200">
              <a:buFont typeface="Courier New" pitchFamily="49" charset="0"/>
              <a:buChar char="o"/>
            </a:pPr>
            <a:endParaRPr lang="cs-CZ" sz="2800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                       </a:t>
            </a:r>
            <a:r>
              <a:rPr lang="cs-CZ" sz="1600" dirty="0" smtClean="0"/>
              <a:t>Obr. 1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               Mrskavka</a:t>
            </a:r>
            <a:endParaRPr lang="cs-CZ" sz="2800" dirty="0" smtClean="0"/>
          </a:p>
          <a:p>
            <a:pPr marL="342000" lvl="0">
              <a:buFont typeface="Courier New" pitchFamily="49" charset="0"/>
              <a:buChar char="o"/>
            </a:pPr>
            <a:r>
              <a:rPr lang="cs-CZ" sz="2800" dirty="0" err="1"/>
              <a:t>chitinózní</a:t>
            </a:r>
            <a:r>
              <a:rPr lang="cs-CZ" sz="2800" dirty="0"/>
              <a:t> pancíře (obrněnky</a:t>
            </a:r>
            <a:r>
              <a:rPr lang="cs-CZ" sz="2800" dirty="0" smtClean="0"/>
              <a:t>)</a:t>
            </a:r>
          </a:p>
          <a:p>
            <a:pPr marL="720000" lvl="0">
              <a:buFont typeface="Courier New" pitchFamily="49" charset="0"/>
              <a:buChar char="o"/>
            </a:pPr>
            <a:endParaRPr lang="cs-CZ" sz="2800" dirty="0"/>
          </a:p>
          <a:p>
            <a:pPr marL="720000" lvl="0">
              <a:buFont typeface="Courier New" pitchFamily="49" charset="0"/>
              <a:buChar char="o"/>
            </a:pPr>
            <a:endParaRPr lang="cs-CZ" sz="2800" dirty="0" smtClean="0"/>
          </a:p>
          <a:p>
            <a:pPr marL="377100" lv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                                                     Obr. 2</a:t>
            </a:r>
          </a:p>
          <a:p>
            <a:pPr marL="377100" lv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             </a:t>
            </a:r>
            <a:r>
              <a:rPr lang="cs-CZ" sz="1800" dirty="0" err="1" smtClean="0"/>
              <a:t>Trojrožec</a:t>
            </a:r>
            <a:endParaRPr lang="cs-CZ" sz="1800" dirty="0" smtClean="0"/>
          </a:p>
          <a:p>
            <a:pPr marL="720000" lvl="0">
              <a:buFont typeface="Courier New" pitchFamily="49" charset="0"/>
              <a:buChar char="o"/>
            </a:pPr>
            <a:endParaRPr lang="cs-CZ" sz="2800" dirty="0" smtClean="0"/>
          </a:p>
          <a:p>
            <a:pPr marL="377100" lv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52" y="1484784"/>
            <a:ext cx="3164979" cy="197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32133" r="31800" b="6267"/>
          <a:stretch/>
        </p:blipFill>
        <p:spPr bwMode="auto">
          <a:xfrm>
            <a:off x="5665048" y="3861048"/>
            <a:ext cx="2305644" cy="198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PRVOCI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00" lvl="0" indent="-342000">
              <a:buFont typeface="Courier New" pitchFamily="49" charset="0"/>
              <a:buChar char="o"/>
            </a:pPr>
            <a:r>
              <a:rPr lang="cs-CZ" sz="2800" dirty="0" smtClean="0"/>
              <a:t>schránky </a:t>
            </a:r>
            <a:r>
              <a:rPr lang="cs-CZ" sz="2800" dirty="0"/>
              <a:t>z písku, kamínků (</a:t>
            </a:r>
            <a:r>
              <a:rPr lang="cs-CZ" sz="2800" dirty="0" err="1"/>
              <a:t>krytenky</a:t>
            </a:r>
            <a:r>
              <a:rPr lang="cs-CZ" sz="2800" dirty="0" smtClean="0"/>
              <a:t>),</a:t>
            </a:r>
          </a:p>
          <a:p>
            <a:pPr marL="342000" lvl="0" indent="-342000">
              <a:buFont typeface="Courier New" pitchFamily="49" charset="0"/>
              <a:buChar char="o"/>
            </a:pPr>
            <a:r>
              <a:rPr lang="cs-CZ" sz="2800" dirty="0" smtClean="0"/>
              <a:t>schránky </a:t>
            </a:r>
            <a:r>
              <a:rPr lang="cs-CZ" sz="2800" dirty="0"/>
              <a:t>z anorganických látek, např</a:t>
            </a:r>
            <a:r>
              <a:rPr lang="cs-CZ" sz="2800" dirty="0" smtClean="0"/>
              <a:t>. CaCO</a:t>
            </a:r>
            <a:r>
              <a:rPr lang="cs-CZ" sz="2800" baseline="-25000" dirty="0" smtClean="0"/>
              <a:t>3</a:t>
            </a:r>
            <a:r>
              <a:rPr lang="cs-CZ" sz="2800" dirty="0" smtClean="0"/>
              <a:t>, SiO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 </a:t>
            </a:r>
            <a:r>
              <a:rPr lang="cs-CZ" sz="2800" dirty="0"/>
              <a:t>(</a:t>
            </a:r>
            <a:r>
              <a:rPr lang="cs-CZ" sz="2800" dirty="0" err="1"/>
              <a:t>dírkonošci</a:t>
            </a:r>
            <a:r>
              <a:rPr lang="cs-CZ" sz="2800" dirty="0" smtClean="0"/>
              <a:t>).</a:t>
            </a:r>
            <a:endParaRPr lang="cs-CZ" sz="2800" dirty="0"/>
          </a:p>
          <a:p>
            <a:pPr lvl="0"/>
            <a:r>
              <a:rPr lang="cs-CZ" sz="2800" dirty="0"/>
              <a:t>Organely opory uvnitř buňky:</a:t>
            </a:r>
          </a:p>
          <a:p>
            <a:pPr marL="342000" lvl="0">
              <a:buFont typeface="Courier New" pitchFamily="49" charset="0"/>
              <a:buChar char="o"/>
            </a:pPr>
            <a:r>
              <a:rPr lang="cs-CZ" sz="2800" dirty="0" err="1"/>
              <a:t>axostyl</a:t>
            </a:r>
            <a:r>
              <a:rPr lang="cs-CZ" sz="2800" dirty="0"/>
              <a:t> - tyčinka </a:t>
            </a:r>
            <a:r>
              <a:rPr lang="cs-CZ" sz="2800" dirty="0" err="1"/>
              <a:t>vystužující</a:t>
            </a:r>
            <a:r>
              <a:rPr lang="cs-CZ" sz="2800" dirty="0"/>
              <a:t> tělo (bičenky</a:t>
            </a:r>
            <a:r>
              <a:rPr lang="cs-CZ" sz="2800" dirty="0" smtClean="0"/>
              <a:t>)</a:t>
            </a:r>
          </a:p>
          <a:p>
            <a:pPr marL="720000" lvl="0">
              <a:buFont typeface="Courier New" pitchFamily="49" charset="0"/>
              <a:buChar char="o"/>
            </a:pPr>
            <a:endParaRPr lang="cs-CZ" dirty="0"/>
          </a:p>
          <a:p>
            <a:pPr marL="720000" lvl="0">
              <a:buFont typeface="Courier New" pitchFamily="49" charset="0"/>
              <a:buChar char="o"/>
            </a:pPr>
            <a:endParaRPr lang="cs-CZ" dirty="0" smtClean="0"/>
          </a:p>
          <a:p>
            <a:pPr marL="377100" lvl="0" indent="0">
              <a:buNone/>
            </a:pPr>
            <a:r>
              <a:rPr lang="cs-CZ" sz="1800" dirty="0" smtClean="0"/>
              <a:t>                                              </a:t>
            </a:r>
          </a:p>
          <a:p>
            <a:pPr marL="377100" lv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                              Obr. 3</a:t>
            </a:r>
            <a:endParaRPr lang="cs-CZ" sz="1600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4" t="6370" r="10539" b="9838"/>
          <a:stretch/>
        </p:blipFill>
        <p:spPr bwMode="auto">
          <a:xfrm rot="16200000">
            <a:off x="4739640" y="3886200"/>
            <a:ext cx="1920240" cy="222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7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HOUBY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U </a:t>
            </a:r>
            <a:r>
              <a:rPr lang="cs-CZ" sz="2800" dirty="0"/>
              <a:t>hub se vytváří vnitřní </a:t>
            </a:r>
            <a:r>
              <a:rPr lang="cs-CZ" sz="2800" dirty="0" smtClean="0"/>
              <a:t>kostra.</a:t>
            </a:r>
          </a:p>
          <a:p>
            <a:r>
              <a:rPr lang="cs-CZ" sz="2800" dirty="0" smtClean="0"/>
              <a:t>Je  </a:t>
            </a:r>
            <a:r>
              <a:rPr lang="cs-CZ" sz="2800" dirty="0"/>
              <a:t>složená z křemičitých nebo vápenitých jehlic vylučovaných </a:t>
            </a:r>
            <a:r>
              <a:rPr lang="cs-CZ" sz="2800" dirty="0" err="1"/>
              <a:t>skleroblasty</a:t>
            </a:r>
            <a:r>
              <a:rPr lang="cs-CZ" sz="2800" dirty="0"/>
              <a:t>, nebo vnitřní kostra ze </a:t>
            </a:r>
            <a:r>
              <a:rPr lang="cs-CZ" sz="2800" dirty="0" err="1"/>
              <a:t>sponginových</a:t>
            </a:r>
            <a:r>
              <a:rPr lang="cs-CZ" sz="2800" dirty="0"/>
              <a:t> vláken vytvářených </a:t>
            </a:r>
            <a:r>
              <a:rPr lang="cs-CZ" sz="2800" dirty="0" err="1"/>
              <a:t>spongoblasty</a:t>
            </a:r>
            <a:r>
              <a:rPr lang="cs-CZ" sz="2800" dirty="0"/>
              <a:t>.</a:t>
            </a:r>
          </a:p>
          <a:p>
            <a:r>
              <a:rPr lang="cs-CZ" sz="2800" dirty="0"/>
              <a:t>Nachází se v </a:t>
            </a:r>
            <a:r>
              <a:rPr lang="cs-CZ" sz="2800" dirty="0" smtClean="0"/>
              <a:t>mezoglei.</a:t>
            </a:r>
          </a:p>
          <a:p>
            <a:r>
              <a:rPr lang="cs-CZ" sz="2800" dirty="0" smtClean="0"/>
              <a:t>Jehlice </a:t>
            </a:r>
            <a:r>
              <a:rPr lang="cs-CZ" sz="2800" dirty="0"/>
              <a:t>i vlákna mohou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mít </a:t>
            </a:r>
            <a:r>
              <a:rPr lang="cs-CZ" sz="2800" dirty="0"/>
              <a:t>různý tvar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1600" dirty="0" smtClean="0"/>
              <a:t>                                                                             Obr. 4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 </a:t>
            </a:r>
            <a:r>
              <a:rPr lang="cs-CZ" sz="1800" dirty="0" err="1" smtClean="0"/>
              <a:t>Sponginová</a:t>
            </a:r>
            <a:r>
              <a:rPr lang="cs-CZ" sz="1800" dirty="0" smtClean="0"/>
              <a:t> kostra</a:t>
            </a:r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3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úkoly: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Úkoly</a:t>
            </a:r>
          </a:p>
          <a:p>
            <a:r>
              <a:rPr lang="cs-CZ" sz="2800" dirty="0"/>
              <a:t>Vyjmenujte organely opory vně buňky prvoků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Co tvoří kostru hub</a:t>
            </a:r>
            <a:r>
              <a:rPr lang="cs-CZ" sz="2800" dirty="0" smtClean="0"/>
              <a:t>?</a:t>
            </a: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r>
              <a:rPr lang="cs-CZ" sz="2800" dirty="0"/>
              <a:t>Jsou to pelikula, </a:t>
            </a:r>
            <a:r>
              <a:rPr lang="cs-CZ" sz="2800" dirty="0" err="1"/>
              <a:t>chitinózní</a:t>
            </a:r>
            <a:r>
              <a:rPr lang="cs-CZ" sz="2800" dirty="0"/>
              <a:t> pancíře, schránky z písku, kamínků, schránky z anorganických látek, např. CaCO</a:t>
            </a:r>
            <a:r>
              <a:rPr lang="cs-CZ" sz="2800" baseline="-25000" dirty="0"/>
              <a:t>3</a:t>
            </a:r>
            <a:r>
              <a:rPr lang="cs-CZ" sz="2800" dirty="0"/>
              <a:t>, SiO</a:t>
            </a:r>
            <a:r>
              <a:rPr lang="cs-CZ" sz="2800" baseline="-25000" dirty="0"/>
              <a:t>2</a:t>
            </a:r>
            <a:r>
              <a:rPr lang="cs-CZ" sz="2800" baseline="-25000" dirty="0" smtClean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Kostra je   </a:t>
            </a:r>
            <a:r>
              <a:rPr lang="cs-CZ" dirty="0"/>
              <a:t>složená z křemičitých nebo vápenitých jehlic vylučovaných </a:t>
            </a:r>
            <a:r>
              <a:rPr lang="cs-CZ" dirty="0" err="1"/>
              <a:t>skleroblasty</a:t>
            </a:r>
            <a:r>
              <a:rPr lang="cs-CZ" dirty="0"/>
              <a:t>, nebo vnitřní kostra ze </a:t>
            </a:r>
            <a:r>
              <a:rPr lang="cs-CZ" dirty="0" err="1"/>
              <a:t>sponginových</a:t>
            </a:r>
            <a:r>
              <a:rPr lang="cs-CZ" dirty="0"/>
              <a:t> vláken vytvářených </a:t>
            </a:r>
            <a:r>
              <a:rPr lang="cs-CZ" dirty="0" err="1"/>
              <a:t>spongoblasty</a:t>
            </a:r>
            <a:r>
              <a:rPr lang="cs-CZ" dirty="0"/>
              <a:t>.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3569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ŽAHAVCI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85000" lnSpcReduction="10000"/>
          </a:bodyPr>
          <a:lstStyle/>
          <a:p>
            <a:pPr lvl="0">
              <a:spcAft>
                <a:spcPts val="1200"/>
              </a:spcAft>
            </a:pPr>
            <a:r>
              <a:rPr lang="cs-CZ" sz="3000" dirty="0" smtClean="0"/>
              <a:t>Vnější </a:t>
            </a:r>
            <a:r>
              <a:rPr lang="cs-CZ" sz="3000" dirty="0"/>
              <a:t>kostra </a:t>
            </a:r>
            <a:r>
              <a:rPr lang="cs-CZ" sz="3000" dirty="0" smtClean="0"/>
              <a:t>- </a:t>
            </a:r>
            <a:r>
              <a:rPr lang="cs-CZ" sz="3000" dirty="0"/>
              <a:t>pokrývá celé tělo korálů s výjimkou předního konce chapadel. </a:t>
            </a:r>
            <a:endParaRPr lang="cs-CZ" sz="3000" dirty="0" smtClean="0"/>
          </a:p>
          <a:p>
            <a:pPr lvl="0">
              <a:spcAft>
                <a:spcPts val="1200"/>
              </a:spcAft>
            </a:pPr>
            <a:r>
              <a:rPr lang="cs-CZ" sz="3000" dirty="0" smtClean="0"/>
              <a:t>U </a:t>
            </a:r>
            <a:r>
              <a:rPr lang="cs-CZ" sz="3000" dirty="0"/>
              <a:t>některých se odchlipuje a vytváří </a:t>
            </a:r>
            <a:r>
              <a:rPr lang="cs-CZ" sz="3000" dirty="0" smtClean="0"/>
              <a:t>kalich.</a:t>
            </a:r>
          </a:p>
          <a:p>
            <a:pPr>
              <a:spcAft>
                <a:spcPts val="1200"/>
              </a:spcAft>
            </a:pPr>
            <a:r>
              <a:rPr lang="cs-CZ" sz="3000" dirty="0" smtClean="0"/>
              <a:t>Je </a:t>
            </a:r>
            <a:r>
              <a:rPr lang="cs-CZ" sz="3000" dirty="0"/>
              <a:t>vápenitá, bílkovinná (</a:t>
            </a:r>
            <a:r>
              <a:rPr lang="cs-CZ" sz="3000" dirty="0" err="1"/>
              <a:t>koralin</a:t>
            </a:r>
            <a:r>
              <a:rPr lang="cs-CZ" sz="3000" dirty="0"/>
              <a:t>) nebo </a:t>
            </a:r>
            <a:r>
              <a:rPr lang="cs-CZ" sz="3000" dirty="0" err="1" smtClean="0"/>
              <a:t>chitinózní</a:t>
            </a:r>
            <a:r>
              <a:rPr lang="cs-CZ" sz="300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cs-CZ" sz="3000" dirty="0" smtClean="0"/>
              <a:t>Je </a:t>
            </a:r>
            <a:r>
              <a:rPr lang="cs-CZ" sz="3000" dirty="0"/>
              <a:t>vylučována ektodermem.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84" y="1268760"/>
            <a:ext cx="3384376" cy="401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 flipH="1">
            <a:off x="5940151" y="5589240"/>
            <a:ext cx="1008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3927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ŽAHAVCI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Vnitřní </a:t>
            </a:r>
            <a:r>
              <a:rPr lang="cs-CZ" sz="2800" dirty="0"/>
              <a:t>kostra - vytváří se u osmičetných korálů jako vápenité </a:t>
            </a:r>
            <a:r>
              <a:rPr lang="cs-CZ" sz="2800" dirty="0" smtClean="0"/>
              <a:t>přepážky.</a:t>
            </a:r>
          </a:p>
          <a:p>
            <a:r>
              <a:rPr lang="cs-CZ" sz="2800" dirty="0" smtClean="0"/>
              <a:t>Je </a:t>
            </a:r>
            <a:r>
              <a:rPr lang="cs-CZ" sz="2800" dirty="0"/>
              <a:t>produkována mezogleou</a:t>
            </a:r>
            <a:r>
              <a:rPr lang="cs-CZ" sz="2800" dirty="0" smtClean="0"/>
              <a:t>.</a:t>
            </a:r>
            <a:endParaRPr lang="cs-CZ" sz="2800" dirty="0"/>
          </a:p>
          <a:p>
            <a:r>
              <a:rPr lang="cs-CZ" sz="2800" dirty="0"/>
              <a:t>Opornou funkci </a:t>
            </a:r>
            <a:r>
              <a:rPr lang="cs-CZ" sz="2800" dirty="0" smtClean="0"/>
              <a:t>plní i </a:t>
            </a:r>
            <a:r>
              <a:rPr lang="cs-CZ" sz="2800" dirty="0"/>
              <a:t>mezoglea - </a:t>
            </a:r>
            <a:r>
              <a:rPr lang="cs-CZ" sz="2800" dirty="0" err="1"/>
              <a:t>nezmaři</a:t>
            </a:r>
            <a:r>
              <a:rPr lang="cs-CZ" sz="2800" dirty="0"/>
              <a:t>, </a:t>
            </a:r>
            <a:r>
              <a:rPr lang="cs-CZ" sz="2800" dirty="0" err="1"/>
              <a:t>medůzy</a:t>
            </a:r>
            <a:r>
              <a:rPr lang="cs-CZ" sz="2800" dirty="0"/>
              <a:t>, sasanky.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5105400" y="1742082"/>
            <a:ext cx="4038600" cy="452596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7867" r="6400" b="20400"/>
          <a:stretch/>
        </p:blipFill>
        <p:spPr bwMode="auto">
          <a:xfrm>
            <a:off x="3275856" y="3957380"/>
            <a:ext cx="3600400" cy="23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9692" y="4581127"/>
            <a:ext cx="900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Obr. 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91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PLOŠTĚNCI a </a:t>
            </a:r>
            <a:r>
              <a:rPr lang="cs-CZ" sz="4000" b="1" dirty="0" smtClean="0"/>
              <a:t>HLÍSTICE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Kostra není vytvořena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Můžeme za ni považovat </a:t>
            </a:r>
            <a:r>
              <a:rPr lang="cs-CZ" sz="2800" dirty="0"/>
              <a:t>kutikulu</a:t>
            </a:r>
            <a:r>
              <a:rPr lang="cs-CZ" sz="2800" dirty="0" smtClean="0"/>
              <a:t>.</a:t>
            </a:r>
          </a:p>
          <a:p>
            <a:endParaRPr lang="cs-CZ" dirty="0"/>
          </a:p>
          <a:p>
            <a:endParaRPr lang="cs-CZ" dirty="0"/>
          </a:p>
          <a:p>
            <a:pPr lvl="8"/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4" y="3109610"/>
            <a:ext cx="3790920" cy="284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25597"/>
            <a:ext cx="3528392" cy="264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45702" y="6011996"/>
            <a:ext cx="1218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7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95446" y="5768134"/>
            <a:ext cx="768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8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201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MĚKKÝŠI - vnější kostra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Jsou to lastury</a:t>
            </a:r>
            <a:r>
              <a:rPr lang="cs-CZ" sz="2800" dirty="0"/>
              <a:t>, ulity a sepiová kost, které vznikají činností pláště (viz pokryv tělní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U </a:t>
            </a:r>
            <a:r>
              <a:rPr lang="cs-CZ" sz="2800" dirty="0"/>
              <a:t>některých druhů je redukována (např. slimáci, </a:t>
            </a:r>
            <a:r>
              <a:rPr lang="cs-CZ" sz="2800" dirty="0" err="1"/>
              <a:t>plzáci</a:t>
            </a:r>
            <a:r>
              <a:rPr lang="cs-CZ" sz="2800" dirty="0" smtClean="0"/>
              <a:t>).</a:t>
            </a: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pPr marL="0" indent="0">
              <a:buNone/>
            </a:pPr>
            <a:r>
              <a:rPr lang="cs-CZ" sz="1800" dirty="0" smtClean="0"/>
              <a:t>                           </a:t>
            </a:r>
            <a:r>
              <a:rPr lang="cs-CZ" sz="1600" dirty="0" smtClean="0"/>
              <a:t>Obr. 9</a:t>
            </a:r>
          </a:p>
          <a:p>
            <a:pPr marL="0" lvl="0" indent="0">
              <a:buNone/>
            </a:pPr>
            <a:endParaRPr lang="cs-CZ" sz="2800" dirty="0" smtClean="0"/>
          </a:p>
          <a:p>
            <a:pPr lvl="0"/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b="10135"/>
          <a:stretch/>
        </p:blipFill>
        <p:spPr bwMode="auto">
          <a:xfrm>
            <a:off x="2723753" y="3933056"/>
            <a:ext cx="396044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6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708</Words>
  <Application>Microsoft Office PowerPoint</Application>
  <PresentationFormat>Předvádění na obrazovce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Soustava kosterní prvoků až měkkýšů</vt:lpstr>
      <vt:lpstr>PRVOCI</vt:lpstr>
      <vt:lpstr>PRVOCI</vt:lpstr>
      <vt:lpstr>HOUBY</vt:lpstr>
      <vt:lpstr>Řešte úkoly:</vt:lpstr>
      <vt:lpstr>ŽAHAVCI</vt:lpstr>
      <vt:lpstr>ŽAHAVCI</vt:lpstr>
      <vt:lpstr>PLOŠTĚNCI a HLÍSTICE</vt:lpstr>
      <vt:lpstr>MĚKKÝŠI - vnější kostra</vt:lpstr>
      <vt:lpstr>MĚKKÝŠI - vnitřní kostra</vt:lpstr>
      <vt:lpstr>MĚKKÝŠI - vnitřní kostra</vt:lpstr>
      <vt:lpstr>Řešte úkol:</vt:lpstr>
      <vt:lpstr>Informační 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Soustava kosterní</dc:title>
  <dc:creator>Uzivatel</dc:creator>
  <cp:lastModifiedBy>Uzivatel</cp:lastModifiedBy>
  <cp:revision>34</cp:revision>
  <dcterms:created xsi:type="dcterms:W3CDTF">2012-08-14T15:08:03Z</dcterms:created>
  <dcterms:modified xsi:type="dcterms:W3CDTF">2013-03-14T09:40:49Z</dcterms:modified>
</cp:coreProperties>
</file>