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60" r:id="rId3"/>
    <p:sldId id="268" r:id="rId4"/>
    <p:sldId id="261" r:id="rId5"/>
    <p:sldId id="265" r:id="rId6"/>
    <p:sldId id="262" r:id="rId7"/>
    <p:sldId id="263" r:id="rId8"/>
    <p:sldId id="264" r:id="rId9"/>
    <p:sldId id="269" r:id="rId10"/>
    <p:sldId id="258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224AE-E4EF-400E-917B-2363732699D3}" type="datetimeFigureOut">
              <a:rPr lang="cs-CZ" smtClean="0"/>
              <a:t>14.3.2013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3BBFE-A9F2-4663-9C9D-89D5B46C6A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6107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0348A-69BA-420D-B023-F99B1AAA207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384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0348A-69BA-420D-B023-F99B1AAA207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1438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1000">
              <a:srgbClr val="FFFFCC"/>
            </a:gs>
            <a:gs pos="96000">
              <a:srgbClr val="FFCC6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14.3.2013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4440" y="1887136"/>
            <a:ext cx="7772400" cy="432048"/>
          </a:xfrm>
        </p:spPr>
        <p:txBody>
          <a:bodyPr>
            <a:noAutofit/>
          </a:bodyPr>
          <a:lstStyle/>
          <a:p>
            <a:pPr lvl="0"/>
            <a:r>
              <a:rPr lang="cs-CZ" sz="4000" b="1" dirty="0" smtClean="0"/>
              <a:t>Kostra kroužkovců a členovců </a:t>
            </a:r>
            <a:endParaRPr lang="cs-CZ" sz="4000" b="1" dirty="0"/>
          </a:p>
        </p:txBody>
      </p:sp>
      <p:pic>
        <p:nvPicPr>
          <p:cNvPr id="1026" name="Picture 2" descr="http://www.gjszlin.cz/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607" y="404664"/>
            <a:ext cx="864096" cy="864096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Z PLOCHY ESF\MIKES DATA GJS\ESF pozvanka\Zakladni_logolink_OPVK (ESF, EU, MSMT, OP VK)\01_Zakladni_logolink_horizontalni_cz\OPVK_hor_zakladni_logolink_RGB_c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6559039" cy="143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913512"/>
              </p:ext>
            </p:extLst>
          </p:nvPr>
        </p:nvGraphicFramePr>
        <p:xfrm>
          <a:off x="729020" y="2492896"/>
          <a:ext cx="7666515" cy="3114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mtClean="0"/>
                        <a:t> Biologie – biologie živočichů</a:t>
                      </a: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6. 9. 2012</a:t>
                      </a:r>
                      <a:endParaRPr lang="cs-CZ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ročník  čtyřletého G a 7. ročník osmiletého  G.</a:t>
                      </a:r>
                      <a:endParaRPr lang="cs-CZ" dirty="0"/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Prezentace  k procvičení fylogeneze kosterní soustavy kroužkovců a členovců.</a:t>
                      </a:r>
                      <a:endParaRPr lang="cs-CZ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Postupně procházíme listy prezentace . Úkoly  jsou pro </a:t>
                      </a:r>
                      <a:r>
                        <a:rPr lang="cs-CZ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samostatné procvičení.</a:t>
                      </a:r>
                      <a:endParaRPr lang="cs-CZ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RNDr. Ilona Houšková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VY_ 32_ INOVA CE_ 32_BHOU07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339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Informační zdroje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/>
              <a:t>ZICHÁČEK, Vladimír. </a:t>
            </a:r>
            <a:r>
              <a:rPr lang="cs-CZ" sz="1600" i="1" dirty="0"/>
              <a:t>Zoologie</a:t>
            </a:r>
            <a:r>
              <a:rPr lang="cs-CZ" sz="1600" dirty="0"/>
              <a:t>. Olomouc: Fin, 1995, ISBN 80-85572-74-5.</a:t>
            </a:r>
          </a:p>
          <a:p>
            <a:pPr marL="0" indent="0">
              <a:buNone/>
            </a:pPr>
            <a:r>
              <a:rPr lang="cs-CZ" sz="1600" dirty="0"/>
              <a:t>PAPÁČEK, Miroslav; MATĚNOVI, Vlasta A Josef; SOLDÁN, Tomáš. </a:t>
            </a:r>
            <a:r>
              <a:rPr lang="cs-CZ" sz="1600" i="1" dirty="0"/>
              <a:t>Zoologie</a:t>
            </a:r>
            <a:r>
              <a:rPr lang="cs-CZ" sz="1600" dirty="0"/>
              <a:t>. Praha: </a:t>
            </a:r>
            <a:r>
              <a:rPr lang="cs-CZ" sz="1600" dirty="0" err="1"/>
              <a:t>Scientia</a:t>
            </a:r>
            <a:r>
              <a:rPr lang="cs-CZ" sz="1600" dirty="0"/>
              <a:t>, 2000, ISBN 80-7183-203-0. </a:t>
            </a:r>
          </a:p>
          <a:p>
            <a:pPr marL="0" indent="0">
              <a:buNone/>
            </a:pPr>
            <a:r>
              <a:rPr lang="cs-CZ" sz="1600" dirty="0"/>
              <a:t>KUBIŠTOVÁ, Iva; JŮVOVÁ, Alena. </a:t>
            </a:r>
            <a:r>
              <a:rPr lang="cs-CZ" sz="1600" i="1" dirty="0"/>
              <a:t>Přehled zoologie</a:t>
            </a:r>
            <a:r>
              <a:rPr lang="cs-CZ" sz="1600" dirty="0"/>
              <a:t>. Brno: </a:t>
            </a:r>
            <a:r>
              <a:rPr lang="cs-CZ" sz="1600" dirty="0" err="1"/>
              <a:t>Paido</a:t>
            </a:r>
            <a:r>
              <a:rPr lang="cs-CZ" sz="1600" dirty="0"/>
              <a:t>, 1984, ISBN 80-901737-4-8.</a:t>
            </a:r>
          </a:p>
          <a:p>
            <a:pPr marL="0" indent="0">
              <a:buNone/>
            </a:pPr>
            <a:r>
              <a:rPr lang="cs-CZ" sz="1600" dirty="0" smtClean="0"/>
              <a:t>KNOZ</a:t>
            </a:r>
            <a:r>
              <a:rPr lang="cs-CZ" sz="1600" dirty="0"/>
              <a:t>, Jan. </a:t>
            </a:r>
            <a:r>
              <a:rPr lang="cs-CZ" sz="1600" i="1" dirty="0"/>
              <a:t>Obecná zoologie II</a:t>
            </a:r>
            <a:r>
              <a:rPr lang="cs-CZ" sz="1600" dirty="0"/>
              <a:t>. Praha: SPN, 1979, ISBN 17-117 79.</a:t>
            </a:r>
          </a:p>
          <a:p>
            <a:pPr marL="0" indent="0">
              <a:buNone/>
            </a:pPr>
            <a:r>
              <a:rPr lang="cs-CZ" sz="1600" dirty="0" smtClean="0"/>
              <a:t>Obr. 1: NHOBGOOD</a:t>
            </a:r>
            <a:r>
              <a:rPr lang="cs-CZ" sz="1600" dirty="0"/>
              <a:t>. </a:t>
            </a:r>
            <a:r>
              <a:rPr lang="cs-CZ" sz="1600" i="1" dirty="0"/>
              <a:t>http://commons.wikimedia.org</a:t>
            </a:r>
            <a:r>
              <a:rPr lang="cs-CZ" sz="1600" dirty="0"/>
              <a:t> [online]. [cit. 6.9.2012]. Dostupný </a:t>
            </a:r>
            <a:r>
              <a:rPr lang="cs-CZ" sz="1600" dirty="0" smtClean="0"/>
              <a:t>podle licence CC na </a:t>
            </a:r>
            <a:r>
              <a:rPr lang="cs-CZ" sz="1600" dirty="0"/>
              <a:t>WWW: &lt;http://commons.wikimedia.org/wiki/</a:t>
            </a:r>
            <a:r>
              <a:rPr lang="cs-CZ" sz="1600" dirty="0" err="1"/>
              <a:t>File:Christmastreeworm_Nick_Hobgood.jpg?uselang</a:t>
            </a:r>
            <a:r>
              <a:rPr lang="cs-CZ" sz="1600" dirty="0"/>
              <a:t>=</a:t>
            </a:r>
            <a:r>
              <a:rPr lang="cs-CZ" sz="1600" dirty="0" err="1"/>
              <a:t>cs</a:t>
            </a:r>
            <a:r>
              <a:rPr lang="cs-CZ" sz="1600" dirty="0"/>
              <a:t>&gt;.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2: FRITZ </a:t>
            </a:r>
            <a:r>
              <a:rPr lang="cs-CZ" sz="1600" dirty="0"/>
              <a:t>GELLER-GRIMM. </a:t>
            </a:r>
            <a:r>
              <a:rPr lang="cs-CZ" sz="1600" i="1" dirty="0"/>
              <a:t>http://commons.wikimedia.org</a:t>
            </a:r>
            <a:r>
              <a:rPr lang="cs-CZ" sz="1600" dirty="0"/>
              <a:t> [online]. [cit. 6.9.2012]. Dostupný podle licence CC na WWW: &lt;http://commons.wikimedia.org/wiki/File:Leptinotarsa_fg01.jpg?uselang=</a:t>
            </a:r>
            <a:r>
              <a:rPr lang="cs-CZ" sz="1600" dirty="0" err="1"/>
              <a:t>cs</a:t>
            </a:r>
            <a:r>
              <a:rPr lang="cs-CZ" sz="1600" dirty="0"/>
              <a:t>&gt;.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3: </a:t>
            </a:r>
            <a:r>
              <a:rPr lang="cs-CZ" sz="1600" dirty="0"/>
              <a:t>PATRICK VERDIER. </a:t>
            </a:r>
            <a:r>
              <a:rPr lang="cs-CZ" sz="1600" i="1" dirty="0"/>
              <a:t>http://cs.wikipedia.org</a:t>
            </a:r>
            <a:r>
              <a:rPr lang="cs-CZ" sz="1600" dirty="0"/>
              <a:t> [online]. [cit. 6.9.2012]. Dostupný podle licence CC na WWW: &lt;http://cs.wikipedia.org/wiki/Soubor:Ocypode_quadrata_%28Martinique%29.jpg&gt;.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4: J.F</a:t>
            </a:r>
            <a:r>
              <a:rPr lang="cs-CZ" sz="1600" dirty="0"/>
              <a:t>. GAFFARD. </a:t>
            </a:r>
            <a:r>
              <a:rPr lang="cs-CZ" sz="1600" i="1" dirty="0"/>
              <a:t>http://cs.wikipedia.org</a:t>
            </a:r>
            <a:r>
              <a:rPr lang="cs-CZ" sz="1600" dirty="0"/>
              <a:t> [online]. [cit. 6.9.2012]. </a:t>
            </a:r>
            <a:r>
              <a:rPr lang="cs-CZ" sz="1600"/>
              <a:t>Dostupný podle licence CC na </a:t>
            </a:r>
            <a:r>
              <a:rPr lang="cs-CZ" sz="1600" dirty="0"/>
              <a:t>WWW: &lt;http://cs.wikipedia.org/wiki/</a:t>
            </a:r>
            <a:r>
              <a:rPr lang="cs-CZ" sz="1600" dirty="0" err="1"/>
              <a:t>Soubor:Lucanus_cervus.jpg</a:t>
            </a:r>
            <a:r>
              <a:rPr lang="cs-CZ" sz="1600" dirty="0"/>
              <a:t>&gt;.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5: převzato z </a:t>
            </a:r>
            <a:r>
              <a:rPr lang="cs-CZ" sz="1600" dirty="0"/>
              <a:t>KNOZ, Jan. </a:t>
            </a:r>
            <a:r>
              <a:rPr lang="cs-CZ" sz="1600" i="1" dirty="0"/>
              <a:t>Obecná zoologie II</a:t>
            </a:r>
            <a:r>
              <a:rPr lang="cs-CZ" sz="1600" dirty="0"/>
              <a:t>. Praha: SPN, 1979, ISBN 17-117 79.</a:t>
            </a:r>
          </a:p>
          <a:p>
            <a:pPr marL="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77474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KROUŽKOVCI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Kostra </a:t>
            </a:r>
            <a:r>
              <a:rPr lang="cs-CZ" sz="2800" dirty="0"/>
              <a:t>chybí, její funkci plní tzv. </a:t>
            </a:r>
            <a:r>
              <a:rPr lang="cs-CZ" sz="2800" dirty="0" err="1" smtClean="0"/>
              <a:t>hydroskelet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Někdy </a:t>
            </a:r>
            <a:r>
              <a:rPr lang="cs-CZ" sz="2800" dirty="0"/>
              <a:t>se vytváří vápenité rourky u přisedlých mnohoštětinatců. </a:t>
            </a:r>
            <a:endParaRPr lang="cs-CZ" sz="2800" dirty="0" smtClean="0"/>
          </a:p>
          <a:p>
            <a:r>
              <a:rPr lang="cs-CZ" sz="2800" dirty="0" smtClean="0"/>
              <a:t>U </a:t>
            </a:r>
            <a:r>
              <a:rPr lang="cs-CZ" sz="2800" dirty="0"/>
              <a:t>některých </a:t>
            </a:r>
            <a:r>
              <a:rPr lang="cs-CZ" sz="2800" dirty="0" smtClean="0"/>
              <a:t>mnohoštětinatců</a:t>
            </a:r>
            <a:br>
              <a:rPr lang="cs-CZ" sz="2800" dirty="0" smtClean="0"/>
            </a:br>
            <a:r>
              <a:rPr lang="cs-CZ" sz="2800" dirty="0" smtClean="0"/>
              <a:t>se </a:t>
            </a:r>
            <a:r>
              <a:rPr lang="cs-CZ" sz="2800" dirty="0"/>
              <a:t>vyvíjejí primitivní chrupavky</a:t>
            </a:r>
            <a:r>
              <a:rPr lang="cs-CZ" sz="2800" dirty="0" smtClean="0"/>
              <a:t>,</a:t>
            </a:r>
            <a:br>
              <a:rPr lang="cs-CZ" sz="2800" dirty="0" smtClean="0"/>
            </a:br>
            <a:r>
              <a:rPr lang="cs-CZ" sz="2800" dirty="0" smtClean="0"/>
              <a:t>které </a:t>
            </a:r>
            <a:r>
              <a:rPr lang="cs-CZ" sz="2800" dirty="0"/>
              <a:t>slouží jako opora </a:t>
            </a:r>
            <a:r>
              <a:rPr lang="cs-CZ" sz="2800" dirty="0" smtClean="0"/>
              <a:t>žaberních</a:t>
            </a:r>
            <a:br>
              <a:rPr lang="cs-CZ" sz="2800" dirty="0" smtClean="0"/>
            </a:br>
            <a:r>
              <a:rPr lang="cs-CZ" sz="2800" dirty="0" smtClean="0"/>
              <a:t>přívěsků.</a:t>
            </a:r>
          </a:p>
          <a:p>
            <a:endParaRPr lang="cs-CZ" sz="3000" dirty="0"/>
          </a:p>
          <a:p>
            <a:pPr marL="0" indent="0">
              <a:buNone/>
            </a:pPr>
            <a:r>
              <a:rPr lang="cs-CZ" sz="1400" dirty="0" smtClean="0"/>
              <a:t>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cs-CZ" sz="1400" dirty="0"/>
              <a:t> </a:t>
            </a:r>
            <a:r>
              <a:rPr lang="cs-CZ" sz="1400" dirty="0" smtClean="0"/>
              <a:t>                                                                                                          </a:t>
            </a:r>
            <a:r>
              <a:rPr lang="cs-CZ" sz="1600" dirty="0" smtClean="0"/>
              <a:t>Obr. 1</a:t>
            </a:r>
            <a:endParaRPr lang="cs-CZ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9"/>
          <a:stretch/>
        </p:blipFill>
        <p:spPr bwMode="auto">
          <a:xfrm>
            <a:off x="5724128" y="3621161"/>
            <a:ext cx="2768251" cy="2446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62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Řešte </a:t>
            </a:r>
            <a:r>
              <a:rPr lang="cs-CZ" sz="4000" b="1" dirty="0" smtClean="0"/>
              <a:t>úkol: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Úkol</a:t>
            </a:r>
          </a:p>
          <a:p>
            <a:r>
              <a:rPr lang="cs-CZ" sz="2800" dirty="0"/>
              <a:t>Vyjmenuj typy kostry u kroužkovců.</a:t>
            </a:r>
          </a:p>
          <a:p>
            <a:pPr marL="0" indent="0">
              <a:buNone/>
            </a:pPr>
            <a:r>
              <a:rPr lang="cs-CZ" sz="2800" dirty="0" smtClean="0"/>
              <a:t> </a:t>
            </a:r>
            <a:endParaRPr lang="cs-CZ" sz="2800" b="1" dirty="0" smtClean="0"/>
          </a:p>
          <a:p>
            <a:pPr marL="0" indent="0">
              <a:buNone/>
            </a:pPr>
            <a:r>
              <a:rPr lang="cs-CZ" sz="2800" b="1" dirty="0" smtClean="0"/>
              <a:t>Řešení</a:t>
            </a:r>
          </a:p>
          <a:p>
            <a:pPr>
              <a:spcBef>
                <a:spcPts val="0"/>
              </a:spcBef>
            </a:pPr>
            <a:r>
              <a:rPr lang="cs-CZ" sz="2800" dirty="0"/>
              <a:t>Jsou to</a:t>
            </a:r>
            <a:r>
              <a:rPr lang="cs-CZ" sz="2800" dirty="0" smtClean="0"/>
              <a:t>:</a:t>
            </a:r>
          </a:p>
          <a:p>
            <a:pPr>
              <a:spcBef>
                <a:spcPts val="0"/>
              </a:spcBef>
              <a:buFont typeface="Courier New" pitchFamily="49" charset="0"/>
              <a:buChar char="o"/>
            </a:pPr>
            <a:r>
              <a:rPr lang="cs-CZ" sz="2800" dirty="0" err="1" smtClean="0"/>
              <a:t>hydroskelet</a:t>
            </a:r>
            <a:r>
              <a:rPr lang="cs-CZ" sz="2800" dirty="0" smtClean="0"/>
              <a:t>,</a:t>
            </a:r>
          </a:p>
          <a:p>
            <a:pPr>
              <a:spcBef>
                <a:spcPts val="0"/>
              </a:spcBef>
              <a:buFont typeface="Courier New" pitchFamily="49" charset="0"/>
              <a:buChar char="o"/>
            </a:pPr>
            <a:r>
              <a:rPr lang="cs-CZ" sz="2800" dirty="0" smtClean="0"/>
              <a:t>vápenité </a:t>
            </a:r>
            <a:r>
              <a:rPr lang="cs-CZ" sz="2800" dirty="0"/>
              <a:t>rourky  přisedlých </a:t>
            </a:r>
            <a:r>
              <a:rPr lang="cs-CZ" sz="2800" dirty="0" smtClean="0"/>
              <a:t>mnohoštětinatců,</a:t>
            </a:r>
          </a:p>
          <a:p>
            <a:pPr>
              <a:spcBef>
                <a:spcPts val="0"/>
              </a:spcBef>
              <a:buFont typeface="Courier New" pitchFamily="49" charset="0"/>
              <a:buChar char="o"/>
            </a:pPr>
            <a:r>
              <a:rPr lang="cs-CZ" sz="2800" dirty="0" smtClean="0"/>
              <a:t>primitivní </a:t>
            </a:r>
            <a:r>
              <a:rPr lang="cs-CZ" sz="2800" dirty="0"/>
              <a:t>chrupavky mnohoštětinatců </a:t>
            </a:r>
            <a:r>
              <a:rPr lang="cs-CZ" sz="2800" dirty="0" smtClean="0"/>
              <a:t>(opora žaberních přívěsků</a:t>
            </a:r>
            <a:r>
              <a:rPr lang="cs-CZ" sz="2800" dirty="0"/>
              <a:t>).</a:t>
            </a:r>
          </a:p>
          <a:p>
            <a:pPr marL="0" indent="0">
              <a:buNone/>
            </a:pPr>
            <a:endParaRPr lang="cs-CZ" sz="2800" b="1" dirty="0" smtClean="0"/>
          </a:p>
          <a:p>
            <a:pPr marL="0" indent="0">
              <a:buNone/>
            </a:pPr>
            <a:endParaRPr lang="cs-CZ" sz="2800" b="1" dirty="0" smtClean="0"/>
          </a:p>
          <a:p>
            <a:endParaRPr lang="cs-CZ" sz="2800" b="1" dirty="0" smtClean="0"/>
          </a:p>
          <a:p>
            <a:endParaRPr lang="cs-CZ" sz="2800" dirty="0"/>
          </a:p>
          <a:p>
            <a:pPr marL="0" indent="0">
              <a:buNone/>
            </a:pPr>
            <a:endParaRPr lang="cs-CZ" sz="2800" b="1" dirty="0" smtClean="0"/>
          </a:p>
          <a:p>
            <a:pPr marL="0" indent="0">
              <a:buNone/>
            </a:pP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69297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ČLENOVCI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Pevný </a:t>
            </a:r>
            <a:r>
              <a:rPr lang="cs-CZ" sz="2800" dirty="0"/>
              <a:t>tělní pokryv plní funkci vnější kostry. Tvoří ji chitinová kutikula (složená ze tří vrstev), která je nepropustná pro vzduch.</a:t>
            </a:r>
          </a:p>
          <a:p>
            <a:pPr lvl="0"/>
            <a:r>
              <a:rPr lang="cs-CZ" sz="2800" dirty="0"/>
              <a:t>Každý tělní článek je </a:t>
            </a:r>
            <a:r>
              <a:rPr lang="cs-CZ" sz="2800" dirty="0" smtClean="0"/>
              <a:t>kryt:</a:t>
            </a:r>
          </a:p>
          <a:p>
            <a:pPr marL="720000" lvl="0">
              <a:buFont typeface="Courier New" pitchFamily="49" charset="0"/>
              <a:buChar char="o"/>
            </a:pPr>
            <a:r>
              <a:rPr lang="cs-CZ" sz="2800" dirty="0" smtClean="0"/>
              <a:t>1 plátem </a:t>
            </a:r>
            <a:r>
              <a:rPr lang="cs-CZ" sz="2800" dirty="0"/>
              <a:t>hřbetním (</a:t>
            </a:r>
            <a:r>
              <a:rPr lang="cs-CZ" sz="2800" dirty="0" err="1"/>
              <a:t>tergum</a:t>
            </a:r>
            <a:r>
              <a:rPr lang="cs-CZ" sz="2800" dirty="0" smtClean="0"/>
              <a:t>)</a:t>
            </a:r>
          </a:p>
          <a:p>
            <a:pPr marL="720000" lvl="0">
              <a:buFont typeface="Courier New" pitchFamily="49" charset="0"/>
              <a:buChar char="o"/>
            </a:pPr>
            <a:r>
              <a:rPr lang="cs-CZ" sz="2800" dirty="0" smtClean="0"/>
              <a:t>1 břišním </a:t>
            </a:r>
            <a:r>
              <a:rPr lang="cs-CZ" sz="2800" dirty="0"/>
              <a:t>(sternum) </a:t>
            </a:r>
            <a:endParaRPr lang="cs-CZ" sz="2800" dirty="0" smtClean="0"/>
          </a:p>
          <a:p>
            <a:pPr marL="720000" lvl="0">
              <a:buFont typeface="Courier New" pitchFamily="49" charset="0"/>
              <a:buChar char="o"/>
            </a:pPr>
            <a:r>
              <a:rPr lang="cs-CZ" sz="2800" dirty="0" smtClean="0"/>
              <a:t>2 postranními </a:t>
            </a:r>
            <a:r>
              <a:rPr lang="cs-CZ" sz="2800" dirty="0"/>
              <a:t>plátky (pleury</a:t>
            </a:r>
            <a:r>
              <a:rPr lang="cs-CZ" sz="2800" dirty="0" smtClean="0"/>
              <a:t>)</a:t>
            </a:r>
          </a:p>
          <a:p>
            <a:pPr marL="342000" lvl="0">
              <a:buFont typeface="Courier New" pitchFamily="49" charset="0"/>
              <a:buChar char="o"/>
            </a:pPr>
            <a:r>
              <a:rPr lang="cs-CZ" sz="2800" dirty="0" smtClean="0"/>
              <a:t>Mezi </a:t>
            </a:r>
            <a:r>
              <a:rPr lang="cs-CZ" sz="2800" dirty="0"/>
              <a:t>jednotlivými plátky jsou </a:t>
            </a:r>
            <a:r>
              <a:rPr lang="cs-CZ" sz="2800" dirty="0" err="1"/>
              <a:t>intersegmentální</a:t>
            </a:r>
            <a:r>
              <a:rPr lang="cs-CZ" sz="2800" dirty="0"/>
              <a:t> membrány.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049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 smtClean="0"/>
              <a:t>Schema</a:t>
            </a:r>
            <a:r>
              <a:rPr lang="cs-CZ" sz="4000" b="1" dirty="0" smtClean="0"/>
              <a:t> exoskeletu hmyzu</a:t>
            </a:r>
            <a:endParaRPr lang="cs-CZ" sz="4000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cs-CZ" dirty="0" err="1" smtClean="0"/>
              <a:t>tergum</a:t>
            </a:r>
            <a:endParaRPr lang="cs-CZ" dirty="0" smtClean="0"/>
          </a:p>
          <a:p>
            <a:pPr marL="514350" indent="-514350">
              <a:buFont typeface="+mj-lt"/>
              <a:buAutoNum type="alphaLcParenR"/>
            </a:pPr>
            <a:r>
              <a:rPr lang="cs-CZ" dirty="0" err="1" smtClean="0"/>
              <a:t>intersegmentální</a:t>
            </a:r>
            <a:r>
              <a:rPr lang="cs-CZ" dirty="0" smtClean="0"/>
              <a:t> membrána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smtClean="0"/>
              <a:t>sternum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smtClean="0"/>
              <a:t>končetinový článek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smtClean="0"/>
              <a:t>hlavová schránka</a:t>
            </a:r>
            <a:endParaRPr lang="cs-CZ" dirty="0"/>
          </a:p>
        </p:txBody>
      </p:sp>
      <p:pic>
        <p:nvPicPr>
          <p:cNvPr id="9" name="Picture 2" descr="D:\Foto\Fylogeneze\chorda1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8" t="6105" r="28214" b="69280"/>
          <a:stretch/>
        </p:blipFill>
        <p:spPr bwMode="auto">
          <a:xfrm>
            <a:off x="4067944" y="1772816"/>
            <a:ext cx="4896544" cy="281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4860032" y="4758713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5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98834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ČLENOVCI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2832" cy="4525963"/>
          </a:xfrm>
        </p:spPr>
        <p:txBody>
          <a:bodyPr>
            <a:noAutofit/>
          </a:bodyPr>
          <a:lstStyle/>
          <a:p>
            <a:pPr lvl="0">
              <a:spcAft>
                <a:spcPts val="1200"/>
              </a:spcAft>
            </a:pPr>
            <a:r>
              <a:rPr lang="cs-CZ" dirty="0"/>
              <a:t>Hlavové články bývají silně </a:t>
            </a:r>
            <a:r>
              <a:rPr lang="cs-CZ" dirty="0" err="1"/>
              <a:t>sklerotinizovány</a:t>
            </a:r>
            <a:r>
              <a:rPr lang="cs-CZ" dirty="0"/>
              <a:t> a vytváří se tak hlavová schránka. </a:t>
            </a:r>
            <a:endParaRPr lang="cs-CZ" dirty="0" smtClean="0"/>
          </a:p>
          <a:p>
            <a:pPr lvl="0">
              <a:spcAft>
                <a:spcPts val="1200"/>
              </a:spcAft>
            </a:pPr>
            <a:r>
              <a:rPr lang="cs-CZ" dirty="0" smtClean="0"/>
              <a:t>Ta </a:t>
            </a:r>
            <a:r>
              <a:rPr lang="cs-CZ" dirty="0"/>
              <a:t>slouží jako opora ústního a smyslového ústrojí. </a:t>
            </a:r>
            <a:endParaRPr lang="cs-CZ" dirty="0" smtClean="0"/>
          </a:p>
          <a:p>
            <a:pPr lvl="0">
              <a:spcAft>
                <a:spcPts val="1200"/>
              </a:spcAft>
            </a:pPr>
            <a:r>
              <a:rPr lang="cs-CZ" dirty="0" smtClean="0"/>
              <a:t>Často </a:t>
            </a:r>
            <a:r>
              <a:rPr lang="cs-CZ" dirty="0"/>
              <a:t>se dovnitř těla v hlavě a v hrudi </a:t>
            </a:r>
            <a:r>
              <a:rPr lang="cs-CZ" dirty="0" err="1" smtClean="0"/>
              <a:t>vchlipují</a:t>
            </a:r>
            <a:r>
              <a:rPr lang="cs-CZ" dirty="0" smtClean="0"/>
              <a:t> </a:t>
            </a:r>
            <a:r>
              <a:rPr lang="cs-CZ" dirty="0"/>
              <a:t>kutikulární lišty.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60032" y="1600200"/>
            <a:ext cx="3826768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cs-CZ" dirty="0"/>
              <a:t>Články hrudi jsou zpevněny, aby mohly tvořit oporu pro svalstvo křídel a končetin.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sz="1600" dirty="0" smtClean="0"/>
              <a:t>       Obr. 2 </a:t>
            </a:r>
            <a:endParaRPr lang="cs-CZ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9" t="2180" r="20201" b="5113"/>
          <a:stretch/>
        </p:blipFill>
        <p:spPr bwMode="auto">
          <a:xfrm>
            <a:off x="5868144" y="3717032"/>
            <a:ext cx="2017334" cy="234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1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ČLENOVCI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cs-CZ" sz="4000" dirty="0"/>
              <a:t>Například tělo korýšů je chráněno tvrdým krunýřem, který vzniká vylučováním ze svrchních pokožkových buněk. </a:t>
            </a:r>
            <a:endParaRPr lang="cs-CZ" sz="4000" dirty="0" smtClean="0"/>
          </a:p>
          <a:p>
            <a:pPr>
              <a:spcAft>
                <a:spcPts val="600"/>
              </a:spcAft>
            </a:pPr>
            <a:r>
              <a:rPr lang="cs-CZ" sz="4000" dirty="0" smtClean="0"/>
              <a:t>Krunýř je  </a:t>
            </a:r>
            <a:r>
              <a:rPr lang="cs-CZ" sz="4000" dirty="0"/>
              <a:t>velmi </a:t>
            </a:r>
            <a:r>
              <a:rPr lang="cs-CZ" sz="4000" dirty="0" smtClean="0"/>
              <a:t>odolný</a:t>
            </a:r>
            <a:br>
              <a:rPr lang="cs-CZ" sz="4000" dirty="0" smtClean="0"/>
            </a:br>
            <a:r>
              <a:rPr lang="cs-CZ" sz="4000" dirty="0" smtClean="0"/>
              <a:t>proti mechanický</a:t>
            </a:r>
            <a:br>
              <a:rPr lang="cs-CZ" sz="4000" dirty="0" smtClean="0"/>
            </a:br>
            <a:r>
              <a:rPr lang="cs-CZ" sz="4000" dirty="0" smtClean="0"/>
              <a:t>i </a:t>
            </a:r>
            <a:r>
              <a:rPr lang="cs-CZ" sz="4000" dirty="0"/>
              <a:t>chemickým vlivům</a:t>
            </a:r>
            <a:r>
              <a:rPr lang="cs-CZ" sz="4000" dirty="0" smtClean="0"/>
              <a:t>.</a:t>
            </a:r>
          </a:p>
          <a:p>
            <a:r>
              <a:rPr lang="cs-CZ" sz="4000" dirty="0" smtClean="0"/>
              <a:t>Na krunýř </a:t>
            </a:r>
            <a:r>
              <a:rPr lang="cs-CZ" sz="4000" dirty="0"/>
              <a:t>se </a:t>
            </a:r>
            <a:r>
              <a:rPr lang="cs-CZ" sz="4000" dirty="0" smtClean="0"/>
              <a:t>zevnitř</a:t>
            </a:r>
            <a:br>
              <a:rPr lang="cs-CZ" sz="4000" dirty="0" smtClean="0"/>
            </a:br>
            <a:r>
              <a:rPr lang="cs-CZ" sz="4000" dirty="0" smtClean="0"/>
              <a:t>upínají </a:t>
            </a:r>
            <a:r>
              <a:rPr lang="cs-CZ" sz="4000" dirty="0"/>
              <a:t>také svaly</a:t>
            </a:r>
            <a:r>
              <a:rPr lang="cs-CZ" sz="4000" dirty="0" smtClean="0"/>
              <a:t>.</a:t>
            </a:r>
          </a:p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r>
              <a:rPr lang="cs-CZ" sz="2100" dirty="0"/>
              <a:t> </a:t>
            </a:r>
            <a:r>
              <a:rPr lang="cs-CZ" sz="2100" dirty="0" smtClean="0"/>
              <a:t>                </a:t>
            </a:r>
          </a:p>
          <a:p>
            <a:pPr marL="0" indent="0">
              <a:buNone/>
            </a:pPr>
            <a:endParaRPr lang="cs-CZ" sz="2100" dirty="0"/>
          </a:p>
          <a:p>
            <a:pPr marL="0" indent="0">
              <a:buNone/>
            </a:pPr>
            <a:endParaRPr lang="cs-CZ" sz="2100" dirty="0" smtClean="0"/>
          </a:p>
          <a:p>
            <a:pPr marL="0" indent="0">
              <a:buNone/>
            </a:pPr>
            <a:r>
              <a:rPr lang="cs-CZ" sz="2100" dirty="0"/>
              <a:t> </a:t>
            </a:r>
            <a:r>
              <a:rPr lang="cs-CZ" sz="2100" dirty="0" smtClean="0"/>
              <a:t>                                                                    Obr. 3</a:t>
            </a:r>
            <a:endParaRPr lang="cs-CZ" sz="21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3" t="11492" r="16413" b="19851"/>
          <a:stretch/>
        </p:blipFill>
        <p:spPr bwMode="auto">
          <a:xfrm>
            <a:off x="4378817" y="3139440"/>
            <a:ext cx="4146998" cy="281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88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ČLENOVCI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sz="2800" dirty="0"/>
              <a:t>Skelet je nejdokonaleji vyvinut u </a:t>
            </a:r>
            <a:r>
              <a:rPr lang="cs-CZ" sz="2800" dirty="0" smtClean="0"/>
              <a:t>hmyzu.</a:t>
            </a:r>
          </a:p>
          <a:p>
            <a:pPr lvl="0"/>
            <a:r>
              <a:rPr lang="cs-CZ" sz="2800" dirty="0" smtClean="0"/>
              <a:t>Kostru </a:t>
            </a:r>
            <a:r>
              <a:rPr lang="cs-CZ" sz="2800" dirty="0"/>
              <a:t>je nutné po určité době svlékat, živočichové proto rostou skokem.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          Obr. 4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" t="3262" r="8664"/>
          <a:stretch/>
        </p:blipFill>
        <p:spPr bwMode="auto">
          <a:xfrm rot="5400000">
            <a:off x="3109658" y="2646011"/>
            <a:ext cx="2492635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31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Řešte </a:t>
            </a:r>
            <a:r>
              <a:rPr lang="cs-CZ" sz="4000" b="1" dirty="0" smtClean="0"/>
              <a:t>úkol: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b="1" dirty="0" smtClean="0"/>
              <a:t>Úkol</a:t>
            </a:r>
          </a:p>
          <a:p>
            <a:pPr marL="0" indent="0">
              <a:buNone/>
            </a:pPr>
            <a:r>
              <a:rPr lang="cs-CZ" sz="2800" dirty="0"/>
              <a:t>Popiš schéma exoskeletu hmyzu</a:t>
            </a:r>
            <a:r>
              <a:rPr lang="cs-CZ" sz="2800" dirty="0" smtClean="0"/>
              <a:t>.</a:t>
            </a:r>
          </a:p>
          <a:p>
            <a:pPr marL="0" indent="0">
              <a:buNone/>
            </a:pPr>
            <a:r>
              <a:rPr lang="cs-CZ" sz="2800" dirty="0" smtClean="0"/>
              <a:t> </a:t>
            </a:r>
            <a:endParaRPr lang="cs-CZ" sz="2800" b="1" dirty="0" smtClean="0"/>
          </a:p>
          <a:p>
            <a:pPr marL="0" indent="0">
              <a:buNone/>
            </a:pPr>
            <a:r>
              <a:rPr lang="cs-CZ" sz="2800" b="1" dirty="0" smtClean="0"/>
              <a:t>Řešení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arenR"/>
            </a:pPr>
            <a:r>
              <a:rPr lang="cs-CZ" sz="2800" dirty="0" err="1"/>
              <a:t>tergum</a:t>
            </a:r>
            <a:endParaRPr lang="cs-CZ" sz="2800" dirty="0"/>
          </a:p>
          <a:p>
            <a:pPr marL="514350" indent="-514350">
              <a:spcBef>
                <a:spcPts val="0"/>
              </a:spcBef>
              <a:buFont typeface="+mj-lt"/>
              <a:buAutoNum type="alphaLcParenR"/>
            </a:pPr>
            <a:r>
              <a:rPr lang="cs-CZ" sz="2800" dirty="0" err="1"/>
              <a:t>intersegmentální</a:t>
            </a:r>
            <a:r>
              <a:rPr lang="cs-CZ" sz="2800" dirty="0"/>
              <a:t>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membrána</a:t>
            </a:r>
            <a:endParaRPr lang="cs-CZ" sz="2800" dirty="0"/>
          </a:p>
          <a:p>
            <a:pPr marL="514350" indent="-514350">
              <a:spcBef>
                <a:spcPts val="0"/>
              </a:spcBef>
              <a:buFont typeface="+mj-lt"/>
              <a:buAutoNum type="alphaLcParenR"/>
            </a:pPr>
            <a:r>
              <a:rPr lang="cs-CZ" sz="2800" dirty="0"/>
              <a:t>sternum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arenR"/>
            </a:pPr>
            <a:r>
              <a:rPr lang="cs-CZ" sz="2800" dirty="0"/>
              <a:t>končetinový článek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</a:pPr>
            <a:r>
              <a:rPr lang="cs-CZ" sz="2800" dirty="0"/>
              <a:t>hlavová schránka</a:t>
            </a:r>
          </a:p>
          <a:p>
            <a:pPr marL="0" indent="0">
              <a:buNone/>
            </a:pPr>
            <a:endParaRPr lang="cs-CZ" sz="2800" b="1" dirty="0" smtClean="0"/>
          </a:p>
          <a:p>
            <a:pPr marL="0" indent="0">
              <a:buNone/>
            </a:pPr>
            <a:endParaRPr lang="cs-CZ" sz="2800" b="1" dirty="0" smtClean="0"/>
          </a:p>
          <a:p>
            <a:endParaRPr lang="cs-CZ" sz="2800" b="1" dirty="0" smtClean="0"/>
          </a:p>
          <a:p>
            <a:endParaRPr lang="cs-CZ" sz="2800" dirty="0"/>
          </a:p>
          <a:p>
            <a:pPr marL="0" indent="0">
              <a:buNone/>
            </a:pPr>
            <a:endParaRPr lang="cs-CZ" sz="2800" b="1" dirty="0" smtClean="0"/>
          </a:p>
          <a:p>
            <a:pPr marL="0" indent="0">
              <a:buNone/>
            </a:pPr>
            <a:endParaRPr lang="cs-CZ" sz="2800" b="1" dirty="0"/>
          </a:p>
        </p:txBody>
      </p:sp>
      <p:pic>
        <p:nvPicPr>
          <p:cNvPr id="5" name="Picture 2" descr="D:\Foto\Fylogeneze\chorda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8" t="7639" r="28214" b="70217"/>
          <a:stretch/>
        </p:blipFill>
        <p:spPr bwMode="auto">
          <a:xfrm>
            <a:off x="4175448" y="2657263"/>
            <a:ext cx="4968552" cy="256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97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536</Words>
  <Application>Microsoft Office PowerPoint</Application>
  <PresentationFormat>Předvádění na obrazovce (4:3)</PresentationFormat>
  <Paragraphs>105</Paragraphs>
  <Slides>10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Kostra kroužkovců a členovců </vt:lpstr>
      <vt:lpstr>KROUŽKOVCI</vt:lpstr>
      <vt:lpstr>Řešte úkol:</vt:lpstr>
      <vt:lpstr>ČLENOVCI</vt:lpstr>
      <vt:lpstr>Schema exoskeletu hmyzu</vt:lpstr>
      <vt:lpstr>ČLENOVCI</vt:lpstr>
      <vt:lpstr>ČLENOVCI</vt:lpstr>
      <vt:lpstr>ČLENOVCI</vt:lpstr>
      <vt:lpstr>Řešte úkol:</vt:lpstr>
      <vt:lpstr>Informační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Soustava kosterní</dc:title>
  <dc:creator>Uzivatel</dc:creator>
  <cp:lastModifiedBy>Uzivatel</cp:lastModifiedBy>
  <cp:revision>24</cp:revision>
  <dcterms:created xsi:type="dcterms:W3CDTF">2012-08-14T15:12:25Z</dcterms:created>
  <dcterms:modified xsi:type="dcterms:W3CDTF">2013-03-14T09:42:02Z</dcterms:modified>
</cp:coreProperties>
</file>