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79" r:id="rId5"/>
    <p:sldId id="285" r:id="rId6"/>
    <p:sldId id="284" r:id="rId7"/>
    <p:sldId id="280" r:id="rId8"/>
    <p:sldId id="281" r:id="rId9"/>
    <p:sldId id="264" r:id="rId10"/>
    <p:sldId id="282" r:id="rId11"/>
    <p:sldId id="283" r:id="rId12"/>
    <p:sldId id="265" r:id="rId13"/>
    <p:sldId id="286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A1A5-E752-428C-9FD9-81AE2B6AC034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4B48-A5D1-44BE-92DA-D06C1C8D3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4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Stavba kostry hrudního koše strunatců</a:t>
            </a:r>
            <a:endParaRPr lang="cs-CZ" sz="32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20429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9. </a:t>
                      </a:r>
                      <a:r>
                        <a:rPr lang="cs-CZ" smtClean="0"/>
                        <a:t>10. </a:t>
                      </a:r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Výuková prezentace  k  procvičení fylogeneze kosterní soustavy – hrudního koše u strunatců.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Úkoly na straně 12 jsou pro samostatné procvičení, kontrola viz strana  13.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6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Obratle podle tvaru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b="1" dirty="0"/>
              <a:t>Diferencované</a:t>
            </a:r>
            <a:r>
              <a:rPr lang="cs-CZ" sz="2800" dirty="0"/>
              <a:t> </a:t>
            </a:r>
            <a:r>
              <a:rPr lang="cs-CZ" sz="2800" dirty="0" smtClean="0"/>
              <a:t>podle tvaru v</a:t>
            </a:r>
            <a:r>
              <a:rPr lang="cs-CZ" sz="2800" dirty="0"/>
              <a:t> </a:t>
            </a:r>
            <a:r>
              <a:rPr lang="cs-CZ" sz="2800" dirty="0" smtClean="0"/>
              <a:t>obratle: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 krční,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hrudní,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bederní,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křížové,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ocasní.</a:t>
            </a:r>
            <a:endParaRPr lang="cs-CZ" sz="2800" dirty="0"/>
          </a:p>
          <a:p>
            <a:pPr lvl="0"/>
            <a:r>
              <a:rPr lang="cs-CZ" sz="2800" dirty="0"/>
              <a:t>Počet obratlů v jednotlivých úsecích </a:t>
            </a:r>
            <a:r>
              <a:rPr lang="cs-CZ" sz="2800" dirty="0" smtClean="0"/>
              <a:t>kolísá</a:t>
            </a:r>
            <a:r>
              <a:rPr lang="cs-CZ" sz="2800" dirty="0"/>
              <a:t>, dochází i k srůstům (oblast ocasní, křížová).</a:t>
            </a:r>
          </a:p>
          <a:p>
            <a:pPr lvl="0"/>
            <a:r>
              <a:rPr lang="cs-CZ" sz="2800" dirty="0"/>
              <a:t>Po stranách se mohou na obratle připojovat </a:t>
            </a:r>
            <a:r>
              <a:rPr lang="cs-CZ" sz="2800" b="1" dirty="0" smtClean="0"/>
              <a:t>žebra.</a:t>
            </a:r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956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Žebra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3000" dirty="0"/>
              <a:t>Slouží k upínání svaloviny, jako výztuha tělní stěny a jako ochrana vnitřních orgánů</a:t>
            </a:r>
            <a:r>
              <a:rPr lang="cs-CZ" sz="3000" dirty="0" smtClean="0"/>
              <a:t>.</a:t>
            </a:r>
          </a:p>
          <a:p>
            <a:pPr lvl="0"/>
            <a:r>
              <a:rPr lang="cs-CZ" sz="3000" dirty="0" smtClean="0"/>
              <a:t>Výskyt </a:t>
            </a:r>
            <a:r>
              <a:rPr lang="cs-CZ" sz="3000" dirty="0"/>
              <a:t>jen u </a:t>
            </a:r>
            <a:r>
              <a:rPr lang="cs-CZ" sz="3000" dirty="0" err="1"/>
              <a:t>čelistnatců</a:t>
            </a:r>
            <a:r>
              <a:rPr lang="cs-CZ" sz="3000" dirty="0"/>
              <a:t>. </a:t>
            </a:r>
            <a:endParaRPr lang="cs-CZ" sz="3000" dirty="0" smtClean="0"/>
          </a:p>
          <a:p>
            <a:pPr lvl="0"/>
            <a:r>
              <a:rPr lang="cs-CZ" sz="3000" dirty="0"/>
              <a:t>Vodní </a:t>
            </a:r>
            <a:r>
              <a:rPr lang="cs-CZ" sz="3000" dirty="0" err="1"/>
              <a:t>čelistnatci</a:t>
            </a:r>
            <a:r>
              <a:rPr lang="cs-CZ" sz="3000" dirty="0"/>
              <a:t> - žebra v každém tělním segmentu, napojují se kloubně na těla obratlů nebo příčné výběžky obratlů, distální konce jsou volné.</a:t>
            </a:r>
          </a:p>
          <a:p>
            <a:pPr lvl="0"/>
            <a:r>
              <a:rPr lang="cs-CZ" sz="3000" dirty="0"/>
              <a:t>Suchozemští </a:t>
            </a:r>
            <a:r>
              <a:rPr lang="cs-CZ" sz="3000" dirty="0" err="1"/>
              <a:t>čelistnatci</a:t>
            </a:r>
            <a:r>
              <a:rPr lang="cs-CZ" sz="3000" dirty="0"/>
              <a:t> – žebra původně připojena ke všem obratlům, později </a:t>
            </a:r>
            <a:r>
              <a:rPr lang="cs-CZ" sz="3000" dirty="0" smtClean="0"/>
              <a:t>jen </a:t>
            </a:r>
            <a:r>
              <a:rPr lang="cs-CZ" sz="3000" dirty="0"/>
              <a:t>oblast </a:t>
            </a:r>
            <a:r>
              <a:rPr lang="cs-CZ" sz="3000" dirty="0" smtClean="0"/>
              <a:t>hrudní.</a:t>
            </a:r>
            <a:endParaRPr lang="cs-CZ" sz="3000" dirty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Hrudní kost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sz="2800" dirty="0" smtClean="0"/>
              <a:t>Slouží </a:t>
            </a:r>
            <a:r>
              <a:rPr lang="cs-CZ" sz="2800" dirty="0"/>
              <a:t>ke zpevnění pletence horní končetiny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Vznikla </a:t>
            </a:r>
            <a:r>
              <a:rPr lang="cs-CZ" sz="2800" dirty="0"/>
              <a:t>u některých obojživelníků. </a:t>
            </a:r>
            <a:endParaRPr lang="cs-CZ" sz="2800" dirty="0" smtClean="0"/>
          </a:p>
          <a:p>
            <a:pPr lvl="0"/>
            <a:r>
              <a:rPr lang="cs-CZ" sz="2800" dirty="0" smtClean="0"/>
              <a:t>Spojením </a:t>
            </a:r>
            <a:r>
              <a:rPr lang="cs-CZ" sz="2800" dirty="0"/>
              <a:t>se žebry (poprvé u plazů) se podílí na vytvoření uzavřeného hrudního koše. </a:t>
            </a:r>
            <a:endParaRPr lang="cs-CZ" sz="2800" dirty="0" smtClean="0"/>
          </a:p>
          <a:p>
            <a:pPr lvl="0"/>
            <a:r>
              <a:rPr lang="cs-CZ" sz="2800" dirty="0" smtClean="0"/>
              <a:t>Nejvíce je vyvinuta u ptáků – slouží k upínání svalů k létání.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dirty="0" smtClean="0"/>
              <a:t>Popište </a:t>
            </a:r>
            <a:r>
              <a:rPr lang="cs-CZ" dirty="0"/>
              <a:t>stavbu obratle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Řešení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výběžek trnový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oblouk obratlový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tělo obratle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výběžek příčný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výběžek kloubní</a:t>
            </a:r>
          </a:p>
          <a:p>
            <a:endParaRPr lang="cs-CZ" dirty="0"/>
          </a:p>
        </p:txBody>
      </p:sp>
      <p:pic>
        <p:nvPicPr>
          <p:cNvPr id="8" name="Picture 3" descr="D:\Foto\Fylogeneze\kostra-obrat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9" t="7696"/>
          <a:stretch/>
        </p:blipFill>
        <p:spPr bwMode="auto">
          <a:xfrm>
            <a:off x="827584" y="2841872"/>
            <a:ext cx="2986662" cy="28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87624" y="2841872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59832" y="2841872"/>
            <a:ext cx="754414" cy="803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03848" y="4941168"/>
            <a:ext cx="610397" cy="776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3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en-US" sz="1600" dirty="0"/>
              <a:t>NICK HOBGOOD. </a:t>
            </a:r>
            <a:r>
              <a:rPr lang="en-US" sz="1600" i="1" dirty="0"/>
              <a:t>http://commons.wikimedia.org</a:t>
            </a:r>
            <a:r>
              <a:rPr lang="en-US" sz="1600" dirty="0"/>
              <a:t> [online]. [cit. 7.9.2012]. </a:t>
            </a:r>
            <a:r>
              <a:rPr lang="en-US" sz="1600" dirty="0" err="1"/>
              <a:t>Dostupný</a:t>
            </a:r>
            <a:r>
              <a:rPr lang="en-US" sz="1600" dirty="0"/>
              <a:t> </a:t>
            </a:r>
            <a:r>
              <a:rPr lang="cs-CZ" sz="1600" dirty="0" smtClean="0"/>
              <a:t>podle licence CC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/>
              <a:t>WWW: &lt;http://commons.wikimedia.org/wiki/File:Ascidians.jpg?uselang=cs&gt;.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4: převzato 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5: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6: </a:t>
            </a:r>
            <a:r>
              <a:rPr lang="nl-NL" sz="1600" dirty="0" smtClean="0"/>
              <a:t>HILLEWAERT</a:t>
            </a:r>
            <a:r>
              <a:rPr lang="nl-NL" sz="1600" dirty="0"/>
              <a:t>, Hans. </a:t>
            </a:r>
            <a:r>
              <a:rPr lang="nl-NL" sz="1600" i="1" dirty="0"/>
              <a:t>http://cs.wikipedia.org</a:t>
            </a:r>
            <a:r>
              <a:rPr lang="nl-NL" sz="1600" dirty="0"/>
              <a:t> [online]. [cit. 9.10.2012]. Dostupný </a:t>
            </a:r>
            <a:r>
              <a:rPr lang="cs-CZ" sz="1600" dirty="0"/>
              <a:t>podle licence CC </a:t>
            </a:r>
            <a:r>
              <a:rPr lang="nl-NL" sz="1600" dirty="0" smtClean="0"/>
              <a:t>na </a:t>
            </a:r>
            <a:r>
              <a:rPr lang="nl-NL" sz="1600" dirty="0"/>
              <a:t>WWW: &lt;http://cs.wikipedia.org/wiki/Soubor:Branchiostoma_lanceolatum.jpg&gt;. </a:t>
            </a:r>
            <a:endParaRPr lang="cs-CZ" sz="1600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3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Obecné schéma tělesné stavby strunatců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ústní otvor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žaberní štěrbiny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srdce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řitní otvor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ocasní část těla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chorda dorsalis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trávicí trubice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cévní soustava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nervová trubice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 smtClean="0"/>
              <a:t>mozek</a:t>
            </a:r>
          </a:p>
          <a:p>
            <a:endParaRPr lang="cs-CZ" sz="2800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15041" b="43067"/>
          <a:stretch/>
        </p:blipFill>
        <p:spPr bwMode="auto">
          <a:xfrm>
            <a:off x="3995936" y="2276872"/>
            <a:ext cx="486907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52292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228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Pláštěnci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Struna </a:t>
            </a:r>
            <a:r>
              <a:rPr lang="cs-CZ" dirty="0"/>
              <a:t>hřbetní je vyvinuta po celý život jen u </a:t>
            </a:r>
            <a:r>
              <a:rPr lang="cs-CZ" dirty="0" err="1"/>
              <a:t>vršenek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Salpy a sumky mají chordu jen u larválních stádií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V</a:t>
            </a:r>
            <a:r>
              <a:rPr lang="cs-CZ" dirty="0"/>
              <a:t> dospělosti opornou funkci plní silná kutikulární vrstva z </a:t>
            </a:r>
            <a:r>
              <a:rPr lang="cs-CZ" dirty="0" err="1"/>
              <a:t>tunicinu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10106" b="2694"/>
          <a:stretch/>
        </p:blipFill>
        <p:spPr bwMode="auto">
          <a:xfrm>
            <a:off x="5076056" y="1556792"/>
            <a:ext cx="3296769" cy="3960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228184" y="573325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552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Bezlebeční</a:t>
            </a:r>
            <a:endParaRPr lang="cs-CZ" sz="4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Struna hřbetní se zachovává jako hlavní oporný orgán po celý život.</a:t>
            </a:r>
          </a:p>
          <a:p>
            <a:pPr lvl="0"/>
            <a:r>
              <a:rPr lang="cs-CZ" sz="2800" dirty="0"/>
              <a:t>Chrupavka i kost chybí. </a:t>
            </a:r>
            <a:endParaRPr lang="cs-CZ" sz="2800" dirty="0" smtClean="0"/>
          </a:p>
          <a:p>
            <a:pPr lvl="0"/>
            <a:r>
              <a:rPr lang="cs-CZ" sz="2800" dirty="0" smtClean="0"/>
              <a:t>Opornou </a:t>
            </a:r>
            <a:r>
              <a:rPr lang="cs-CZ" sz="2800" dirty="0"/>
              <a:t>funkci mají i vazivové paprsky ploutevních lemů a pojivové přepážky mezi </a:t>
            </a:r>
            <a:r>
              <a:rPr lang="cs-CZ" sz="2800" dirty="0" smtClean="0"/>
              <a:t>orgány </a:t>
            </a:r>
            <a:r>
              <a:rPr lang="cs-CZ" sz="2800" dirty="0"/>
              <a:t>(př. kopinatec plžovitý</a:t>
            </a:r>
            <a:r>
              <a:rPr lang="cs-CZ" sz="2800" dirty="0" smtClean="0"/>
              <a:t>).</a:t>
            </a:r>
            <a:endParaRPr lang="cs-CZ" sz="28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r="4628" b="31697"/>
          <a:stretch/>
        </p:blipFill>
        <p:spPr bwMode="auto">
          <a:xfrm>
            <a:off x="2915816" y="4286992"/>
            <a:ext cx="4320480" cy="17691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228651"/>
            <a:ext cx="90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008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/>
              <a:t>Popiš stavbu </a:t>
            </a:r>
            <a:r>
              <a:rPr lang="cs-CZ" sz="2800" dirty="0" smtClean="0"/>
              <a:t>těla</a:t>
            </a:r>
            <a:br>
              <a:rPr lang="cs-CZ" sz="2800" dirty="0" smtClean="0"/>
            </a:br>
            <a:r>
              <a:rPr lang="cs-CZ" sz="2800" dirty="0" smtClean="0"/>
              <a:t>strunatce.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Řešení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ústní otvor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žaberní štěrbiny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srdce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řitní otvor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ocasní část těla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chorda dorsalis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 smtClean="0"/>
              <a:t>trávicí </a:t>
            </a:r>
            <a:r>
              <a:rPr lang="cs-CZ" dirty="0"/>
              <a:t>trubice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cévní soustava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nervová trubice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cs-CZ" dirty="0"/>
              <a:t>mozek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3" y="3501007"/>
            <a:ext cx="4032448" cy="24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3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000">
            <a:off x="3345904" y="158674"/>
            <a:ext cx="2082166" cy="808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Páteř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Vzniká jako náhrada za strunu hřbetní.</a:t>
            </a:r>
          </a:p>
          <a:p>
            <a:pPr lvl="0"/>
            <a:r>
              <a:rPr lang="cs-CZ" dirty="0"/>
              <a:t>Struna hřbetní je plně zachována u bezčelistnatců, u </a:t>
            </a:r>
            <a:r>
              <a:rPr lang="cs-CZ" dirty="0" err="1"/>
              <a:t>čelistnatců</a:t>
            </a:r>
            <a:r>
              <a:rPr lang="cs-CZ" dirty="0"/>
              <a:t> se embryonálně zakládá, ale je brzy zatlačena vznikajícími těly obratlů.</a:t>
            </a:r>
          </a:p>
          <a:p>
            <a:pPr lvl="0"/>
            <a:r>
              <a:rPr lang="cs-CZ" dirty="0"/>
              <a:t>Stavebními jednotkami páteře jsou obratle (</a:t>
            </a:r>
            <a:r>
              <a:rPr lang="cs-CZ" dirty="0" err="1"/>
              <a:t>vertebrae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Obratel se skládá z těla, hřbetního oblouku a příčných výběžků.</a:t>
            </a:r>
          </a:p>
          <a:p>
            <a:pPr lvl="0"/>
            <a:r>
              <a:rPr lang="cs-CZ" dirty="0"/>
              <a:t>Hřbetní oblouky srůstají a vytváří otvor, který je základem nervového kanálu.</a:t>
            </a:r>
          </a:p>
          <a:p>
            <a:r>
              <a:rPr lang="cs-CZ" dirty="0"/>
              <a:t>Těla obratlů bývají většinou různě vyhloubená.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Páteř – stavba obratle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Obratel hrudní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výběžek trnový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oblouk obratlový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tělo obratle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výběžek příčný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výběžek kloubní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3" descr="D:\Foto\Fylogeneze\kostra-obrat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9" t="7696"/>
          <a:stretch/>
        </p:blipFill>
        <p:spPr bwMode="auto">
          <a:xfrm>
            <a:off x="899592" y="2132856"/>
            <a:ext cx="2986662" cy="28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15616" y="2132856"/>
            <a:ext cx="720080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131840" y="2132856"/>
            <a:ext cx="754414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flipH="1">
            <a:off x="3282435" y="4293096"/>
            <a:ext cx="610400" cy="715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flipH="1">
            <a:off x="2193855" y="5749756"/>
            <a:ext cx="96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341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Obratle podle </a:t>
            </a:r>
            <a:r>
              <a:rPr lang="cs-CZ" sz="4000" b="1" dirty="0"/>
              <a:t>způsobu </a:t>
            </a:r>
            <a:r>
              <a:rPr lang="cs-CZ" sz="4000" b="1" dirty="0" smtClean="0"/>
              <a:t>vyhloubení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cs-CZ" sz="2600" b="1" dirty="0" err="1" smtClean="0"/>
              <a:t>amficélní</a:t>
            </a:r>
            <a:r>
              <a:rPr lang="cs-CZ" sz="2600" dirty="0" smtClean="0"/>
              <a:t>  (dvojduté) – po obou stranách  vyhloubené (ryby)</a:t>
            </a:r>
            <a:endParaRPr lang="cs-CZ" sz="2600" dirty="0"/>
          </a:p>
          <a:p>
            <a:pPr marL="514350" lvl="0" indent="-514350">
              <a:buFont typeface="+mj-lt"/>
              <a:buAutoNum type="alphaLcParenR"/>
            </a:pPr>
            <a:r>
              <a:rPr lang="cs-CZ" sz="2600" b="1" dirty="0" err="1" smtClean="0"/>
              <a:t>procélní</a:t>
            </a:r>
            <a:r>
              <a:rPr lang="cs-CZ" sz="2600" dirty="0" smtClean="0"/>
              <a:t> </a:t>
            </a:r>
            <a:r>
              <a:rPr lang="cs-CZ" sz="2600" dirty="0"/>
              <a:t>- vyhloubené na straně k hlavovému konci těla (bezocasí obojživelníci)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600" b="1" dirty="0" err="1"/>
              <a:t>opistocélní</a:t>
            </a:r>
            <a:r>
              <a:rPr lang="cs-CZ" sz="2600" dirty="0"/>
              <a:t> </a:t>
            </a:r>
            <a:r>
              <a:rPr lang="cs-CZ" sz="2600" dirty="0" smtClean="0"/>
              <a:t>- </a:t>
            </a:r>
            <a:r>
              <a:rPr lang="cs-CZ" sz="2600" dirty="0"/>
              <a:t>vyhloubení na straně k zadnímu konci těla (ocasatí </a:t>
            </a:r>
            <a:r>
              <a:rPr lang="cs-CZ" sz="2600" dirty="0" err="1"/>
              <a:t>obojživ</a:t>
            </a:r>
            <a:r>
              <a:rPr lang="cs-CZ" sz="2600" dirty="0"/>
              <a:t>.)</a:t>
            </a:r>
          </a:p>
          <a:p>
            <a:pPr lvl="0"/>
            <a:endParaRPr 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 startAt="4"/>
            </a:pPr>
            <a:r>
              <a:rPr lang="cs-CZ" sz="2600" b="1" dirty="0" err="1"/>
              <a:t>heterocélní</a:t>
            </a:r>
            <a:r>
              <a:rPr lang="cs-CZ" sz="2600" dirty="0"/>
              <a:t>  - sedlovitými ploškami (ptáci</a:t>
            </a:r>
            <a:r>
              <a:rPr lang="cs-CZ" sz="2600" dirty="0" smtClean="0"/>
              <a:t>)</a:t>
            </a:r>
            <a:endParaRPr lang="cs-CZ" sz="2600" b="1" dirty="0" smtClean="0"/>
          </a:p>
          <a:p>
            <a:pPr marL="514350" indent="-514350">
              <a:buFont typeface="+mj-lt"/>
              <a:buAutoNum type="alphaLcParenR" startAt="5"/>
            </a:pPr>
            <a:r>
              <a:rPr lang="cs-CZ" sz="2600" b="1" dirty="0" err="1" smtClean="0"/>
              <a:t>platycélní</a:t>
            </a:r>
            <a:r>
              <a:rPr lang="cs-CZ" sz="2600" dirty="0" smtClean="0"/>
              <a:t> </a:t>
            </a:r>
            <a:r>
              <a:rPr lang="cs-CZ" sz="2600" dirty="0"/>
              <a:t>-  na přední i zadní straně ploché (savci</a:t>
            </a:r>
            <a:r>
              <a:rPr lang="cs-CZ" sz="2600" dirty="0" smtClean="0"/>
              <a:t>)</a:t>
            </a:r>
          </a:p>
          <a:p>
            <a:endParaRPr lang="cs-CZ" sz="2600" dirty="0" smtClean="0"/>
          </a:p>
          <a:p>
            <a:endParaRPr lang="cs-CZ" sz="2600" dirty="0"/>
          </a:p>
        </p:txBody>
      </p:sp>
      <p:pic>
        <p:nvPicPr>
          <p:cNvPr id="5" name="Picture 2" descr="D:\Foto\Fylogeneze\chor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6030" r="58230" b="78634"/>
          <a:stretch/>
        </p:blipFill>
        <p:spPr bwMode="auto">
          <a:xfrm>
            <a:off x="4716015" y="3953302"/>
            <a:ext cx="3693223" cy="27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flipH="1">
            <a:off x="3275856" y="60932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707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Obratle podle tvaru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b="1" dirty="0" smtClean="0"/>
              <a:t>Stejnocenné</a:t>
            </a:r>
            <a:r>
              <a:rPr lang="cs-CZ" sz="2800" dirty="0" smtClean="0"/>
              <a:t> </a:t>
            </a:r>
            <a:r>
              <a:rPr lang="cs-CZ" sz="2800" dirty="0"/>
              <a:t>(</a:t>
            </a:r>
            <a:r>
              <a:rPr lang="cs-CZ" sz="2800" dirty="0" err="1"/>
              <a:t>ploutvovci</a:t>
            </a:r>
            <a:r>
              <a:rPr lang="cs-CZ" sz="2800" dirty="0"/>
              <a:t>) – skoro stejná velikost i </a:t>
            </a:r>
            <a:r>
              <a:rPr lang="cs-CZ" sz="2800" dirty="0" smtClean="0"/>
              <a:t>tvar.</a:t>
            </a:r>
          </a:p>
          <a:p>
            <a:pPr lvl="0"/>
            <a:r>
              <a:rPr lang="cs-CZ" sz="2800" dirty="0" smtClean="0"/>
              <a:t>Stavba: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800" dirty="0" smtClean="0"/>
              <a:t>tělo obratle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800" dirty="0" smtClean="0"/>
              <a:t>horní oblouk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800" dirty="0" smtClean="0"/>
              <a:t>míšní kanál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800" dirty="0" smtClean="0"/>
              <a:t>trnový výběžek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800" dirty="0" smtClean="0"/>
              <a:t>žeberní násadec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sz="2800" dirty="0" smtClean="0"/>
              <a:t>žebro </a:t>
            </a:r>
          </a:p>
          <a:p>
            <a:pPr marL="0" lvl="0" indent="0">
              <a:buNone/>
            </a:pPr>
            <a:endParaRPr lang="cs-CZ" sz="2800" dirty="0"/>
          </a:p>
        </p:txBody>
      </p:sp>
      <p:pic>
        <p:nvPicPr>
          <p:cNvPr id="4" name="Picture 2" descr="D:\Foto\Fylogeneze\kostra-obratl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0" t="2481" r="28190" b="71121"/>
          <a:stretch/>
        </p:blipFill>
        <p:spPr bwMode="auto">
          <a:xfrm>
            <a:off x="4336896" y="2492896"/>
            <a:ext cx="3446420" cy="33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5364088" y="5824080"/>
            <a:ext cx="1376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40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671</Words>
  <Application>Microsoft Office PowerPoint</Application>
  <PresentationFormat>Předvádění na obrazovce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Stavba kostry hrudního koše strunatců</vt:lpstr>
      <vt:lpstr>Obecné schéma tělesné stavby strunatců</vt:lpstr>
      <vt:lpstr>Pláštěnci</vt:lpstr>
      <vt:lpstr>Bezlebeční</vt:lpstr>
      <vt:lpstr>Řešte úkol:</vt:lpstr>
      <vt:lpstr>Páteř</vt:lpstr>
      <vt:lpstr>Páteř – stavba obratle</vt:lpstr>
      <vt:lpstr>Obratle podle způsobu vyhloubení</vt:lpstr>
      <vt:lpstr>Obratle podle tvaru</vt:lpstr>
      <vt:lpstr>Obratle podle tvaru</vt:lpstr>
      <vt:lpstr>Žebra</vt:lpstr>
      <vt:lpstr>Hrudní kost</vt:lpstr>
      <vt:lpstr>Řešte úkol:</vt:lpstr>
      <vt:lpstr>Informační 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kosterní</dc:title>
  <dc:creator>Uzivatel</dc:creator>
  <cp:lastModifiedBy>Uzivatel</cp:lastModifiedBy>
  <cp:revision>38</cp:revision>
  <dcterms:created xsi:type="dcterms:W3CDTF">2012-08-14T15:12:46Z</dcterms:created>
  <dcterms:modified xsi:type="dcterms:W3CDTF">2013-03-21T10:15:42Z</dcterms:modified>
</cp:coreProperties>
</file>