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94" r:id="rId5"/>
    <p:sldId id="265" r:id="rId6"/>
    <p:sldId id="266" r:id="rId7"/>
    <p:sldId id="267" r:id="rId8"/>
    <p:sldId id="268" r:id="rId9"/>
    <p:sldId id="288" r:id="rId10"/>
    <p:sldId id="271" r:id="rId11"/>
    <p:sldId id="272" r:id="rId12"/>
    <p:sldId id="290" r:id="rId13"/>
    <p:sldId id="295" r:id="rId14"/>
    <p:sldId id="293" r:id="rId15"/>
    <p:sldId id="27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A7C68-B992-4B1F-810E-62CD742CAE4F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9CD08-2B77-4AE4-BD18-6DAE4167B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2491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eople/47881846@N0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James K. </a:t>
            </a:r>
            <a:r>
              <a:rPr lang="cs-CZ" dirty="0" err="1" smtClean="0"/>
              <a:t>Lindsey</a:t>
            </a:r>
            <a:r>
              <a:rPr lang="cs-CZ" dirty="0" smtClean="0"/>
              <a:t>  http://upload.wikimedia.org/wikipedia/commons/2/2b/Haemopis.sanguisuga.jpg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CD08-2B77-4AE4-BD18-6DAE4167B64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3840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Ed </a:t>
            </a:r>
            <a:r>
              <a:rPr lang="cs-CZ" dirty="0" err="1" smtClean="0">
                <a:hlinkClick r:id="rId3"/>
              </a:rPr>
              <a:t>Bierman</a:t>
            </a:r>
            <a:r>
              <a:rPr lang="cs-CZ" dirty="0" smtClean="0"/>
              <a:t>  http://upload.wikimedia.org/wikipedia/commons/thumb/f/f9/Sea_nettle_%28Chrysaora_fuscescens%29.jpg/800px-Sea_nettle_%28Chrysaora_fuscescens%29.jpg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CD08-2B77-4AE4-BD18-6DAE4167B64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645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Raimond</a:t>
            </a:r>
            <a:r>
              <a:rPr lang="cs-CZ" dirty="0" smtClean="0"/>
              <a:t> </a:t>
            </a:r>
            <a:r>
              <a:rPr lang="cs-CZ" dirty="0" err="1" smtClean="0"/>
              <a:t>Spekking</a:t>
            </a:r>
            <a:r>
              <a:rPr lang="cs-CZ" dirty="0" smtClean="0"/>
              <a:t>  http://upload.wikimedia.org/wikipedia/commons/d/d9/Schwarzspitzen-Riffhai_%28Carcharhinus_melanopterus%29.jpg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CD08-2B77-4AE4-BD18-6DAE4167B64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017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4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10.4.2013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 smtClean="0"/>
              <a:t>Funkce svalové soustavy a typy pohybů</a:t>
            </a:r>
            <a:endParaRPr lang="cs-CZ" sz="36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2458501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k doplnění a procvičení svalové soustavy.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pro samostatné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procvičení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jsou součástí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prezentace.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32_BHOU10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Formy pohybu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b="1" dirty="0" smtClean="0"/>
              <a:t>Reaktivní </a:t>
            </a:r>
            <a:r>
              <a:rPr lang="cs-CZ" sz="2800" b="1" dirty="0"/>
              <a:t>pohyb</a:t>
            </a:r>
            <a:r>
              <a:rPr lang="cs-CZ" sz="2800" dirty="0"/>
              <a:t> - </a:t>
            </a:r>
            <a:r>
              <a:rPr lang="cs-CZ" sz="2800" dirty="0" smtClean="0"/>
              <a:t>medúzy</a:t>
            </a:r>
            <a:r>
              <a:rPr lang="cs-CZ" sz="2800" dirty="0"/>
              <a:t>, </a:t>
            </a:r>
            <a:r>
              <a:rPr lang="cs-CZ" sz="2800" dirty="0" smtClean="0"/>
              <a:t>hlavonožci.</a:t>
            </a:r>
          </a:p>
          <a:p>
            <a:pPr lvl="0"/>
            <a:endParaRPr lang="cs-CZ" sz="2800" dirty="0"/>
          </a:p>
          <a:p>
            <a:pPr lvl="0"/>
            <a:endParaRPr lang="cs-CZ" sz="2800" dirty="0" smtClean="0"/>
          </a:p>
          <a:p>
            <a:pPr lvl="0"/>
            <a:endParaRPr lang="cs-CZ" sz="2800" dirty="0"/>
          </a:p>
          <a:p>
            <a:pPr marL="0" lvl="0" indent="0">
              <a:buNone/>
            </a:pPr>
            <a:endParaRPr lang="cs-CZ" sz="2800" dirty="0" smtClean="0"/>
          </a:p>
          <a:p>
            <a:pPr marL="0" lv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Obr. 3 </a:t>
            </a:r>
          </a:p>
          <a:p>
            <a:pPr marL="0" lvl="0" indent="0">
              <a:buNone/>
            </a:pPr>
            <a:endParaRPr lang="cs-CZ" sz="1400" b="1" dirty="0"/>
          </a:p>
          <a:p>
            <a:pPr marL="0" lvl="0" indent="0">
              <a:buNone/>
            </a:pPr>
            <a:endParaRPr lang="cs-CZ" sz="1400" b="1" dirty="0"/>
          </a:p>
          <a:p>
            <a:pPr lvl="0"/>
            <a:r>
              <a:rPr lang="cs-CZ" sz="2800" b="1" dirty="0" smtClean="0"/>
              <a:t>Létání</a:t>
            </a:r>
            <a:r>
              <a:rPr lang="cs-CZ" sz="2800" dirty="0" smtClean="0"/>
              <a:t> </a:t>
            </a:r>
            <a:r>
              <a:rPr lang="cs-CZ" sz="2800" dirty="0"/>
              <a:t>- křídla hmyzu, kožní záhyby (letouni, křídla ptáků</a:t>
            </a:r>
            <a:r>
              <a:rPr lang="cs-CZ" sz="2800" dirty="0" smtClean="0"/>
              <a:t>).</a:t>
            </a:r>
            <a:endParaRPr lang="cs-CZ" sz="2800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82" r="20089"/>
          <a:stretch/>
        </p:blipFill>
        <p:spPr bwMode="auto">
          <a:xfrm>
            <a:off x="2987824" y="2276872"/>
            <a:ext cx="2664296" cy="226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5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Formy pohybu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b="1" dirty="0" smtClean="0"/>
              <a:t>Plavání: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pomocí </a:t>
            </a:r>
            <a:r>
              <a:rPr lang="cs-CZ" sz="2800" dirty="0"/>
              <a:t>ploutví (</a:t>
            </a:r>
            <a:r>
              <a:rPr lang="cs-CZ" sz="2800" dirty="0" smtClean="0"/>
              <a:t>ryby, paryby),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pomocí </a:t>
            </a:r>
            <a:r>
              <a:rPr lang="cs-CZ" sz="2800" dirty="0"/>
              <a:t>upravených končetin (potápník, tuleň</a:t>
            </a:r>
            <a:r>
              <a:rPr lang="cs-CZ" sz="2800" dirty="0" smtClean="0"/>
              <a:t>),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pomocí </a:t>
            </a:r>
            <a:r>
              <a:rPr lang="cs-CZ" sz="2800" dirty="0"/>
              <a:t>kožovitého lemu (kruhoústí</a:t>
            </a:r>
            <a:r>
              <a:rPr lang="cs-CZ" sz="2800" dirty="0" smtClean="0"/>
              <a:t>).</a:t>
            </a:r>
          </a:p>
          <a:p>
            <a:pPr lvl="0">
              <a:buFont typeface="Courier New" pitchFamily="49" charset="0"/>
              <a:buChar char="o"/>
            </a:pPr>
            <a:endParaRPr lang="cs-CZ" sz="2800" dirty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/>
          </a:p>
          <a:p>
            <a:pPr marL="0" lvl="0" indent="0">
              <a:buNone/>
            </a:pPr>
            <a:endParaRPr lang="cs-CZ" sz="2800" dirty="0" smtClean="0"/>
          </a:p>
          <a:p>
            <a:pPr marL="0" lv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Obr. 4</a:t>
            </a:r>
            <a:endParaRPr lang="cs-CZ" sz="1400" dirty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63" t="-11895" r="3459" b="11895"/>
          <a:stretch/>
        </p:blipFill>
        <p:spPr bwMode="auto">
          <a:xfrm>
            <a:off x="1907704" y="3628285"/>
            <a:ext cx="5636650" cy="272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89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Utvořte správné dvojice</a:t>
            </a:r>
            <a:r>
              <a:rPr lang="cs-CZ" dirty="0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dočasné uvolnění přísavek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ploutve</a:t>
            </a:r>
          </a:p>
          <a:p>
            <a:pPr>
              <a:buFont typeface="Courier New" pitchFamily="49" charset="0"/>
              <a:buChar char="o"/>
            </a:pPr>
            <a:r>
              <a:rPr lang="cs-CZ" dirty="0"/>
              <a:t>pomocí kožovitého lemu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r>
              <a:rPr lang="cs-CZ" dirty="0"/>
              <a:t>pomocí článkovaných</a:t>
            </a:r>
            <a:br>
              <a:rPr lang="cs-CZ" dirty="0"/>
            </a:br>
            <a:r>
              <a:rPr lang="cs-CZ" dirty="0" smtClean="0"/>
              <a:t>končetin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plazení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upravené končetiny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členovci, savci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/>
              <a:t>potápník, </a:t>
            </a:r>
            <a:r>
              <a:rPr lang="cs-CZ" dirty="0" smtClean="0"/>
              <a:t>tuleň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hadi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kruhoústí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/>
              <a:t>žahavci, </a:t>
            </a:r>
            <a:r>
              <a:rPr lang="cs-CZ" dirty="0" smtClean="0"/>
              <a:t>pijavky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/>
              <a:t>ryby, </a:t>
            </a:r>
            <a:r>
              <a:rPr lang="cs-CZ" dirty="0" smtClean="0"/>
              <a:t>paryby</a:t>
            </a:r>
          </a:p>
          <a:p>
            <a:pPr lvl="0">
              <a:buFont typeface="Courier New" pitchFamily="49" charset="0"/>
              <a:buChar char="o"/>
            </a:pPr>
            <a:endParaRPr lang="cs-CZ" dirty="0"/>
          </a:p>
          <a:p>
            <a:pPr>
              <a:buFont typeface="Courier New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396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dočasné uvolnění přísavek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ploutve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pomocí kožovitého lemu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pomocí článkovaných</a:t>
            </a:r>
            <a:br>
              <a:rPr lang="cs-CZ" dirty="0" smtClean="0"/>
            </a:br>
            <a:r>
              <a:rPr lang="cs-CZ" dirty="0" smtClean="0"/>
              <a:t>končetin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plazení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upravené končetiny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členovci, savci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potápník, tuleň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hadi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kruhoústí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žahavci, pijavky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ryby, paryby</a:t>
            </a:r>
          </a:p>
          <a:p>
            <a:pPr>
              <a:buNone/>
            </a:pP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2123728" y="2780928"/>
            <a:ext cx="273630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Řešení: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to tyto dvojice: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/>
              <a:t>dočasné uvolnění přísavek - žahavci, pijavky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/>
              <a:t>ploutve - ryby, paryby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/>
              <a:t>pomocí kožovitého lemu - kruhoústí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/>
              <a:t>pomocí článkovaných  končetin - členovci, savci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/>
              <a:t>plazení - hadi</a:t>
            </a:r>
          </a:p>
          <a:p>
            <a:pPr lvl="0">
              <a:spcAft>
                <a:spcPts val="1800"/>
              </a:spcAft>
              <a:buFont typeface="Courier New" pitchFamily="49" charset="0"/>
              <a:buChar char="o"/>
            </a:pPr>
            <a:r>
              <a:rPr lang="cs-CZ" sz="2800" dirty="0"/>
              <a:t>upravené končetiny - potápník, tuleň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167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Použité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/>
              <a:t>ZICHÁČEK, Vladimír. </a:t>
            </a:r>
            <a:r>
              <a:rPr lang="cs-CZ" sz="1600" i="1" dirty="0"/>
              <a:t>Zoologie</a:t>
            </a:r>
            <a:r>
              <a:rPr lang="cs-CZ" sz="1600" dirty="0"/>
              <a:t>. Olomouc: Fin, 1995, ISBN 80-85572-74-5.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FOX</a:t>
            </a:r>
            <a:r>
              <a:rPr lang="cs-CZ" sz="1600" dirty="0"/>
              <a:t>, Frank.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8.9.2012].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&lt;http://commons.wikimedia.org/wiki/File:Mikrofoto.de-Blepharisma_japonicum_15.jpg?uselang=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 </a:t>
            </a:r>
            <a:r>
              <a:rPr lang="cs-CZ" sz="1600" dirty="0"/>
              <a:t>LINDSEY, James K.. </a:t>
            </a:r>
            <a:r>
              <a:rPr lang="cs-CZ" sz="1600" i="1" dirty="0"/>
              <a:t>http://cs.wikipedia.orghttp://commons.wikimedia.org</a:t>
            </a:r>
            <a:r>
              <a:rPr lang="cs-CZ" sz="1600" dirty="0"/>
              <a:t> [online]. [cit. 8.9.2012].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&lt;http://cs.wikipedia.org/wiki/</a:t>
            </a:r>
            <a:r>
              <a:rPr lang="cs-CZ" sz="1600" dirty="0" err="1"/>
              <a:t>Soubor:Haemopis.sanguisuga.jpg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3:  </a:t>
            </a:r>
            <a:r>
              <a:rPr lang="cs-CZ" sz="1600" dirty="0"/>
              <a:t>BIERMAN, Edmund. </a:t>
            </a:r>
            <a:r>
              <a:rPr lang="cs-CZ" sz="1600" i="1" dirty="0"/>
              <a:t>http://</a:t>
            </a:r>
            <a:r>
              <a:rPr lang="cs-CZ" sz="1600" i="1" dirty="0" smtClean="0"/>
              <a:t>cs.wikipedia.org</a:t>
            </a:r>
            <a:r>
              <a:rPr lang="cs-CZ" sz="1600" dirty="0" smtClean="0"/>
              <a:t> </a:t>
            </a:r>
            <a:r>
              <a:rPr lang="cs-CZ" sz="1600" dirty="0"/>
              <a:t>[online]. [cit. 8.9.2012].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&lt;http://cs.wikipedia.org/wiki/Soubor:Sea_nettle_%28Chrysaora_fuscescens%29.jpg&gt;.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  </a:t>
            </a:r>
            <a:r>
              <a:rPr lang="cs-CZ" sz="1600" dirty="0"/>
              <a:t>SPEKKING, </a:t>
            </a:r>
            <a:r>
              <a:rPr lang="cs-CZ" sz="1600" dirty="0" err="1"/>
              <a:t>Raimond</a:t>
            </a:r>
            <a:r>
              <a:rPr lang="cs-CZ" sz="1600" dirty="0"/>
              <a:t>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8.9.2012].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&lt;http://cs.wikipedia.org/wiki/Soubor:Schwarzspitzen-Riffhai_%28Carcharhinus_melanopterus%29.jpg&gt;.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5: </a:t>
            </a:r>
            <a:r>
              <a:rPr lang="cs-CZ" sz="1600" dirty="0"/>
              <a:t>TREPTE, Andreas.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8.9.2012].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&lt;http://cs.wikipedia.org/wiki/</a:t>
            </a:r>
            <a:r>
              <a:rPr lang="cs-CZ" sz="1600" dirty="0" err="1"/>
              <a:t>Soubor:Northern-Fulmar.jpg</a:t>
            </a:r>
            <a:r>
              <a:rPr lang="cs-CZ" sz="1600" dirty="0"/>
              <a:t>&gt;. </a:t>
            </a:r>
          </a:p>
        </p:txBody>
      </p:sp>
    </p:spTree>
    <p:extLst>
      <p:ext uri="{BB962C8B-B14F-4D97-AF65-F5344CB8AC3E}">
        <p14:creationId xmlns="" xmlns:p14="http://schemas.microsoft.com/office/powerpoint/2010/main" val="22802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Funkce svalové soustavy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Umožňuje pohyb </a:t>
            </a:r>
            <a:r>
              <a:rPr lang="cs-CZ" sz="2800" dirty="0"/>
              <a:t>v prostoru. </a:t>
            </a:r>
            <a:endParaRPr lang="cs-CZ" sz="2800" dirty="0" smtClean="0"/>
          </a:p>
          <a:p>
            <a:r>
              <a:rPr lang="cs-CZ" sz="2800" dirty="0" smtClean="0"/>
              <a:t>U </a:t>
            </a:r>
            <a:r>
              <a:rPr lang="cs-CZ" sz="2800" dirty="0"/>
              <a:t>většiny mnohobuněčných zajišťují pohyb svaly, u některých skupin se na pohybu podílí soustava krycí (řasinkové epitely).</a:t>
            </a:r>
          </a:p>
          <a:p>
            <a:r>
              <a:rPr lang="cs-CZ" sz="2800" dirty="0"/>
              <a:t>Ontogenetický původ této soustavy je </a:t>
            </a:r>
            <a:r>
              <a:rPr lang="cs-CZ" sz="2800" dirty="0" smtClean="0"/>
              <a:t>různý: 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řasinkové </a:t>
            </a:r>
            <a:r>
              <a:rPr lang="cs-CZ" sz="2800" dirty="0"/>
              <a:t>epitely </a:t>
            </a:r>
            <a:r>
              <a:rPr lang="cs-CZ" sz="2800" dirty="0" smtClean="0"/>
              <a:t>původ ektodermálního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svaly původ mezodermální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Funkce svalové soustavy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Životní funkce živočichů jsou úzce vázány na pohyb. </a:t>
            </a:r>
            <a:endParaRPr lang="cs-CZ" sz="2800" dirty="0" smtClean="0"/>
          </a:p>
          <a:p>
            <a:r>
              <a:rPr lang="cs-CZ" sz="2800" dirty="0" smtClean="0"/>
              <a:t>Pohyb umožňuje </a:t>
            </a:r>
            <a:r>
              <a:rPr lang="cs-CZ" sz="2800" dirty="0"/>
              <a:t>získávat potravu, setkání se sexuálními partnery, únik z nevhodného prostředí.</a:t>
            </a:r>
          </a:p>
          <a:p>
            <a:r>
              <a:rPr lang="cs-CZ" sz="2800" dirty="0"/>
              <a:t>Pohyb také podmiňuje rozvoj ostatních orgánových </a:t>
            </a:r>
            <a:r>
              <a:rPr lang="cs-CZ" sz="2800" dirty="0" smtClean="0"/>
              <a:t>soustav.</a:t>
            </a:r>
          </a:p>
          <a:p>
            <a:r>
              <a:rPr lang="cs-CZ" sz="2800" dirty="0" smtClean="0"/>
              <a:t>U </a:t>
            </a:r>
            <a:r>
              <a:rPr lang="cs-CZ" sz="2800" dirty="0"/>
              <a:t>forem přisedlých je stavba orgánů jednodušší než u volně </a:t>
            </a:r>
            <a:r>
              <a:rPr lang="cs-CZ" sz="2800" dirty="0" smtClean="0"/>
              <a:t>pohyblivých.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498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 smtClean="0"/>
              <a:t>Jaký je ontogenetický původ svalové soustavy?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 marL="342000" indent="-342000"/>
            <a:r>
              <a:rPr lang="cs-CZ" sz="2800" dirty="0" smtClean="0"/>
              <a:t>Řasinkové </a:t>
            </a:r>
            <a:r>
              <a:rPr lang="cs-CZ" sz="2800" dirty="0"/>
              <a:t>epitely </a:t>
            </a:r>
            <a:r>
              <a:rPr lang="cs-CZ" sz="2800" dirty="0" smtClean="0"/>
              <a:t>mají původ ektodermální.</a:t>
            </a:r>
            <a:endParaRPr lang="cs-CZ" sz="2800" dirty="0"/>
          </a:p>
          <a:p>
            <a:pPr marL="342000" indent="-342000"/>
            <a:r>
              <a:rPr lang="cs-CZ" sz="2800" dirty="0" smtClean="0"/>
              <a:t>Svaly jsou původu mezodermálního.</a:t>
            </a:r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endParaRPr lang="cs-CZ" sz="2800" b="1" dirty="0"/>
          </a:p>
        </p:txBody>
      </p:sp>
    </p:spTree>
    <p:extLst>
      <p:ext uri="{BB962C8B-B14F-4D97-AF65-F5344CB8AC3E}">
        <p14:creationId xmlns="" xmlns:p14="http://schemas.microsoft.com/office/powerpoint/2010/main" val="18822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pohybů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 smtClean="0"/>
              <a:t>Pasivní: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přenos větrem </a:t>
            </a:r>
            <a:br>
              <a:rPr lang="cs-CZ" sz="2800" dirty="0" smtClean="0"/>
            </a:br>
            <a:r>
              <a:rPr lang="cs-CZ" sz="2800" dirty="0" smtClean="0"/>
              <a:t>(drobní členovci,</a:t>
            </a:r>
            <a:br>
              <a:rPr lang="cs-CZ" sz="2800" dirty="0" smtClean="0"/>
            </a:br>
            <a:r>
              <a:rPr lang="cs-CZ" sz="2800" dirty="0" smtClean="0"/>
              <a:t>plachtění ptáků),</a:t>
            </a:r>
          </a:p>
          <a:p>
            <a:pPr marL="720000">
              <a:buFont typeface="Courier New" pitchFamily="49" charset="0"/>
              <a:buChar char="o"/>
            </a:pPr>
            <a:endParaRPr lang="cs-CZ" dirty="0"/>
          </a:p>
          <a:p>
            <a:pPr marL="720000">
              <a:buFont typeface="Courier New" pitchFamily="49" charset="0"/>
              <a:buChar char="o"/>
            </a:pPr>
            <a:endParaRPr lang="cs-CZ" dirty="0" smtClean="0"/>
          </a:p>
          <a:p>
            <a:pPr marL="377100" indent="0">
              <a:buNone/>
            </a:pPr>
            <a:endParaRPr lang="cs-CZ" dirty="0"/>
          </a:p>
          <a:p>
            <a:pPr marL="377100" indent="0">
              <a:buNone/>
            </a:pPr>
            <a:r>
              <a:rPr lang="cs-CZ" sz="1400" dirty="0" smtClean="0"/>
              <a:t>                                                                 </a:t>
            </a:r>
          </a:p>
          <a:p>
            <a:pPr marL="377100" indent="0">
              <a:buNone/>
            </a:pPr>
            <a:r>
              <a:rPr lang="cs-CZ" sz="1400" dirty="0" smtClean="0"/>
              <a:t>                                                                                                 Obr. 5 :     plachtící buřňák</a:t>
            </a:r>
            <a:endParaRPr lang="cs-CZ" sz="1400" dirty="0"/>
          </a:p>
          <a:p>
            <a:pPr marL="720000" indent="-342000">
              <a:buFont typeface="Courier New" pitchFamily="49" charset="0"/>
              <a:buChar char="o"/>
            </a:pPr>
            <a:r>
              <a:rPr lang="cs-CZ" sz="2800" dirty="0" smtClean="0"/>
              <a:t>vodou (zooplankton),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ostatními organismy (ektoparazité, </a:t>
            </a:r>
            <a:r>
              <a:rPr lang="cs-CZ" sz="2800" dirty="0" err="1" smtClean="0"/>
              <a:t>symbionti</a:t>
            </a:r>
            <a:r>
              <a:rPr lang="cs-CZ" sz="2800" dirty="0" smtClean="0"/>
              <a:t>) .</a:t>
            </a:r>
            <a:endParaRPr lang="cs-CZ" sz="2800" dirty="0"/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46" t="18492" r="23821" b="12783"/>
          <a:stretch/>
        </p:blipFill>
        <p:spPr bwMode="auto">
          <a:xfrm>
            <a:off x="3923928" y="1772816"/>
            <a:ext cx="3404920" cy="269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93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Pohyb aktivní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b="1" dirty="0"/>
              <a:t>Měňavkovitý (</a:t>
            </a:r>
            <a:r>
              <a:rPr lang="cs-CZ" sz="2800" b="1" dirty="0" err="1"/>
              <a:t>ameboidní</a:t>
            </a:r>
            <a:r>
              <a:rPr lang="cs-CZ" sz="2800" b="1" dirty="0" smtClean="0"/>
              <a:t>) pohyb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Tvorba </a:t>
            </a:r>
            <a:r>
              <a:rPr lang="cs-CZ" sz="2800" dirty="0"/>
              <a:t>panožek </a:t>
            </a:r>
            <a:r>
              <a:rPr lang="cs-CZ" sz="2800" dirty="0" smtClean="0"/>
              <a:t> </a:t>
            </a:r>
            <a:r>
              <a:rPr lang="cs-CZ" sz="2800" dirty="0"/>
              <a:t>je </a:t>
            </a:r>
            <a:r>
              <a:rPr lang="cs-CZ" sz="2800" dirty="0" smtClean="0"/>
              <a:t>umožněna </a:t>
            </a:r>
            <a:r>
              <a:rPr lang="cs-CZ" sz="2800" dirty="0"/>
              <a:t>reversibilní </a:t>
            </a:r>
            <a:r>
              <a:rPr lang="cs-CZ" sz="2800" dirty="0" smtClean="0"/>
              <a:t>(vratnou</a:t>
            </a:r>
            <a:r>
              <a:rPr lang="cs-CZ" sz="2800" dirty="0"/>
              <a:t>) změnou </a:t>
            </a:r>
            <a:r>
              <a:rPr lang="cs-CZ" sz="2800" dirty="0" err="1"/>
              <a:t>solu</a:t>
            </a:r>
            <a:r>
              <a:rPr lang="cs-CZ" sz="2800" dirty="0"/>
              <a:t> v gel a smršťováním gelu stahem vláknitých molekul </a:t>
            </a:r>
            <a:r>
              <a:rPr lang="cs-CZ" sz="2800" dirty="0" smtClean="0"/>
              <a:t>bílkovin.</a:t>
            </a:r>
            <a:endParaRPr lang="cs-CZ" sz="2800" dirty="0"/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Má </a:t>
            </a:r>
            <a:r>
              <a:rPr lang="cs-CZ" sz="2800" dirty="0"/>
              <a:t>lokomoční význam u jednobuněčných živočichů (kořenonožci, bičíkovci</a:t>
            </a:r>
            <a:r>
              <a:rPr lang="cs-CZ" sz="2800" dirty="0" smtClean="0"/>
              <a:t>).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U </a:t>
            </a:r>
            <a:r>
              <a:rPr lang="cs-CZ" sz="2800" dirty="0"/>
              <a:t>mnohobuněčných se vyskytují </a:t>
            </a:r>
            <a:r>
              <a:rPr lang="cs-CZ" sz="2800" dirty="0" err="1"/>
              <a:t>ameboidní</a:t>
            </a:r>
            <a:r>
              <a:rPr lang="cs-CZ" sz="2800" dirty="0"/>
              <a:t> pohyblivé buňky (např. bílé krvinky, gliové buňky).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808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/>
              <a:t>Pohyb aktivní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800" b="1" dirty="0"/>
              <a:t>Brvy a </a:t>
            </a:r>
            <a:r>
              <a:rPr lang="cs-CZ" sz="2800" b="1" dirty="0" smtClean="0"/>
              <a:t>bičíky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Pohyb </a:t>
            </a:r>
            <a:r>
              <a:rPr lang="cs-CZ" sz="2800" dirty="0"/>
              <a:t>nálevníků a </a:t>
            </a:r>
            <a:r>
              <a:rPr lang="cs-CZ" sz="2800" dirty="0" smtClean="0"/>
              <a:t>bičíkovců a drobných </a:t>
            </a:r>
            <a:r>
              <a:rPr lang="cs-CZ" sz="2800" dirty="0"/>
              <a:t>mnohobuněčných (ploštěnky, vířníci), ale i spermií většiny živočichů</a:t>
            </a:r>
            <a:r>
              <a:rPr lang="cs-CZ" sz="2800" dirty="0" smtClean="0"/>
              <a:t>.</a:t>
            </a:r>
          </a:p>
          <a:p>
            <a:pPr lvl="0">
              <a:buFont typeface="Courier New" pitchFamily="49" charset="0"/>
              <a:buChar char="o"/>
            </a:pPr>
            <a:endParaRPr lang="cs-CZ" sz="2800" dirty="0"/>
          </a:p>
          <a:p>
            <a:pPr lvl="0">
              <a:buFont typeface="Courier New" pitchFamily="49" charset="0"/>
              <a:buChar char="o"/>
            </a:pPr>
            <a:endParaRPr lang="cs-CZ" sz="2800" dirty="0"/>
          </a:p>
          <a:p>
            <a:endParaRPr lang="cs-CZ" sz="1400" dirty="0" smtClean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Obr. 1</a:t>
            </a:r>
            <a:endParaRPr lang="cs-CZ" sz="1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cs-CZ" dirty="0"/>
              <a:t>U mnohobuněčných se vytváří řasinkové epitely, které se nachází u larválních stádií hub, žahavců, měkkýšů, „červů“ a </a:t>
            </a:r>
            <a:r>
              <a:rPr lang="cs-CZ" dirty="0" smtClean="0"/>
              <a:t>ostnokožců.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Zajišťují </a:t>
            </a:r>
            <a:r>
              <a:rPr lang="cs-CZ" dirty="0"/>
              <a:t>přívod vody, potravy, kyslíku, odvod produktů metabolismu a odpadních látek.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32" t="18772" r="5024"/>
          <a:stretch/>
        </p:blipFill>
        <p:spPr bwMode="auto">
          <a:xfrm>
            <a:off x="1403648" y="4077072"/>
            <a:ext cx="2982087" cy="191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98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Pohyb aktivní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800" b="1" dirty="0" smtClean="0"/>
              <a:t>Svalový pohyb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Je </a:t>
            </a:r>
            <a:r>
              <a:rPr lang="cs-CZ" sz="2800" dirty="0"/>
              <a:t>hlavní typ pohybu mnohobuněčných </a:t>
            </a:r>
            <a:r>
              <a:rPr lang="cs-CZ" sz="2800" dirty="0" smtClean="0"/>
              <a:t>živočichů.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Vytváří </a:t>
            </a:r>
            <a:r>
              <a:rPr lang="cs-CZ" sz="2800" dirty="0"/>
              <a:t>se specializovaná svalová tkáň, svalový stah - kontrakce myofibril</a:t>
            </a:r>
            <a:r>
              <a:rPr lang="cs-CZ" sz="2800" dirty="0" smtClean="0"/>
              <a:t>.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Na </a:t>
            </a:r>
            <a:r>
              <a:rPr lang="cs-CZ" sz="2800" dirty="0"/>
              <a:t>pohybu se podílí i skelet </a:t>
            </a:r>
            <a:r>
              <a:rPr lang="cs-CZ" sz="2800" dirty="0" smtClean="0"/>
              <a:t>živočichů.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Svaly </a:t>
            </a:r>
            <a:r>
              <a:rPr lang="cs-CZ" sz="2800" dirty="0"/>
              <a:t>jsou mezodermálního původu, pouze žahavci mají svaly původu ektodermálního.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974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Formy pohybu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b="1" dirty="0" smtClean="0"/>
              <a:t>Po </a:t>
            </a:r>
            <a:r>
              <a:rPr lang="cs-CZ" sz="2800" b="1" dirty="0"/>
              <a:t>pevném </a:t>
            </a:r>
            <a:r>
              <a:rPr lang="cs-CZ" sz="2800" b="1" dirty="0" smtClean="0"/>
              <a:t>podkladu: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dočasným </a:t>
            </a:r>
            <a:r>
              <a:rPr lang="cs-CZ" sz="2800" dirty="0"/>
              <a:t>uvolněním z podkladu pomocí přísavek (žahavci, pijavky, ostnokožci, chobotnice</a:t>
            </a:r>
            <a:r>
              <a:rPr lang="cs-CZ" sz="2800" dirty="0" smtClean="0"/>
              <a:t>),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plazením </a:t>
            </a:r>
            <a:r>
              <a:rPr lang="cs-CZ" sz="2800" dirty="0"/>
              <a:t>(hadi</a:t>
            </a:r>
            <a:r>
              <a:rPr lang="cs-CZ" sz="2800" dirty="0" smtClean="0"/>
              <a:t>),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pomocí článkovaných</a:t>
            </a:r>
            <a:br>
              <a:rPr lang="cs-CZ" sz="2800" dirty="0" smtClean="0"/>
            </a:br>
            <a:r>
              <a:rPr lang="cs-CZ" sz="2800" dirty="0" smtClean="0"/>
              <a:t>končetin </a:t>
            </a:r>
            <a:r>
              <a:rPr lang="cs-CZ" sz="2800" dirty="0"/>
              <a:t>(</a:t>
            </a:r>
            <a:r>
              <a:rPr lang="cs-CZ" sz="2800" dirty="0" smtClean="0"/>
              <a:t>členovci,</a:t>
            </a:r>
            <a:br>
              <a:rPr lang="cs-CZ" sz="2800" dirty="0" smtClean="0"/>
            </a:br>
            <a:r>
              <a:rPr lang="cs-CZ" sz="2800" dirty="0" smtClean="0"/>
              <a:t>savci).</a:t>
            </a:r>
          </a:p>
          <a:p>
            <a:pPr lvl="0"/>
            <a:endParaRPr lang="cs-CZ" sz="2800" dirty="0" smtClean="0"/>
          </a:p>
          <a:p>
            <a:pPr marL="0" lv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Obr. 2</a:t>
            </a:r>
            <a:endParaRPr lang="cs-CZ" sz="14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143"/>
          <a:stretch/>
        </p:blipFill>
        <p:spPr bwMode="auto">
          <a:xfrm>
            <a:off x="4211960" y="3284984"/>
            <a:ext cx="4392488" cy="2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2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734</Words>
  <Application>Microsoft Office PowerPoint</Application>
  <PresentationFormat>Předvádění na obrazovce (4:3)</PresentationFormat>
  <Paragraphs>142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Funkce svalové soustavy a typy pohybů</vt:lpstr>
      <vt:lpstr>Funkce svalové soustavy</vt:lpstr>
      <vt:lpstr>Funkce svalové soustavy</vt:lpstr>
      <vt:lpstr>Řešte úkol:</vt:lpstr>
      <vt:lpstr>Typy pohybů</vt:lpstr>
      <vt:lpstr>Pohyb aktivní</vt:lpstr>
      <vt:lpstr>Pohyb aktivní</vt:lpstr>
      <vt:lpstr>Pohyb aktivní</vt:lpstr>
      <vt:lpstr>Formy pohybu</vt:lpstr>
      <vt:lpstr>Formy pohybu</vt:lpstr>
      <vt:lpstr>Formy pohybu</vt:lpstr>
      <vt:lpstr>Řešte úkol:</vt:lpstr>
      <vt:lpstr>Snímek 13</vt:lpstr>
      <vt:lpstr>Řešení: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ucitel</cp:lastModifiedBy>
  <cp:revision>68</cp:revision>
  <dcterms:created xsi:type="dcterms:W3CDTF">2012-06-18T15:15:37Z</dcterms:created>
  <dcterms:modified xsi:type="dcterms:W3CDTF">2013-04-10T12:16:04Z</dcterms:modified>
</cp:coreProperties>
</file>