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77" r:id="rId4"/>
    <p:sldId id="266" r:id="rId5"/>
    <p:sldId id="284" r:id="rId6"/>
    <p:sldId id="276" r:id="rId7"/>
    <p:sldId id="267" r:id="rId8"/>
    <p:sldId id="279" r:id="rId9"/>
    <p:sldId id="281" r:id="rId10"/>
    <p:sldId id="280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3" autoAdjust="0"/>
    <p:restoredTop sz="94660"/>
  </p:normalViewPr>
  <p:slideViewPr>
    <p:cSldViewPr>
      <p:cViewPr>
        <p:scale>
          <a:sx n="70" d="100"/>
          <a:sy n="70" d="100"/>
        </p:scale>
        <p:origin x="-13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08F96-DD8A-47BD-B0A5-562BB1E1BA24}" type="datetimeFigureOut">
              <a:rPr lang="cs-CZ" smtClean="0"/>
              <a:t>11.4.2013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274DB-8B70-46CD-83FF-5E53A119F9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959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11.4.2013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11.4.2013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11.4.2013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11.4.2013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11.4.2013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11.4.2013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rgbClr val="FFFF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t>11.4.2013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pPr lvl="0"/>
            <a:r>
              <a:rPr lang="cs-CZ" sz="3400" b="1" dirty="0" smtClean="0"/>
              <a:t>Svalová soustava </a:t>
            </a:r>
            <a:r>
              <a:rPr lang="cs-CZ" sz="3400" b="1" dirty="0"/>
              <a:t>- </a:t>
            </a:r>
            <a:r>
              <a:rPr lang="cs-CZ" sz="3400" b="1" dirty="0" smtClean="0"/>
              <a:t>protista až žahavci</a:t>
            </a:r>
            <a:endParaRPr lang="cs-CZ" sz="3400" b="1" dirty="0"/>
          </a:p>
        </p:txBody>
      </p:sp>
      <p:pic>
        <p:nvPicPr>
          <p:cNvPr id="1026" name="Picture 2" descr="http://www.gjszlin.cz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607" y="404664"/>
            <a:ext cx="864096" cy="864096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Z PLOCHY ESF\MIKES DATA GJS\ESF pozvanka\Zakladni_logolink_OPVK (ESF, EU, MSMT, OP VK)\01_Zakladni_logolink_horizontalni_cz\OPVK_hor_zakladni_logolink_RGB_c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6559039" cy="143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840523"/>
              </p:ext>
            </p:extLst>
          </p:nvPr>
        </p:nvGraphicFramePr>
        <p:xfrm>
          <a:off x="729020" y="2492896"/>
          <a:ext cx="7666515" cy="3114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0"/>
                        <a:t> Biologie – biologie živočichů</a:t>
                      </a: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25. 8. 2012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ročník  čtyřletého G a 7. </a:t>
                      </a:r>
                      <a:r>
                        <a:rPr lang="cs-CZ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ročník osmiletého G</a:t>
                      </a:r>
                      <a:endParaRPr lang="cs-CZ" smtClean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Prezentaci k doplnění a procvičení části svalové soustavy.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Postupně procházíme listy prezentace . Úkoly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jsou pro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samostatné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procvičení.</a:t>
                      </a:r>
                      <a:endParaRPr lang="cs-CZ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RNDr. Ilona Houšková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VY_ 32_ INOVA CE_ 32_BHOU11</a:t>
                      </a:r>
                      <a:endParaRPr lang="cs-CZ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Použité zdroje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ZICHÁČEK, Vladimír. </a:t>
            </a:r>
            <a:r>
              <a:rPr lang="cs-CZ" sz="1600" i="1" dirty="0"/>
              <a:t>Zoologie</a:t>
            </a:r>
            <a:r>
              <a:rPr lang="cs-CZ" sz="1600" dirty="0"/>
              <a:t>. Olomouc: Fin, 1995, ISBN 80-85572-74-5.</a:t>
            </a:r>
          </a:p>
          <a:p>
            <a:pPr marL="0" indent="0">
              <a:buNone/>
            </a:pPr>
            <a:r>
              <a:rPr lang="cs-CZ" sz="1600" dirty="0"/>
              <a:t>PAPÁČEK, Miroslav; MATĚNOVI, Vlasta A Josef; SOLDÁN, Tomáš. </a:t>
            </a:r>
            <a:r>
              <a:rPr lang="cs-CZ" sz="1600" i="1" dirty="0"/>
              <a:t>Zoologie</a:t>
            </a:r>
            <a:r>
              <a:rPr lang="cs-CZ" sz="1600" dirty="0"/>
              <a:t>. Praha: </a:t>
            </a:r>
            <a:r>
              <a:rPr lang="cs-CZ" sz="1600" dirty="0" err="1"/>
              <a:t>Scientia</a:t>
            </a:r>
            <a:r>
              <a:rPr lang="cs-CZ" sz="1600" dirty="0"/>
              <a:t>, 2000, ISBN 80-7183-203-0. </a:t>
            </a:r>
          </a:p>
          <a:p>
            <a:pPr marL="0" indent="0">
              <a:buNone/>
            </a:pPr>
            <a:r>
              <a:rPr lang="cs-CZ" sz="1600" dirty="0"/>
              <a:t>KUBIŠTOVÁ, Iva; JŮVOVÁ, Alena. </a:t>
            </a:r>
            <a:r>
              <a:rPr lang="cs-CZ" sz="1600" i="1" dirty="0"/>
              <a:t>Přehled zoologie</a:t>
            </a:r>
            <a:r>
              <a:rPr lang="cs-CZ" sz="1600" dirty="0"/>
              <a:t>. Brno: </a:t>
            </a:r>
            <a:r>
              <a:rPr lang="cs-CZ" sz="1600" dirty="0" err="1"/>
              <a:t>Paido</a:t>
            </a:r>
            <a:r>
              <a:rPr lang="cs-CZ" sz="1600" dirty="0"/>
              <a:t>, 1984, ISBN 80-901737-4-8.</a:t>
            </a:r>
          </a:p>
          <a:p>
            <a:pPr marL="0" indent="0">
              <a:buNone/>
            </a:pPr>
            <a:r>
              <a:rPr lang="cs-CZ" sz="1600" dirty="0"/>
              <a:t>ALTMANN,  Antonín; KUBÍKOVÁ,  Marie, </a:t>
            </a:r>
            <a:r>
              <a:rPr lang="cs-CZ" sz="1600" i="1" dirty="0"/>
              <a:t>Biologický náčrtník – zoologie.</a:t>
            </a:r>
            <a:r>
              <a:rPr lang="cs-CZ" sz="1600" dirty="0"/>
              <a:t> Praha: SPN, 1971.</a:t>
            </a:r>
          </a:p>
          <a:p>
            <a:pPr marL="0" indent="0">
              <a:buNone/>
            </a:pPr>
            <a:r>
              <a:rPr lang="cs-CZ" sz="1600" dirty="0"/>
              <a:t>KNOZ, Jan. </a:t>
            </a:r>
            <a:r>
              <a:rPr lang="cs-CZ" sz="1600" i="1" dirty="0"/>
              <a:t>Obecná zoologie II</a:t>
            </a:r>
            <a:r>
              <a:rPr lang="cs-CZ" sz="1600" dirty="0"/>
              <a:t>. Praha: SPN, 1979, ISBN 17-117 79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Obr. 1-7: převzato z </a:t>
            </a:r>
            <a:r>
              <a:rPr lang="cs-CZ" sz="1600" dirty="0"/>
              <a:t>ALTMANN,  Antonín; KUBÍKOVÁ,  Marie, </a:t>
            </a:r>
            <a:r>
              <a:rPr lang="cs-CZ" sz="1600" i="1" dirty="0"/>
              <a:t>Biologický náčrtník – zoologie.</a:t>
            </a:r>
            <a:r>
              <a:rPr lang="cs-CZ" sz="1600" dirty="0"/>
              <a:t> Praha: SPN, 1971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Obr. 8: volné dílo. </a:t>
            </a:r>
            <a:r>
              <a:rPr lang="cs-CZ" sz="1600" i="1" dirty="0"/>
              <a:t>http://en.wikipedia.org</a:t>
            </a:r>
            <a:r>
              <a:rPr lang="cs-CZ" sz="1600" dirty="0"/>
              <a:t> [online]. [cit. 10.10.2012]. Dostupný </a:t>
            </a:r>
            <a:r>
              <a:rPr lang="cs-CZ" sz="1600" dirty="0" smtClean="0"/>
              <a:t>podle </a:t>
            </a:r>
            <a:r>
              <a:rPr lang="cs-CZ" sz="1600" smtClean="0"/>
              <a:t>licence CC na </a:t>
            </a:r>
            <a:r>
              <a:rPr lang="cs-CZ" sz="1600" dirty="0"/>
              <a:t>WWW: &lt;http://en.wikipedia.org/wiki/File:Chlamydomonas_TEM_17.jpg&gt;. </a:t>
            </a:r>
          </a:p>
          <a:p>
            <a:pPr marL="0" indent="0">
              <a:buNone/>
            </a:pPr>
            <a:endParaRPr lang="cs-CZ" sz="17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138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Jaké pohybové organely mají prvoci?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b="1" dirty="0" smtClean="0"/>
              <a:t>Panožky </a:t>
            </a:r>
            <a:r>
              <a:rPr lang="cs-CZ" sz="2800" dirty="0"/>
              <a:t>- dočasné výběžky cytoplazmy (kořenonožci</a:t>
            </a:r>
            <a:r>
              <a:rPr lang="cs-CZ" sz="2800" dirty="0" smtClean="0"/>
              <a:t>).</a:t>
            </a:r>
          </a:p>
          <a:p>
            <a:endParaRPr lang="cs-CZ" sz="2800" dirty="0" smtClean="0"/>
          </a:p>
          <a:p>
            <a:pPr lvl="0"/>
            <a:r>
              <a:rPr lang="cs-CZ" sz="2800" b="1" dirty="0" smtClean="0"/>
              <a:t>Brvy </a:t>
            </a:r>
            <a:r>
              <a:rPr lang="cs-CZ" sz="2800" dirty="0"/>
              <a:t>- bývají zpravidla krátké</a:t>
            </a:r>
            <a:r>
              <a:rPr lang="cs-CZ" sz="2800" dirty="0" smtClean="0"/>
              <a:t>.</a:t>
            </a:r>
          </a:p>
          <a:p>
            <a:pPr lvl="0">
              <a:buFont typeface="Courier New" pitchFamily="49" charset="0"/>
              <a:buChar char="o"/>
            </a:pPr>
            <a:r>
              <a:rPr lang="cs-CZ" sz="2800" dirty="0" smtClean="0"/>
              <a:t>Pohyb brv na obrázku:</a:t>
            </a:r>
          </a:p>
          <a:p>
            <a:pPr lvl="0">
              <a:buFont typeface="Courier New" pitchFamily="49" charset="0"/>
              <a:buChar char="o"/>
            </a:pPr>
            <a:endParaRPr lang="cs-CZ" sz="1400" dirty="0"/>
          </a:p>
          <a:p>
            <a:pPr marL="0" lvl="0" indent="0">
              <a:buNone/>
            </a:pPr>
            <a:endParaRPr lang="cs-CZ" sz="1400" dirty="0" smtClean="0"/>
          </a:p>
          <a:p>
            <a:pPr marL="0" lv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                                                                           </a:t>
            </a:r>
          </a:p>
          <a:p>
            <a:pPr lvl="0">
              <a:buFont typeface="Courier New" pitchFamily="49" charset="0"/>
              <a:buChar char="o"/>
            </a:pPr>
            <a:r>
              <a:rPr lang="cs-CZ" sz="2800" dirty="0" smtClean="0"/>
              <a:t>Jejich </a:t>
            </a:r>
            <a:r>
              <a:rPr lang="cs-CZ" sz="2800" dirty="0"/>
              <a:t>stavba je podobná struktuře bičíků</a:t>
            </a:r>
            <a:r>
              <a:rPr lang="cs-CZ" sz="2800" dirty="0" smtClean="0"/>
              <a:t>.</a:t>
            </a:r>
          </a:p>
          <a:p>
            <a:pPr lvl="0">
              <a:buFont typeface="Courier New" pitchFamily="49" charset="0"/>
              <a:buChar char="o"/>
            </a:pPr>
            <a:r>
              <a:rPr lang="cs-CZ" sz="2800" dirty="0" smtClean="0"/>
              <a:t> </a:t>
            </a:r>
            <a:r>
              <a:rPr lang="cs-CZ" sz="2800" dirty="0"/>
              <a:t>Buňka jich mívá až několik tisíc. </a:t>
            </a:r>
            <a:endParaRPr lang="cs-CZ" sz="2800" dirty="0" smtClean="0"/>
          </a:p>
          <a:p>
            <a:pPr lvl="0">
              <a:buFont typeface="Courier New" pitchFamily="49" charset="0"/>
              <a:buChar char="o"/>
            </a:pPr>
            <a:r>
              <a:rPr lang="cs-CZ" sz="2800" dirty="0" smtClean="0"/>
              <a:t>Brvy </a:t>
            </a:r>
            <a:r>
              <a:rPr lang="cs-CZ" sz="2800" dirty="0"/>
              <a:t>mohou splývat v ciry </a:t>
            </a:r>
            <a:r>
              <a:rPr lang="cs-CZ" sz="2800" dirty="0" smtClean="0"/>
              <a:t>(př. </a:t>
            </a:r>
            <a:r>
              <a:rPr lang="cs-CZ" sz="2800" dirty="0" err="1" smtClean="0"/>
              <a:t>slávinka</a:t>
            </a:r>
            <a:r>
              <a:rPr lang="cs-CZ" sz="2800" dirty="0"/>
              <a:t>).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 descr="D:\Foto\Fylogeneze\svalová sosutava\bičíky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3" t="36570" r="26360" b="50758"/>
          <a:stretch/>
        </p:blipFill>
        <p:spPr bwMode="auto">
          <a:xfrm>
            <a:off x="5292080" y="2724191"/>
            <a:ext cx="3384376" cy="139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516216" y="4290324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1600" dirty="0"/>
              <a:t>Obr. 1</a:t>
            </a:r>
          </a:p>
        </p:txBody>
      </p:sp>
    </p:spTree>
    <p:extLst>
      <p:ext uri="{BB962C8B-B14F-4D97-AF65-F5344CB8AC3E}">
        <p14:creationId xmlns:p14="http://schemas.microsoft.com/office/powerpoint/2010/main" val="132775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Zástupci obrvených </a:t>
            </a:r>
            <a:r>
              <a:rPr lang="cs-CZ" sz="4000" b="1" dirty="0" err="1" smtClean="0"/>
              <a:t>protist</a:t>
            </a:r>
            <a:endParaRPr lang="cs-CZ" sz="4000" b="1" dirty="0"/>
          </a:p>
        </p:txBody>
      </p:sp>
      <p:pic>
        <p:nvPicPr>
          <p:cNvPr id="3075" name="Picture 3" descr="D:\Foto\Fylogeneze\svalová sosutava\slávinka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66" b="26197"/>
          <a:stretch/>
        </p:blipFill>
        <p:spPr bwMode="auto">
          <a:xfrm>
            <a:off x="827584" y="1772815"/>
            <a:ext cx="3456384" cy="42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Foto\Fylogeneze\svalová sosutava\bičíky2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" r="22447" b="27705"/>
          <a:stretch/>
        </p:blipFill>
        <p:spPr bwMode="auto">
          <a:xfrm>
            <a:off x="5004048" y="1569492"/>
            <a:ext cx="3505616" cy="440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3707904" y="6165304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2                 Obr. 3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09161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Jaká je stavba bičíku?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Bičík </a:t>
            </a:r>
            <a:r>
              <a:rPr lang="cs-CZ" dirty="0"/>
              <a:t>je svazek devíti párů mikrotubulů, které obklopují dva ústřední samostatné mikrotubuly</a:t>
            </a:r>
            <a:r>
              <a:rPr lang="cs-CZ" dirty="0" smtClean="0"/>
              <a:t>.</a:t>
            </a:r>
          </a:p>
          <a:p>
            <a:r>
              <a:rPr lang="cs-CZ" dirty="0" smtClean="0"/>
              <a:t>Je </a:t>
            </a:r>
            <a:r>
              <a:rPr lang="cs-CZ" dirty="0"/>
              <a:t>to tzv. "9 +2„ struktura</a:t>
            </a:r>
            <a:r>
              <a:rPr lang="cs-CZ" dirty="0" smtClean="0"/>
              <a:t>.</a:t>
            </a:r>
            <a:endParaRPr lang="cs-CZ" sz="2800" dirty="0" smtClean="0"/>
          </a:p>
          <a:p>
            <a:pPr lvl="0"/>
            <a:r>
              <a:rPr lang="cs-CZ" sz="2800" dirty="0" smtClean="0"/>
              <a:t>Vlákna jsou </a:t>
            </a:r>
            <a:r>
              <a:rPr lang="cs-CZ" sz="2800" dirty="0"/>
              <a:t>kryta cytoplazmatickou membránou</a:t>
            </a:r>
            <a:r>
              <a:rPr lang="cs-CZ" sz="2800" dirty="0" smtClean="0"/>
              <a:t>.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39157" y="1893693"/>
            <a:ext cx="4038600" cy="322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084168" y="566124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8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2523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Jaké jsou počty bičíků u prvoků?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sz="2800" dirty="0"/>
              <a:t>Na bázi je vytvořeno </a:t>
            </a:r>
            <a:r>
              <a:rPr lang="cs-CZ" sz="2800" dirty="0" smtClean="0"/>
              <a:t>bazální tělísko</a:t>
            </a:r>
            <a:br>
              <a:rPr lang="cs-CZ" sz="2800" dirty="0" smtClean="0"/>
            </a:br>
            <a:r>
              <a:rPr lang="cs-CZ" sz="2800" dirty="0" smtClean="0"/>
              <a:t>k </a:t>
            </a:r>
            <a:r>
              <a:rPr lang="cs-CZ" sz="2800" dirty="0"/>
              <a:t>uchycení </a:t>
            </a:r>
            <a:r>
              <a:rPr lang="cs-CZ" sz="2800" dirty="0" smtClean="0"/>
              <a:t>bičíku v </a:t>
            </a:r>
            <a:r>
              <a:rPr lang="cs-CZ" sz="2800" dirty="0"/>
              <a:t>cytoplazmě. </a:t>
            </a:r>
          </a:p>
          <a:p>
            <a:pPr lvl="0"/>
            <a:r>
              <a:rPr lang="cs-CZ" sz="2800" dirty="0"/>
              <a:t>Bičík může být:</a:t>
            </a:r>
          </a:p>
          <a:p>
            <a:pPr marL="720000" lvl="0">
              <a:buFont typeface="Courier New" pitchFamily="49" charset="0"/>
              <a:buChar char="o"/>
            </a:pPr>
            <a:r>
              <a:rPr lang="cs-CZ" sz="2800" dirty="0"/>
              <a:t>jeden (krásnoočko),</a:t>
            </a:r>
          </a:p>
          <a:p>
            <a:pPr marL="720000" lvl="0">
              <a:buFont typeface="Courier New" pitchFamily="49" charset="0"/>
              <a:buChar char="o"/>
            </a:pPr>
            <a:r>
              <a:rPr lang="cs-CZ" sz="2800" dirty="0"/>
              <a:t>většinou jich bývá </a:t>
            </a:r>
            <a:r>
              <a:rPr lang="cs-CZ" sz="2800" dirty="0" smtClean="0"/>
              <a:t>více (př. bičenka</a:t>
            </a:r>
            <a:br>
              <a:rPr lang="cs-CZ" sz="2800" dirty="0" smtClean="0"/>
            </a:br>
            <a:r>
              <a:rPr lang="cs-CZ" sz="2800" dirty="0" smtClean="0"/>
              <a:t>poševní),</a:t>
            </a:r>
            <a:endParaRPr lang="cs-CZ" sz="2800" dirty="0"/>
          </a:p>
          <a:p>
            <a:pPr marL="720000" lvl="0">
              <a:buFont typeface="Courier New" pitchFamily="49" charset="0"/>
              <a:buChar char="o"/>
            </a:pPr>
            <a:r>
              <a:rPr lang="cs-CZ" sz="2800" dirty="0"/>
              <a:t>nebo vzniká přirostením </a:t>
            </a:r>
            <a:r>
              <a:rPr lang="cs-CZ" sz="2800" dirty="0" smtClean="0"/>
              <a:t>k tělu</a:t>
            </a:r>
            <a:br>
              <a:rPr lang="cs-CZ" sz="2800" dirty="0" smtClean="0"/>
            </a:br>
            <a:r>
              <a:rPr lang="cs-CZ" sz="2800" dirty="0" smtClean="0"/>
              <a:t>buňky jemná </a:t>
            </a:r>
            <a:r>
              <a:rPr lang="cs-CZ" sz="2800" dirty="0" err="1" smtClean="0"/>
              <a:t>undulující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membrána (př. trypanozoma – viz.</a:t>
            </a:r>
            <a:br>
              <a:rPr lang="cs-CZ" sz="2800" dirty="0" smtClean="0"/>
            </a:br>
            <a:r>
              <a:rPr lang="cs-CZ" sz="2800" dirty="0" smtClean="0"/>
              <a:t>obrázek).</a:t>
            </a:r>
            <a:endParaRPr lang="cs-CZ" sz="2800" dirty="0"/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9" t="26645"/>
          <a:stretch/>
        </p:blipFill>
        <p:spPr bwMode="auto">
          <a:xfrm>
            <a:off x="6400800" y="1268760"/>
            <a:ext cx="1275290" cy="508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884368" y="5576789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7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4971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Počty a umístění bičíků</a:t>
            </a:r>
            <a:endParaRPr lang="cs-CZ" sz="40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-342000">
              <a:spcBef>
                <a:spcPts val="0"/>
              </a:spcBef>
              <a:buFont typeface="+mj-lt"/>
              <a:buAutoNum type="arabicPeriod"/>
            </a:pPr>
            <a:r>
              <a:rPr lang="cs-CZ" dirty="0" smtClean="0"/>
              <a:t>Bodo: g) </a:t>
            </a:r>
            <a:r>
              <a:rPr lang="cs-CZ" dirty="0" err="1" smtClean="0"/>
              <a:t>hmatací</a:t>
            </a:r>
            <a:r>
              <a:rPr lang="cs-CZ" dirty="0" smtClean="0"/>
              <a:t> bičík,</a:t>
            </a:r>
            <a:br>
              <a:rPr lang="cs-CZ" dirty="0" smtClean="0"/>
            </a:br>
            <a:r>
              <a:rPr lang="cs-CZ" dirty="0" smtClean="0"/>
              <a:t>                h) vlečný bičík</a:t>
            </a:r>
          </a:p>
          <a:p>
            <a:pPr marL="0" indent="-342000">
              <a:spcBef>
                <a:spcPts val="0"/>
              </a:spcBef>
              <a:buFont typeface="+mj-lt"/>
              <a:buAutoNum type="arabicPeriod"/>
            </a:pPr>
            <a:r>
              <a:rPr lang="cs-CZ" dirty="0" err="1" smtClean="0"/>
              <a:t>Trojrožec</a:t>
            </a:r>
            <a:r>
              <a:rPr lang="cs-CZ" dirty="0" smtClean="0"/>
              <a:t>: f) vlečný bičík</a:t>
            </a:r>
          </a:p>
          <a:p>
            <a:pPr marL="0" indent="-342000">
              <a:spcBef>
                <a:spcPts val="0"/>
              </a:spcBef>
              <a:buFont typeface="+mj-lt"/>
              <a:buAutoNum type="arabicPeriod"/>
            </a:pPr>
            <a:r>
              <a:rPr lang="cs-CZ" dirty="0" smtClean="0"/>
              <a:t>Svítilka: b) zakrnělý bičík,</a:t>
            </a:r>
            <a:br>
              <a:rPr lang="cs-CZ" dirty="0" smtClean="0"/>
            </a:br>
            <a:r>
              <a:rPr lang="cs-CZ" dirty="0" smtClean="0"/>
              <a:t>                   c) tykadélko</a:t>
            </a:r>
          </a:p>
          <a:p>
            <a:pPr marL="0" indent="-342000">
              <a:spcBef>
                <a:spcPts val="0"/>
              </a:spcBef>
              <a:buFont typeface="+mj-lt"/>
              <a:buAutoNum type="arabicPeriod"/>
            </a:pPr>
            <a:r>
              <a:rPr lang="cs-CZ" dirty="0" smtClean="0"/>
              <a:t>Trypanozoma:</a:t>
            </a:r>
            <a:br>
              <a:rPr lang="cs-CZ" dirty="0" smtClean="0"/>
            </a:br>
            <a:r>
              <a:rPr lang="cs-CZ" dirty="0" smtClean="0"/>
              <a:t>       e) </a:t>
            </a:r>
            <a:r>
              <a:rPr lang="cs-CZ" dirty="0" err="1" smtClean="0"/>
              <a:t>undulující</a:t>
            </a:r>
            <a:r>
              <a:rPr lang="cs-CZ" dirty="0" smtClean="0"/>
              <a:t> membrána</a:t>
            </a:r>
            <a:br>
              <a:rPr lang="cs-CZ" dirty="0" smtClean="0"/>
            </a:br>
            <a:r>
              <a:rPr lang="cs-CZ" dirty="0" smtClean="0"/>
              <a:t>        f) volný bičík</a:t>
            </a:r>
          </a:p>
          <a:p>
            <a:pPr marL="0" indent="-342000">
              <a:spcBef>
                <a:spcPts val="0"/>
              </a:spcBef>
              <a:buFont typeface="+mj-lt"/>
              <a:buAutoNum type="arabicPeriod"/>
            </a:pPr>
            <a:r>
              <a:rPr lang="cs-CZ" dirty="0" smtClean="0"/>
              <a:t>Bičenka poševní:</a:t>
            </a:r>
            <a:br>
              <a:rPr lang="cs-CZ" dirty="0" smtClean="0"/>
            </a:br>
            <a:r>
              <a:rPr lang="cs-CZ" dirty="0" smtClean="0"/>
              <a:t>        d) 4 volné bičíky</a:t>
            </a:r>
            <a:br>
              <a:rPr lang="cs-CZ" dirty="0" smtClean="0"/>
            </a:br>
            <a:r>
              <a:rPr lang="cs-CZ" dirty="0" smtClean="0"/>
              <a:t>        e) </a:t>
            </a:r>
            <a:r>
              <a:rPr lang="cs-CZ" dirty="0" err="1" smtClean="0"/>
              <a:t>undulující</a:t>
            </a:r>
            <a:r>
              <a:rPr lang="cs-CZ" dirty="0" smtClean="0"/>
              <a:t> membrána </a:t>
            </a:r>
            <a:endParaRPr lang="cs-CZ" dirty="0"/>
          </a:p>
        </p:txBody>
      </p:sp>
      <p:pic>
        <p:nvPicPr>
          <p:cNvPr id="8" name="Picture 2" descr="D:\Foto\Fylogeneze\svalová sosutava\bičíky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" t="3303" r="25524" b="26197"/>
          <a:stretch/>
        </p:blipFill>
        <p:spPr bwMode="auto">
          <a:xfrm>
            <a:off x="4716016" y="1597632"/>
            <a:ext cx="3600400" cy="503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084168" y="1655067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635896" y="6237312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6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15387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Houby a žahavci</a:t>
            </a:r>
            <a:endParaRPr lang="cs-CZ" sz="40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Houby</a:t>
            </a:r>
          </a:p>
          <a:p>
            <a:r>
              <a:rPr lang="cs-CZ" sz="2800" dirty="0" smtClean="0"/>
              <a:t>Svalová soustava se nevytváří, pouze výskyt stažitelných vláken v </a:t>
            </a:r>
            <a:r>
              <a:rPr lang="cs-CZ" sz="2800" dirty="0" err="1" smtClean="0"/>
              <a:t>porocytech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r>
              <a:rPr lang="cs-CZ" sz="2800" b="1" dirty="0" smtClean="0"/>
              <a:t>Žahavci</a:t>
            </a:r>
          </a:p>
          <a:p>
            <a:r>
              <a:rPr lang="cs-CZ" sz="2800" dirty="0"/>
              <a:t>Funkci svalového ústrojí plní svalový epitel (</a:t>
            </a:r>
            <a:r>
              <a:rPr lang="cs-CZ" sz="2800" dirty="0" err="1"/>
              <a:t>myoepiteliální</a:t>
            </a:r>
            <a:r>
              <a:rPr lang="cs-CZ" sz="2800" dirty="0"/>
              <a:t> buňky v ektodermu</a:t>
            </a:r>
            <a:r>
              <a:rPr lang="cs-CZ" sz="2800" dirty="0" smtClean="0"/>
              <a:t>).</a:t>
            </a:r>
          </a:p>
          <a:p>
            <a:r>
              <a:rPr lang="cs-CZ" sz="2800" dirty="0" err="1" smtClean="0"/>
              <a:t>Nezmaři</a:t>
            </a:r>
            <a:r>
              <a:rPr lang="cs-CZ" sz="2800" dirty="0" smtClean="0"/>
              <a:t> </a:t>
            </a:r>
            <a:r>
              <a:rPr lang="cs-CZ" sz="2800" dirty="0"/>
              <a:t>se pohybují píďalkovitým pohybem, medúzy pohybem reaktivním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 </a:t>
            </a:r>
            <a:r>
              <a:rPr lang="cs-CZ" sz="2800" dirty="0"/>
              <a:t>Larvální stádia </a:t>
            </a:r>
            <a:r>
              <a:rPr lang="cs-CZ" sz="2800" dirty="0" smtClean="0"/>
              <a:t>mají brvy (larva planula).</a:t>
            </a:r>
            <a:endParaRPr lang="cs-CZ" sz="2800" dirty="0"/>
          </a:p>
          <a:p>
            <a:endParaRPr lang="cs-CZ" sz="2800" b="1" dirty="0"/>
          </a:p>
          <a:p>
            <a:endParaRPr lang="cs-CZ" sz="2800" dirty="0" smtClean="0"/>
          </a:p>
          <a:p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610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Pohyb </a:t>
            </a:r>
            <a:r>
              <a:rPr lang="cs-CZ" sz="4000" b="1" dirty="0" err="1" smtClean="0"/>
              <a:t>nezmara</a:t>
            </a:r>
            <a:r>
              <a:rPr lang="cs-CZ" sz="4000" b="1" dirty="0" smtClean="0"/>
              <a:t> po podkladu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Píďalkovitý pohyb:</a:t>
            </a:r>
          </a:p>
          <a:p>
            <a:pPr marL="0" indent="0">
              <a:buNone/>
            </a:pPr>
            <a:r>
              <a:rPr lang="cs-CZ" sz="2800" dirty="0" smtClean="0"/>
              <a:t>    A – D fáze pohybu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 smtClean="0"/>
              <a:t>Přemetový pohyb: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A – E fáze pohybu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 descr="D:\Foto\Fylogeneze\svalová sosutava\žahavc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4" r="68432" b="57558"/>
          <a:stretch/>
        </p:blipFill>
        <p:spPr bwMode="auto">
          <a:xfrm>
            <a:off x="4479324" y="1268760"/>
            <a:ext cx="1872208" cy="24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Foto\Fylogeneze\svalová sosutava\žahavc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9" t="33094" r="22447" b="38862"/>
          <a:stretch/>
        </p:blipFill>
        <p:spPr bwMode="auto">
          <a:xfrm>
            <a:off x="4479324" y="4077072"/>
            <a:ext cx="2575267" cy="241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860032" y="1268760"/>
            <a:ext cx="180020" cy="3084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066094" y="4108430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516216" y="3284984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4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164288" y="594928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5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92100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Řešte úkoly: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800" b="1" dirty="0" smtClean="0"/>
              <a:t>Úkoly:</a:t>
            </a:r>
          </a:p>
          <a:p>
            <a:pPr>
              <a:spcBef>
                <a:spcPts val="0"/>
              </a:spcBef>
            </a:pPr>
            <a:r>
              <a:rPr lang="cs-CZ" sz="2800" dirty="0" smtClean="0"/>
              <a:t>Uveďte </a:t>
            </a:r>
            <a:r>
              <a:rPr lang="cs-CZ" sz="2800" dirty="0" smtClean="0"/>
              <a:t>počty bičíků u trypanozomy, bičenky poševní a </a:t>
            </a:r>
            <a:r>
              <a:rPr lang="cs-CZ" sz="2800" dirty="0" err="1" smtClean="0"/>
              <a:t>trojrožce</a:t>
            </a:r>
            <a:r>
              <a:rPr lang="cs-CZ" sz="2800" dirty="0" smtClean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800" dirty="0" smtClean="0"/>
              <a:t>Jaké jsou způsoby pohybu žahavců</a:t>
            </a:r>
            <a:r>
              <a:rPr lang="cs-CZ" sz="2800" dirty="0" smtClean="0"/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800" b="1" dirty="0" smtClean="0"/>
              <a:t>Řešení:</a:t>
            </a:r>
          </a:p>
          <a:p>
            <a:pPr>
              <a:spcBef>
                <a:spcPts val="0"/>
              </a:spcBef>
            </a:pPr>
            <a:r>
              <a:rPr lang="cs-CZ" sz="2800" dirty="0"/>
              <a:t>Trypanozoma – </a:t>
            </a:r>
            <a:r>
              <a:rPr lang="cs-CZ" sz="2800" dirty="0" err="1"/>
              <a:t>undulující</a:t>
            </a:r>
            <a:r>
              <a:rPr lang="cs-CZ" sz="2800" dirty="0"/>
              <a:t> membrána a volný bičík, bičenka – 4 volné bičíky a </a:t>
            </a:r>
            <a:r>
              <a:rPr lang="cs-CZ" sz="2800" dirty="0" err="1"/>
              <a:t>undulující</a:t>
            </a:r>
            <a:r>
              <a:rPr lang="cs-CZ" sz="2800" dirty="0"/>
              <a:t> membrána, </a:t>
            </a:r>
            <a:r>
              <a:rPr lang="cs-CZ" sz="2800" dirty="0" err="1"/>
              <a:t>trojrožec</a:t>
            </a:r>
            <a:r>
              <a:rPr lang="cs-CZ" sz="2800" dirty="0"/>
              <a:t> – 1  vlečný bičík</a:t>
            </a:r>
            <a:r>
              <a:rPr lang="cs-CZ" sz="28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cs-CZ" sz="2800" dirty="0" err="1"/>
              <a:t>Nezmaři</a:t>
            </a:r>
            <a:r>
              <a:rPr lang="cs-CZ" sz="2800" dirty="0"/>
              <a:t> se pohybují píďalkovitě nebo </a:t>
            </a:r>
            <a:r>
              <a:rPr lang="cs-CZ" sz="2800" dirty="0" err="1"/>
              <a:t>přemetovitě</a:t>
            </a:r>
            <a:r>
              <a:rPr lang="cs-CZ" sz="2800" dirty="0"/>
              <a:t>, medúzy reaktivním pohybem.</a:t>
            </a:r>
          </a:p>
          <a:p>
            <a:pPr>
              <a:spcAft>
                <a:spcPts val="1200"/>
              </a:spcAft>
            </a:pPr>
            <a:endParaRPr lang="cs-CZ" sz="2800" dirty="0"/>
          </a:p>
          <a:p>
            <a:pPr marL="0" indent="0">
              <a:spcAft>
                <a:spcPts val="1200"/>
              </a:spcAft>
              <a:buNone/>
            </a:pPr>
            <a:endParaRPr lang="cs-CZ" sz="2800" b="1" dirty="0" smtClean="0"/>
          </a:p>
          <a:p>
            <a:pPr marL="0" indent="0">
              <a:spcAft>
                <a:spcPts val="1200"/>
              </a:spcAft>
              <a:buNone/>
            </a:pPr>
            <a:endParaRPr lang="cs-CZ" sz="2800" b="1" dirty="0" smtClean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250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501</Words>
  <Application>Microsoft Office PowerPoint</Application>
  <PresentationFormat>Předvádění na obrazovce (4:3)</PresentationFormat>
  <Paragraphs>85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Svalová soustava - protista až žahavci</vt:lpstr>
      <vt:lpstr>Jaké pohybové organely mají prvoci?</vt:lpstr>
      <vt:lpstr>Zástupci obrvených protist</vt:lpstr>
      <vt:lpstr>Jaká je stavba bičíku?</vt:lpstr>
      <vt:lpstr>Jaké jsou počty bičíků u prvoků?</vt:lpstr>
      <vt:lpstr>Počty a umístění bičíků</vt:lpstr>
      <vt:lpstr>Houby a žahavci</vt:lpstr>
      <vt:lpstr>Pohyb nezmara po podkladu</vt:lpstr>
      <vt:lpstr>Řešte úkoly: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Houšková, Ilona</cp:lastModifiedBy>
  <cp:revision>81</cp:revision>
  <dcterms:created xsi:type="dcterms:W3CDTF">2012-06-18T15:15:37Z</dcterms:created>
  <dcterms:modified xsi:type="dcterms:W3CDTF">2013-04-11T10:17:15Z</dcterms:modified>
</cp:coreProperties>
</file>