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9" r:id="rId3"/>
    <p:sldId id="270" r:id="rId4"/>
    <p:sldId id="271" r:id="rId5"/>
    <p:sldId id="260" r:id="rId6"/>
    <p:sldId id="261" r:id="rId7"/>
    <p:sldId id="266" r:id="rId8"/>
    <p:sldId id="265" r:id="rId9"/>
    <p:sldId id="267" r:id="rId10"/>
    <p:sldId id="272" r:id="rId11"/>
    <p:sldId id="262" r:id="rId12"/>
    <p:sldId id="263" r:id="rId13"/>
    <p:sldId id="273" r:id="rId14"/>
    <p:sldId id="25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36593-884E-4798-B29E-2F7893B7FBC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1C55-5DF3-44A7-8D1F-702C2685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Yorun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hlinkClick r:id="rId3" tooltip="User:Yoruno"/>
              </a:rPr>
              <a:t>Yoruno</a:t>
            </a:r>
            <a:r>
              <a:rPr lang="cs-CZ" dirty="0" smtClean="0"/>
              <a:t>  http://upload.wikimedia.org/wikipedia/commons/e/ee/Aplysina_aerophoba.jpg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74DB-8B70-46CD-83FF-5E53A119F9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45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31C55-5DF3-44A7-8D1F-702C2685D24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31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31C55-5DF3-44A7-8D1F-702C2685D24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9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RASBAK.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9.9.2012]. Dostupný na WWW: &lt;http://commons.wikimedia.org/wiki/</a:t>
            </a:r>
            <a:r>
              <a:rPr lang="cs-CZ" dirty="0" err="1" smtClean="0"/>
              <a:t>File:Mestpier_volwassen.jpg?uselang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74DB-8B70-46CD-83FF-5E53A119F9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08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74DB-8B70-46CD-83FF-5E53A119F94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36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20000"/>
                <a:lumOff val="80000"/>
              </a:schemeClr>
            </a:gs>
            <a:gs pos="31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/>
            </a:gs>
            <a:gs pos="3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400" b="1" dirty="0" smtClean="0"/>
              <a:t>Svalová soustava </a:t>
            </a:r>
            <a:r>
              <a:rPr lang="cs-CZ" sz="3400" b="1" dirty="0"/>
              <a:t>- </a:t>
            </a:r>
            <a:r>
              <a:rPr lang="cs-CZ" sz="3400" b="1" dirty="0" smtClean="0"/>
              <a:t>ploštěnci </a:t>
            </a:r>
            <a:r>
              <a:rPr lang="cs-CZ" sz="3400" b="1" smtClean="0"/>
              <a:t>až měkkýši</a:t>
            </a:r>
            <a:endParaRPr lang="cs-CZ" sz="34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04846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ke svalové soustavě doprovázená otázkami k procvičení.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jsou součástí prezentace.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32_BHOU12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4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000" b="1" dirty="0" smtClean="0"/>
              <a:t>Úkoly</a:t>
            </a:r>
          </a:p>
          <a:p>
            <a:pPr>
              <a:spcAft>
                <a:spcPts val="1800"/>
              </a:spcAft>
            </a:pPr>
            <a:r>
              <a:rPr lang="cs-CZ" sz="3000" dirty="0" smtClean="0"/>
              <a:t>Vyjmenuj </a:t>
            </a:r>
            <a:r>
              <a:rPr lang="cs-CZ" sz="3000" dirty="0"/>
              <a:t>typy svalů u mlžů.</a:t>
            </a:r>
          </a:p>
          <a:p>
            <a:pPr>
              <a:spcAft>
                <a:spcPts val="1800"/>
              </a:spcAft>
            </a:pPr>
            <a:r>
              <a:rPr lang="cs-CZ" sz="3000" dirty="0"/>
              <a:t>Jaký je princip pohybu u měkkýšů</a:t>
            </a:r>
            <a:r>
              <a:rPr lang="cs-CZ" sz="3000" dirty="0" smtClean="0"/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000" b="1" dirty="0" smtClean="0"/>
              <a:t>Řešení</a:t>
            </a:r>
          </a:p>
          <a:p>
            <a:r>
              <a:rPr lang="cs-CZ" sz="3000" dirty="0"/>
              <a:t>Jsou to: noha (pohyb), přední a zadní svěrací sval a zatahovač nohy.</a:t>
            </a:r>
          </a:p>
          <a:p>
            <a:r>
              <a:rPr lang="cs-CZ" sz="3000" dirty="0"/>
              <a:t>Pohyb se uskutečňuje vlnovitým smršťováním svalstva a vylučováním hlenu.</a:t>
            </a:r>
          </a:p>
          <a:p>
            <a:pPr marL="0" indent="0">
              <a:spcAft>
                <a:spcPts val="1800"/>
              </a:spcAft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4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KROUŽKOVCI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/>
              <a:t>Je vytvořen podkožní svalový vak z hladké svaloviny, který tvoří více vrstev (okružní, diagonální a podélné svaly</a:t>
            </a:r>
            <a:r>
              <a:rPr lang="cs-CZ" sz="2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Všechny </a:t>
            </a:r>
            <a:r>
              <a:rPr lang="cs-CZ" sz="2800" dirty="0"/>
              <a:t>tři typy jsou zastoupeny rovnoměrně u </a:t>
            </a:r>
            <a:r>
              <a:rPr lang="cs-CZ" sz="2800" dirty="0" err="1" smtClean="0"/>
              <a:t>máloštětinatců</a:t>
            </a:r>
            <a:r>
              <a:rPr lang="cs-CZ" sz="2800" dirty="0" smtClean="0"/>
              <a:t>, </a:t>
            </a:r>
            <a:r>
              <a:rPr lang="cs-CZ" sz="2800" dirty="0"/>
              <a:t>tak vzniká peristaltický </a:t>
            </a:r>
            <a:r>
              <a:rPr lang="cs-CZ" sz="2800" dirty="0" smtClean="0"/>
              <a:t>pohyb.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Vlnovitě se šíří </a:t>
            </a:r>
            <a:r>
              <a:rPr lang="cs-CZ" sz="2800" dirty="0"/>
              <a:t>kontrakce a relaxace po celé délce těla.</a:t>
            </a:r>
          </a:p>
          <a:p>
            <a:endParaRPr lang="cs-CZ" sz="30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600" dirty="0" smtClean="0"/>
              <a:t>                                                      Obr. 6</a:t>
            </a: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8609"/>
          <a:stretch/>
        </p:blipFill>
        <p:spPr bwMode="auto">
          <a:xfrm rot="16200000">
            <a:off x="4271967" y="3513009"/>
            <a:ext cx="2256251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4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KROUŽKOVCI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K pohybu jsou jako pomocné pohybové ústroje </a:t>
            </a:r>
            <a:r>
              <a:rPr lang="cs-CZ" sz="2800" dirty="0" smtClean="0"/>
              <a:t>vyvinuty: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smtClean="0"/>
              <a:t>u </a:t>
            </a:r>
            <a:r>
              <a:rPr lang="cs-CZ" sz="2800" dirty="0" err="1"/>
              <a:t>máloštětinatců</a:t>
            </a:r>
            <a:r>
              <a:rPr lang="cs-CZ" sz="2800" dirty="0"/>
              <a:t> </a:t>
            </a:r>
            <a:r>
              <a:rPr lang="cs-CZ" sz="2800" dirty="0" smtClean="0"/>
              <a:t>štětinky,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smtClean="0"/>
              <a:t>u </a:t>
            </a:r>
            <a:r>
              <a:rPr lang="cs-CZ" sz="2800" dirty="0"/>
              <a:t>mnohoštětinatců parapodia (nesou i žábry a smyslové orgány</a:t>
            </a:r>
            <a:r>
              <a:rPr lang="cs-CZ" sz="2800" dirty="0" smtClean="0"/>
              <a:t>).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1600" dirty="0" smtClean="0"/>
              <a:t>                                    Obr. 7: parapodia nereidky</a:t>
            </a:r>
            <a:endParaRPr lang="cs-CZ" sz="1600" dirty="0"/>
          </a:p>
          <a:p>
            <a:r>
              <a:rPr lang="cs-CZ" sz="2800" dirty="0" smtClean="0"/>
              <a:t>Dále </a:t>
            </a:r>
            <a:r>
              <a:rPr lang="cs-CZ" sz="2800" dirty="0"/>
              <a:t>se vytvářejí i specializované svaly např. pro zatahování hltanu.</a:t>
            </a:r>
          </a:p>
          <a:p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8866" r="3920" b="12568"/>
          <a:stretch/>
        </p:blipFill>
        <p:spPr bwMode="auto">
          <a:xfrm>
            <a:off x="4508048" y="3356992"/>
            <a:ext cx="3168352" cy="178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  <a:endParaRPr lang="cs-CZ" sz="2800" dirty="0" smtClean="0"/>
          </a:p>
          <a:p>
            <a:r>
              <a:rPr lang="cs-CZ" sz="2800" dirty="0" smtClean="0"/>
              <a:t>Jakým </a:t>
            </a:r>
            <a:r>
              <a:rPr lang="cs-CZ" sz="2800" dirty="0"/>
              <a:t>způsobem se pohybují </a:t>
            </a:r>
            <a:r>
              <a:rPr lang="cs-CZ" sz="2800" dirty="0" err="1"/>
              <a:t>máloštětinatci</a:t>
            </a:r>
            <a:r>
              <a:rPr lang="cs-CZ" sz="2800" dirty="0"/>
              <a:t> a proč</a:t>
            </a:r>
            <a:r>
              <a:rPr lang="cs-CZ" sz="2800" dirty="0" smtClean="0"/>
              <a:t>?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r>
              <a:rPr lang="cs-CZ" sz="2800" dirty="0"/>
              <a:t>Okružní, diagonální a podélné svaly jsou zastoupeny rovnoměrně a vzniká peristaltický pohyb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Kontrakce </a:t>
            </a:r>
            <a:r>
              <a:rPr lang="cs-CZ" sz="2800" dirty="0"/>
              <a:t>se šíří </a:t>
            </a:r>
            <a:r>
              <a:rPr lang="cs-CZ" sz="2800" dirty="0" smtClean="0"/>
              <a:t>po </a:t>
            </a:r>
            <a:r>
              <a:rPr lang="cs-CZ" sz="2800" dirty="0"/>
              <a:t>celé délce těla.</a:t>
            </a:r>
          </a:p>
          <a:p>
            <a:endParaRPr lang="cs-CZ" sz="2800" dirty="0" smtClean="0"/>
          </a:p>
          <a:p>
            <a:endParaRPr lang="cs-CZ" sz="2800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91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Použité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800" dirty="0" smtClean="0"/>
              <a:t>KUNST, Miroslav; ZPĚVÁK, Jaromír. </a:t>
            </a:r>
            <a:r>
              <a:rPr lang="cs-CZ" sz="3800" i="1" dirty="0" smtClean="0"/>
              <a:t>Atlas bezobratlých</a:t>
            </a:r>
            <a:r>
              <a:rPr lang="cs-CZ" sz="3800" dirty="0" smtClean="0"/>
              <a:t>. Praha: SNP, 1978, ISBN 14-700-78. </a:t>
            </a:r>
          </a:p>
          <a:p>
            <a:pPr marL="0" indent="0">
              <a:buNone/>
            </a:pPr>
            <a:r>
              <a:rPr lang="cs-CZ" sz="3800" dirty="0" smtClean="0"/>
              <a:t>KUBIŠTOVÁ, Iva; JŮVOVÁ, Alena. </a:t>
            </a:r>
            <a:r>
              <a:rPr lang="cs-CZ" sz="3800" i="1" dirty="0" smtClean="0"/>
              <a:t>Přehled zoologie</a:t>
            </a:r>
            <a:r>
              <a:rPr lang="cs-CZ" sz="3800" dirty="0" smtClean="0"/>
              <a:t>. Brno: </a:t>
            </a:r>
            <a:r>
              <a:rPr lang="cs-CZ" sz="3800" dirty="0" err="1" smtClean="0"/>
              <a:t>Paido</a:t>
            </a:r>
            <a:r>
              <a:rPr lang="cs-CZ" sz="3800" dirty="0" smtClean="0"/>
              <a:t>, 1984, ISBN 80-901737-4-8.</a:t>
            </a:r>
          </a:p>
          <a:p>
            <a:pPr marL="0" indent="0">
              <a:buNone/>
            </a:pPr>
            <a:r>
              <a:rPr lang="cs-CZ" sz="3800" dirty="0" smtClean="0"/>
              <a:t>ALTMANN,  Antonín; KUBÍKOVÁ,  Marie, </a:t>
            </a:r>
            <a:r>
              <a:rPr lang="cs-CZ" sz="3800" i="1" dirty="0" smtClean="0"/>
              <a:t>Biologický náčrtník – zoologie.</a:t>
            </a:r>
            <a:r>
              <a:rPr lang="cs-CZ" sz="3800" dirty="0" smtClean="0"/>
              <a:t> Praha: SPN, 1971.</a:t>
            </a:r>
          </a:p>
          <a:p>
            <a:pPr marL="0" indent="0">
              <a:buNone/>
            </a:pPr>
            <a:r>
              <a:rPr lang="cs-CZ" sz="3800" dirty="0" smtClean="0"/>
              <a:t>KNOZ, Jan. </a:t>
            </a:r>
            <a:r>
              <a:rPr lang="cs-CZ" sz="3800" i="1" dirty="0" smtClean="0"/>
              <a:t>Obecná zoologie II</a:t>
            </a:r>
            <a:r>
              <a:rPr lang="cs-CZ" sz="3800" dirty="0" smtClean="0"/>
              <a:t>. Praha: SPN, 1979, ISBN 17-117 79.</a:t>
            </a:r>
          </a:p>
          <a:p>
            <a:pPr marL="0" indent="0">
              <a:buNone/>
            </a:pPr>
            <a:r>
              <a:rPr lang="cs-CZ" sz="3800" dirty="0" smtClean="0"/>
              <a:t>Obr. 1: SVENSSON, </a:t>
            </a:r>
            <a:r>
              <a:rPr lang="cs-CZ" sz="3800" dirty="0" err="1" smtClean="0"/>
              <a:t>Håkan</a:t>
            </a:r>
            <a:r>
              <a:rPr lang="cs-CZ" sz="3800" dirty="0" smtClean="0"/>
              <a:t>. </a:t>
            </a:r>
            <a:r>
              <a:rPr lang="cs-CZ" sz="3800" i="1" dirty="0" smtClean="0"/>
              <a:t>http://commons.wikimedia.org</a:t>
            </a:r>
            <a:r>
              <a:rPr lang="cs-CZ" sz="3800" dirty="0" smtClean="0"/>
              <a:t> [online]. [cit. 9.9.2012]. Dostupný podle licence </a:t>
            </a:r>
            <a:r>
              <a:rPr lang="cs-CZ" sz="3800" dirty="0" err="1" smtClean="0"/>
              <a:t>Creative</a:t>
            </a:r>
            <a:r>
              <a:rPr lang="cs-CZ" sz="3800" dirty="0" smtClean="0"/>
              <a:t> </a:t>
            </a:r>
            <a:r>
              <a:rPr lang="cs-CZ" sz="3800" dirty="0" err="1" smtClean="0"/>
              <a:t>Commons</a:t>
            </a:r>
            <a:r>
              <a:rPr lang="cs-CZ" sz="3800" dirty="0" smtClean="0"/>
              <a:t> na WWW: &lt;http://commons.wikimedia.org/wiki/File:Arion_vulgaris_3.jpg&gt;. </a:t>
            </a:r>
          </a:p>
          <a:p>
            <a:pPr marL="0" indent="0">
              <a:buNone/>
            </a:pPr>
            <a:r>
              <a:rPr lang="cs-CZ" sz="3800" dirty="0" smtClean="0"/>
              <a:t>Obr. 2: MAX, </a:t>
            </a:r>
            <a:r>
              <a:rPr lang="cs-CZ" sz="3800" dirty="0" err="1" smtClean="0"/>
              <a:t>Mad</a:t>
            </a:r>
            <a:r>
              <a:rPr lang="cs-CZ" sz="3800" dirty="0" smtClean="0"/>
              <a:t>. </a:t>
            </a:r>
            <a:r>
              <a:rPr lang="cs-CZ" sz="3800" i="1" dirty="0" smtClean="0"/>
              <a:t>http://cs.wikipedia.org</a:t>
            </a:r>
            <a:r>
              <a:rPr lang="cs-CZ" sz="3800" dirty="0" smtClean="0"/>
              <a:t> [online]. [cit. 9.9.2012]. Dostupný </a:t>
            </a:r>
            <a:r>
              <a:rPr lang="cs-CZ" sz="3800" dirty="0"/>
              <a:t>podle licence </a:t>
            </a:r>
            <a:r>
              <a:rPr lang="cs-CZ" sz="3800" dirty="0" err="1"/>
              <a:t>Creative</a:t>
            </a:r>
            <a:r>
              <a:rPr lang="cs-CZ" sz="3800" dirty="0"/>
              <a:t> </a:t>
            </a:r>
            <a:r>
              <a:rPr lang="cs-CZ" sz="3800" dirty="0" err="1"/>
              <a:t>Commons</a:t>
            </a:r>
            <a:r>
              <a:rPr lang="cs-CZ" sz="3800" dirty="0"/>
              <a:t> na </a:t>
            </a:r>
            <a:r>
              <a:rPr lang="cs-CZ" sz="3800" dirty="0" smtClean="0"/>
              <a:t>WWW: &lt;http://cs.wikipedia.org/wiki/Soubor:Snail-WA_edit02.jpg&gt;. </a:t>
            </a:r>
          </a:p>
          <a:p>
            <a:pPr marL="0" indent="0">
              <a:buNone/>
            </a:pPr>
            <a:r>
              <a:rPr lang="cs-CZ" sz="3800" dirty="0" smtClean="0"/>
              <a:t>Obr. 3-4: převzato z ALTMANN,  Antonín; KUBÍKOVÁ,  Marie, </a:t>
            </a:r>
            <a:r>
              <a:rPr lang="cs-CZ" sz="3800" i="1" dirty="0" smtClean="0"/>
              <a:t>Biologický náčrtník – zoologie.</a:t>
            </a:r>
            <a:r>
              <a:rPr lang="cs-CZ" sz="3800" dirty="0" smtClean="0"/>
              <a:t> Praha: SPN, 1971.</a:t>
            </a:r>
          </a:p>
          <a:p>
            <a:pPr marL="0" indent="0">
              <a:buNone/>
            </a:pPr>
            <a:r>
              <a:rPr lang="cs-CZ" sz="3800" dirty="0" smtClean="0"/>
              <a:t>Obr. 5: převzato z KUNST, Miroslav; ZPĚVÁK, Jaromír. </a:t>
            </a:r>
            <a:r>
              <a:rPr lang="cs-CZ" sz="3800" i="1" dirty="0" smtClean="0"/>
              <a:t>Atlas bezobratlých</a:t>
            </a:r>
            <a:r>
              <a:rPr lang="cs-CZ" sz="3800" dirty="0" smtClean="0"/>
              <a:t>. Praha: SNP, 1978, ISBN 14-700-78. </a:t>
            </a:r>
          </a:p>
          <a:p>
            <a:pPr marL="0" indent="0">
              <a:buNone/>
            </a:pPr>
            <a:r>
              <a:rPr lang="cs-CZ" sz="3800" dirty="0" smtClean="0"/>
              <a:t>Obr. 6: RASBAK. </a:t>
            </a:r>
            <a:r>
              <a:rPr lang="cs-CZ" sz="3800" i="1" dirty="0" smtClean="0"/>
              <a:t>http://commons.wikimedia.org</a:t>
            </a:r>
            <a:r>
              <a:rPr lang="cs-CZ" sz="3800" dirty="0" smtClean="0"/>
              <a:t> [online]. [cit. 9.9.2012]. Dostupný </a:t>
            </a:r>
            <a:r>
              <a:rPr lang="cs-CZ" sz="3800" dirty="0"/>
              <a:t>podle licence </a:t>
            </a:r>
            <a:r>
              <a:rPr lang="cs-CZ" sz="3800" dirty="0" err="1"/>
              <a:t>Creative</a:t>
            </a:r>
            <a:r>
              <a:rPr lang="cs-CZ" sz="3800" dirty="0"/>
              <a:t> </a:t>
            </a:r>
            <a:r>
              <a:rPr lang="cs-CZ" sz="3800" dirty="0" err="1"/>
              <a:t>Commons</a:t>
            </a:r>
            <a:r>
              <a:rPr lang="cs-CZ" sz="3800" dirty="0"/>
              <a:t> na </a:t>
            </a:r>
            <a:r>
              <a:rPr lang="cs-CZ" sz="3800" dirty="0" smtClean="0"/>
              <a:t>WWW: &lt;http://commons.wikimedia.org/wiki/</a:t>
            </a:r>
            <a:r>
              <a:rPr lang="cs-CZ" sz="3800" dirty="0" err="1" smtClean="0"/>
              <a:t>File:Mestpier_volwassen.jpg?uselang</a:t>
            </a:r>
            <a:r>
              <a:rPr lang="cs-CZ" sz="3800" dirty="0" smtClean="0"/>
              <a:t>=</a:t>
            </a:r>
            <a:r>
              <a:rPr lang="cs-CZ" sz="3800" dirty="0" err="1" smtClean="0"/>
              <a:t>cs</a:t>
            </a:r>
            <a:r>
              <a:rPr lang="cs-CZ" sz="3800" dirty="0" smtClean="0"/>
              <a:t>&gt;. </a:t>
            </a:r>
          </a:p>
          <a:p>
            <a:pPr marL="0" indent="0">
              <a:buNone/>
            </a:pPr>
            <a:r>
              <a:rPr lang="cs-CZ" sz="3800" dirty="0" smtClean="0"/>
              <a:t>Obr. 7: </a:t>
            </a:r>
            <a:r>
              <a:rPr lang="nl-NL" sz="3800" dirty="0" smtClean="0"/>
              <a:t>HILLEWAERT, Hans. </a:t>
            </a:r>
            <a:r>
              <a:rPr lang="nl-NL" sz="3800" i="1" dirty="0" smtClean="0"/>
              <a:t>http://commons.wikimedia.org</a:t>
            </a:r>
            <a:r>
              <a:rPr lang="nl-NL" sz="3800" dirty="0" smtClean="0"/>
              <a:t> [online]. [cit. 9.9.2012]. Dostupný </a:t>
            </a:r>
            <a:r>
              <a:rPr lang="cs-CZ" sz="3800" dirty="0"/>
              <a:t>podle licence </a:t>
            </a:r>
            <a:r>
              <a:rPr lang="cs-CZ" sz="3800" dirty="0" err="1"/>
              <a:t>Creative</a:t>
            </a:r>
            <a:r>
              <a:rPr lang="cs-CZ" sz="3800" dirty="0"/>
              <a:t> </a:t>
            </a:r>
            <a:r>
              <a:rPr lang="cs-CZ" sz="3800" dirty="0" err="1"/>
              <a:t>Commons</a:t>
            </a:r>
            <a:r>
              <a:rPr lang="cs-CZ" sz="3800" dirty="0"/>
              <a:t> </a:t>
            </a:r>
            <a:r>
              <a:rPr lang="nl-NL" sz="3800" dirty="0" smtClean="0"/>
              <a:t>na WWW: &lt;http://commons.wikimedia.org/wiki/File:Nereis_succinea_%28epitoke%29_ColourBalance.jpg&gt;. </a:t>
            </a:r>
            <a:endParaRPr lang="cs-CZ" sz="38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915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Svaly bezobratlých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Svaly bezobratlých jsou uspořádány v podkožní svalový vak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Vak </a:t>
            </a:r>
            <a:r>
              <a:rPr lang="cs-CZ" sz="2800" dirty="0"/>
              <a:t>je tvořen hladkou svalovinou a rozpadá se na tyto svalové vrstvy: podélná, okružní a příčná.</a:t>
            </a:r>
          </a:p>
          <a:p>
            <a:r>
              <a:rPr lang="cs-CZ" sz="2800" dirty="0" smtClean="0"/>
              <a:t>Podkožní </a:t>
            </a:r>
            <a:r>
              <a:rPr lang="cs-CZ" sz="2800" dirty="0"/>
              <a:t>svalový vak kromě pohybu zabezpečuje i pohyb tělních tekutin.</a:t>
            </a:r>
          </a:p>
          <a:p>
            <a:r>
              <a:rPr lang="cs-CZ" sz="2800" dirty="0"/>
              <a:t>U bezobratlých s končetinami se rozpadá podkožní vak na jednotlivé svazky svalů a hladká svalovina je nahrazena svaly příčně pruhovanými</a:t>
            </a:r>
            <a:r>
              <a:rPr lang="cs-CZ" sz="30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Svaly bezobratlých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Odpovězte, jak pracují svaly bezobratlých?</a:t>
            </a:r>
          </a:p>
          <a:p>
            <a:r>
              <a:rPr lang="cs-CZ" sz="2800" dirty="0" smtClean="0"/>
              <a:t>Vrstvy </a:t>
            </a:r>
            <a:r>
              <a:rPr lang="cs-CZ" sz="2800" dirty="0" smtClean="0"/>
              <a:t>svalů pracují </a:t>
            </a:r>
            <a:r>
              <a:rPr lang="cs-CZ" sz="2800" dirty="0"/>
              <a:t>protichůdně (= antagonisticky</a:t>
            </a:r>
            <a:r>
              <a:rPr lang="cs-CZ" sz="2800" dirty="0" smtClean="0"/>
              <a:t>):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při </a:t>
            </a:r>
            <a:r>
              <a:rPr lang="cs-CZ" sz="2800" dirty="0"/>
              <a:t>stahu podélné svaloviny se pasívně napíná ochablá okružní svalovina (tělní článek se zkracuje a tlakem tělní tekutiny rozšiřuje</a:t>
            </a:r>
            <a:r>
              <a:rPr lang="cs-CZ" sz="28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při </a:t>
            </a:r>
            <a:r>
              <a:rPr lang="cs-CZ" sz="2800" dirty="0"/>
              <a:t>stahu okružní svaloviny se pasívně natahuje podélná svalovina (článek se prodlužuje</a:t>
            </a:r>
            <a:r>
              <a:rPr lang="cs-CZ" sz="2800" dirty="0" smtClean="0"/>
              <a:t>).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</a:p>
          <a:p>
            <a:r>
              <a:rPr lang="cs-CZ" sz="2800" dirty="0" smtClean="0"/>
              <a:t>Vzájemné </a:t>
            </a:r>
            <a:r>
              <a:rPr lang="cs-CZ" sz="2800" dirty="0"/>
              <a:t>zastoupení vrstev určuje charakter pohybu.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4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000" b="1" dirty="0" smtClean="0"/>
              <a:t>Úkoly</a:t>
            </a:r>
          </a:p>
          <a:p>
            <a:r>
              <a:rPr lang="cs-CZ" sz="3000" dirty="0" smtClean="0"/>
              <a:t>Popište </a:t>
            </a:r>
            <a:r>
              <a:rPr lang="cs-CZ" sz="3000" dirty="0"/>
              <a:t>stavbu podkožního svalového vaku bezobratlých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Jaké zabezpečuje další funkce?</a:t>
            </a:r>
          </a:p>
          <a:p>
            <a:endParaRPr lang="cs-CZ" sz="3000" dirty="0"/>
          </a:p>
          <a:p>
            <a:pPr marL="0" indent="0">
              <a:buNone/>
            </a:pPr>
            <a:r>
              <a:rPr lang="cs-CZ" sz="3000" b="1" dirty="0" smtClean="0"/>
              <a:t>Řešení</a:t>
            </a:r>
          </a:p>
          <a:p>
            <a:r>
              <a:rPr lang="cs-CZ" sz="3000" dirty="0" smtClean="0"/>
              <a:t>Je </a:t>
            </a:r>
            <a:r>
              <a:rPr lang="cs-CZ" sz="3000" dirty="0"/>
              <a:t>tvořen hladkou svalovinou a rozpadá se na tyto svalové vrstvy: podélná, okružní a příčná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Kromě </a:t>
            </a:r>
            <a:r>
              <a:rPr lang="cs-CZ" sz="3000" dirty="0"/>
              <a:t>pohybu zabezpečuje i pohyb tělních tekutin.</a:t>
            </a:r>
          </a:p>
          <a:p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59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Jaká je stavba svalové soustavy ploštěnců a hlístic</a:t>
            </a:r>
            <a:r>
              <a:rPr lang="cs-CZ" sz="4000" dirty="0" smtClean="0"/>
              <a:t>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PLOŠTĚNCI</a:t>
            </a:r>
            <a:endParaRPr lang="cs-CZ" sz="2800" dirty="0"/>
          </a:p>
          <a:p>
            <a:r>
              <a:rPr lang="cs-CZ" sz="2800" dirty="0" smtClean="0"/>
              <a:t>Je </a:t>
            </a:r>
            <a:r>
              <a:rPr lang="cs-CZ" sz="2800" dirty="0"/>
              <a:t>vytvořen podkožní svalový vak se svalovými pruhy ve směru podélném, příčném i okružním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b="1" dirty="0" smtClean="0"/>
              <a:t>HLÍSTICE</a:t>
            </a:r>
            <a:endParaRPr lang="cs-CZ" sz="2800" dirty="0" smtClean="0"/>
          </a:p>
          <a:p>
            <a:r>
              <a:rPr lang="cs-CZ" sz="2800" dirty="0" smtClean="0"/>
              <a:t>Platí </a:t>
            </a:r>
            <a:r>
              <a:rPr lang="cs-CZ" sz="2800" dirty="0"/>
              <a:t>totéž, co u ploštěnců. </a:t>
            </a:r>
            <a:endParaRPr lang="cs-CZ" sz="2800" dirty="0" smtClean="0"/>
          </a:p>
          <a:p>
            <a:r>
              <a:rPr lang="cs-CZ" sz="2800" dirty="0" smtClean="0"/>
              <a:t>Převládá </a:t>
            </a:r>
            <a:r>
              <a:rPr lang="cs-CZ" sz="2800" dirty="0"/>
              <a:t>podélná svalovina (mrskavý pohyb).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9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MĚKKÝŠI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Orgánem pohybu je svalnatá noha na břišní straně těla (suchozemští plži</a:t>
            </a:r>
            <a:r>
              <a:rPr lang="cs-CZ" sz="3000" dirty="0" smtClean="0"/>
              <a:t>).</a:t>
            </a:r>
          </a:p>
          <a:p>
            <a:r>
              <a:rPr lang="cs-CZ" sz="3000" dirty="0" smtClean="0"/>
              <a:t>Pohyb </a:t>
            </a:r>
            <a:r>
              <a:rPr lang="cs-CZ" sz="3000" dirty="0"/>
              <a:t>se uskutečňuje vlnovitým smršťováním svalstva a vylučováním hlenu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Do </a:t>
            </a:r>
            <a:r>
              <a:rPr lang="cs-CZ" sz="3000" dirty="0"/>
              <a:t>mezibuněčných dutinek je vháněna hemolymfa a noha tak mohutní a tvrdne.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Příklady suchozemských plžů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Plzák španělský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</a:t>
            </a:r>
            <a:r>
              <a:rPr lang="cs-CZ" sz="1600" dirty="0" smtClean="0"/>
              <a:t>Obr.  1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800" dirty="0" smtClean="0"/>
              <a:t>                        Páskovka keřová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                                    Obr. 2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21667" b="16000"/>
          <a:stretch/>
        </p:blipFill>
        <p:spPr bwMode="auto">
          <a:xfrm>
            <a:off x="611560" y="2204864"/>
            <a:ext cx="4117072" cy="205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32474"/>
            <a:ext cx="2664296" cy="346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MĚKKÝŠI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U plovoucích druhů se může noha měnit v ploutvičky, u hlavonožců přeměněna v ramena a svalnatou nálevku.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b="1" dirty="0" smtClean="0"/>
              <a:t>Mlži				Hlavonožci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                                         </a:t>
            </a:r>
            <a:r>
              <a:rPr lang="cs-CZ" sz="1600" dirty="0" smtClean="0"/>
              <a:t>Obr.  3 a 4</a:t>
            </a:r>
            <a:endParaRPr lang="cs-CZ" sz="16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b) noha                                     b) přeměněná noha</a:t>
            </a:r>
            <a:endParaRPr lang="cs-CZ" sz="2400" dirty="0"/>
          </a:p>
        </p:txBody>
      </p:sp>
      <p:pic>
        <p:nvPicPr>
          <p:cNvPr id="3074" name="Picture 2" descr="D:\Foto\Fylogeneze\svalová sosutava\měkkýši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 t="42045" r="22240" b="27884"/>
          <a:stretch/>
        </p:blipFill>
        <p:spPr bwMode="auto">
          <a:xfrm>
            <a:off x="5076056" y="3376557"/>
            <a:ext cx="1972465" cy="21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Foto\Fylogeneze\svalová sosutava\měkkýši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2" t="19968" r="25295" b="61911"/>
          <a:stretch/>
        </p:blipFill>
        <p:spPr bwMode="auto">
          <a:xfrm>
            <a:off x="974696" y="3501634"/>
            <a:ext cx="2879928" cy="184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131840" y="3717032"/>
            <a:ext cx="50405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5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MĚKKÝŠI - mlži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Svaly dále slouží ke svírání lastur. Probíhají napříč a upínají se na vnitřní stranu lastur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Popis obrázku: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lastura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plášť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přední svěrací sval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5"/>
            </a:pPr>
            <a:r>
              <a:rPr lang="cs-CZ" sz="2400" dirty="0" smtClean="0"/>
              <a:t>noha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4"/>
            </a:pPr>
            <a:r>
              <a:rPr lang="cs-CZ" sz="2400" dirty="0" smtClean="0"/>
              <a:t>zatahovač nohy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4"/>
            </a:pPr>
            <a:r>
              <a:rPr lang="cs-CZ" sz="2400" dirty="0" smtClean="0"/>
              <a:t>zadní svěrač</a:t>
            </a:r>
            <a:endParaRPr lang="cs-CZ" sz="2400" dirty="0"/>
          </a:p>
          <a:p>
            <a:pPr marL="0" indent="0">
              <a:buNone/>
            </a:pPr>
            <a:r>
              <a:rPr lang="cs-CZ" sz="1600" dirty="0" smtClean="0"/>
              <a:t>                                                                Obr. 5</a:t>
            </a:r>
            <a:endParaRPr lang="cs-CZ" sz="1600" dirty="0"/>
          </a:p>
        </p:txBody>
      </p:sp>
      <p:pic>
        <p:nvPicPr>
          <p:cNvPr id="2050" name="Picture 2" descr="D:\Foto\Fylogeneze\svalová sosutava\měkkýš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2899" r="26890" b="36623"/>
          <a:stretch/>
        </p:blipFill>
        <p:spPr bwMode="auto">
          <a:xfrm>
            <a:off x="4139952" y="2831584"/>
            <a:ext cx="429768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859</Words>
  <Application>Microsoft Office PowerPoint</Application>
  <PresentationFormat>Předvádění na obrazovce (4:3)</PresentationFormat>
  <Paragraphs>129</Paragraphs>
  <Slides>14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Svalová soustava - ploštěnci až měkkýši</vt:lpstr>
      <vt:lpstr>Svaly bezobratlých</vt:lpstr>
      <vt:lpstr>Svaly bezobratlých</vt:lpstr>
      <vt:lpstr>Řešte úkoly:</vt:lpstr>
      <vt:lpstr>Jaká je stavba svalové soustavy ploštěnců a hlístic?</vt:lpstr>
      <vt:lpstr>MĚKKÝŠI</vt:lpstr>
      <vt:lpstr>Příklady suchozemských plžů</vt:lpstr>
      <vt:lpstr>MĚKKÝŠI</vt:lpstr>
      <vt:lpstr>MĚKKÝŠI - mlži</vt:lpstr>
      <vt:lpstr>Řešte úkoly:</vt:lpstr>
      <vt:lpstr>KROUŽKOVCI</vt:lpstr>
      <vt:lpstr>KROUŽKOVCI</vt:lpstr>
      <vt:lpstr>Řešte úkol: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Svalová soustava - protista až žahavci</dc:title>
  <dc:creator>Uzivatel</dc:creator>
  <cp:lastModifiedBy>Uzivatel</cp:lastModifiedBy>
  <cp:revision>28</cp:revision>
  <dcterms:created xsi:type="dcterms:W3CDTF">2012-09-09T16:32:37Z</dcterms:created>
  <dcterms:modified xsi:type="dcterms:W3CDTF">2013-03-26T19:47:22Z</dcterms:modified>
</cp:coreProperties>
</file>