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64" r:id="rId4"/>
    <p:sldId id="265" r:id="rId5"/>
    <p:sldId id="266" r:id="rId6"/>
    <p:sldId id="281" r:id="rId7"/>
    <p:sldId id="282" r:id="rId8"/>
    <p:sldId id="267" r:id="rId9"/>
    <p:sldId id="268" r:id="rId10"/>
    <p:sldId id="280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EC6"/>
    <a:srgbClr val="F5FD8B"/>
    <a:srgbClr val="F4FCDC"/>
    <a:srgbClr val="DBC7D8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2F1374-D3EC-4B21-8EF2-F1CFF46F37E2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18B74-F2B7-4894-A124-57E8F91AB9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5548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18B74-F2B7-4894-A124-57E8F91AB910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2344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">
              <a:srgbClr val="FAFEC6"/>
            </a:gs>
            <a:gs pos="30000">
              <a:srgbClr val="F4FCDC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">
              <a:schemeClr val="bg1"/>
            </a:gs>
            <a:gs pos="3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pPr lvl="0"/>
            <a:r>
              <a:rPr lang="cs-CZ" sz="3200" b="1" dirty="0" smtClean="0"/>
              <a:t>Funkce trávicí soustavy a typy trávení</a:t>
            </a:r>
            <a:endParaRPr lang="cs-CZ" sz="32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082478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cs-CZ" smtClean="0"/>
                        <a:t>Biologie – biologie živočichů</a:t>
                      </a: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10. 9. </a:t>
                      </a:r>
                      <a:r>
                        <a:rPr lang="cs-CZ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ročník  čtyřletého G a 7. </a:t>
                      </a:r>
                      <a:r>
                        <a:rPr lang="cs-CZ" sz="1800" b="0" i="0" u="none" strike="noStrike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ročník osmiletého G</a:t>
                      </a:r>
                      <a:endParaRPr lang="cs-CZ" smtClean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Prezentaci k doplnění a </a:t>
                      </a:r>
                      <a:r>
                        <a:rPr lang="cs-CZ" smtClean="0"/>
                        <a:t>procvičení  </a:t>
                      </a:r>
                      <a:r>
                        <a:rPr lang="cs-CZ" dirty="0" smtClean="0"/>
                        <a:t>soustavy.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Postupně procházíme listy prezentace . Úkoly na pro samostatné procvičení jsou součástí prezentace.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RNDr. Ilona Houšková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 32_ INOVA CE_ 32_BHOU13</a:t>
                      </a:r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Informační zdroje</a:t>
            </a:r>
            <a:endParaRPr lang="cs-CZ" sz="32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dirty="0"/>
              <a:t>ZICHÁČEK, Vladimír. </a:t>
            </a:r>
            <a:r>
              <a:rPr lang="cs-CZ" sz="1600" i="1" dirty="0"/>
              <a:t>Zoologie</a:t>
            </a:r>
            <a:r>
              <a:rPr lang="cs-CZ" sz="1600" dirty="0"/>
              <a:t>. Olomouc: Fin, 1995, ISBN 80-85572-74-5.</a:t>
            </a:r>
          </a:p>
          <a:p>
            <a:pPr marL="0" indent="0">
              <a:buNone/>
            </a:pPr>
            <a:r>
              <a:rPr lang="cs-CZ" sz="1600" dirty="0"/>
              <a:t>PAPÁČEK, Miroslav; MATĚNOVI, Vlasta A Josef; SOLDÁN, Tomáš. </a:t>
            </a:r>
            <a:r>
              <a:rPr lang="cs-CZ" sz="1600" i="1" dirty="0"/>
              <a:t>Zoologie</a:t>
            </a:r>
            <a:r>
              <a:rPr lang="cs-CZ" sz="1600" dirty="0"/>
              <a:t>. Praha: </a:t>
            </a:r>
            <a:r>
              <a:rPr lang="cs-CZ" sz="1600" dirty="0" err="1"/>
              <a:t>Scientia</a:t>
            </a:r>
            <a:r>
              <a:rPr lang="cs-CZ" sz="1600" dirty="0"/>
              <a:t>, 2000, ISBN 80-7183-203-0. </a:t>
            </a:r>
          </a:p>
          <a:p>
            <a:pPr marL="0" indent="0">
              <a:buNone/>
            </a:pPr>
            <a:r>
              <a:rPr lang="cs-CZ" sz="1600" dirty="0"/>
              <a:t>KUBIŠTOVÁ, Iva; JŮVOVÁ, Alena. </a:t>
            </a:r>
            <a:r>
              <a:rPr lang="cs-CZ" sz="1600" i="1" dirty="0"/>
              <a:t>Přehled zoologie</a:t>
            </a:r>
            <a:r>
              <a:rPr lang="cs-CZ" sz="1600" dirty="0"/>
              <a:t>. Brno: </a:t>
            </a:r>
            <a:r>
              <a:rPr lang="cs-CZ" sz="1600" dirty="0" err="1"/>
              <a:t>Paido</a:t>
            </a:r>
            <a:r>
              <a:rPr lang="cs-CZ" sz="1600" dirty="0"/>
              <a:t>, 1984, ISBN 80-901737-4-8</a:t>
            </a:r>
            <a:r>
              <a:rPr lang="cs-CZ" sz="1600" dirty="0" smtClean="0"/>
              <a:t>.</a:t>
            </a:r>
          </a:p>
          <a:p>
            <a:pPr marL="0" indent="0">
              <a:buNone/>
            </a:pPr>
            <a:r>
              <a:rPr lang="cs-CZ" sz="1600" dirty="0" smtClean="0"/>
              <a:t>Obr. 1: HOWALDT</a:t>
            </a:r>
            <a:r>
              <a:rPr lang="cs-CZ" sz="1600" dirty="0"/>
              <a:t>, </a:t>
            </a:r>
            <a:r>
              <a:rPr lang="cs-CZ" sz="1600" dirty="0" err="1"/>
              <a:t>Jürgen</a:t>
            </a:r>
            <a:r>
              <a:rPr lang="cs-CZ" sz="1600" dirty="0"/>
              <a:t>. </a:t>
            </a:r>
            <a:r>
              <a:rPr lang="cs-CZ" sz="1600" i="1" dirty="0"/>
              <a:t>http://cs.wikipedia.org</a:t>
            </a:r>
            <a:r>
              <a:rPr lang="cs-CZ" sz="1600" dirty="0"/>
              <a:t> [online]. [cit. 10.9.2012]. Dostupný podle licence </a:t>
            </a:r>
            <a:r>
              <a:rPr lang="cs-CZ" sz="1600" dirty="0" err="1"/>
              <a:t>Creative</a:t>
            </a:r>
            <a:r>
              <a:rPr lang="cs-CZ" sz="1600" dirty="0"/>
              <a:t> </a:t>
            </a:r>
            <a:r>
              <a:rPr lang="cs-CZ" sz="1600" dirty="0" err="1" smtClean="0"/>
              <a:t>Commons</a:t>
            </a:r>
            <a:r>
              <a:rPr lang="cs-CZ" sz="1600" dirty="0" smtClean="0"/>
              <a:t> na </a:t>
            </a:r>
            <a:r>
              <a:rPr lang="cs-CZ" sz="1600" dirty="0"/>
              <a:t>WWW: &lt;http://cs.wikipedia.org/wiki/Soubor:Araneus_diadematus_%28Gartenkreuzspinne_mit_Wespe%29.jpg&gt;.</a:t>
            </a:r>
          </a:p>
        </p:txBody>
      </p:sp>
    </p:spTree>
    <p:extLst>
      <p:ext uri="{BB962C8B-B14F-4D97-AF65-F5344CB8AC3E}">
        <p14:creationId xmlns:p14="http://schemas.microsoft.com/office/powerpoint/2010/main" val="49749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Jaká je funkce trávicí soustavy?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Funkcí trávicí soustavy </a:t>
            </a:r>
            <a:r>
              <a:rPr lang="cs-CZ" sz="2800" dirty="0" smtClean="0"/>
              <a:t>je:</a:t>
            </a:r>
          </a:p>
          <a:p>
            <a:pPr marL="720000">
              <a:buFont typeface="Courier New" pitchFamily="49" charset="0"/>
              <a:buChar char="o"/>
            </a:pPr>
            <a:r>
              <a:rPr lang="cs-CZ" sz="2800" dirty="0" smtClean="0"/>
              <a:t>zachycení potravy,</a:t>
            </a:r>
          </a:p>
          <a:p>
            <a:pPr marL="720000">
              <a:buFont typeface="Courier New" pitchFamily="49" charset="0"/>
              <a:buChar char="o"/>
            </a:pPr>
            <a:r>
              <a:rPr lang="cs-CZ" sz="2800" dirty="0" smtClean="0"/>
              <a:t>mechanické zpracování,</a:t>
            </a:r>
          </a:p>
          <a:p>
            <a:pPr marL="720000">
              <a:buFont typeface="Courier New" pitchFamily="49" charset="0"/>
              <a:buChar char="o"/>
            </a:pPr>
            <a:r>
              <a:rPr lang="cs-CZ" sz="2800" dirty="0" smtClean="0"/>
              <a:t>chemické zpracování </a:t>
            </a:r>
            <a:r>
              <a:rPr lang="cs-CZ" sz="2800" dirty="0"/>
              <a:t>až na jednoduché, tělu přijatelné </a:t>
            </a:r>
            <a:r>
              <a:rPr lang="cs-CZ" sz="2800" dirty="0" smtClean="0"/>
              <a:t>látky.</a:t>
            </a:r>
          </a:p>
          <a:p>
            <a:pPr marL="377100" indent="0">
              <a:buNone/>
            </a:pPr>
            <a:endParaRPr lang="cs-CZ" sz="2800" dirty="0"/>
          </a:p>
          <a:p>
            <a:r>
              <a:rPr lang="cs-CZ" sz="2800" dirty="0" smtClean="0"/>
              <a:t>Látky  </a:t>
            </a:r>
            <a:r>
              <a:rPr lang="cs-CZ" sz="2800" dirty="0"/>
              <a:t>jsou potom vstřebávány do tělních </a:t>
            </a:r>
            <a:r>
              <a:rPr lang="cs-CZ" sz="2800" dirty="0" smtClean="0"/>
              <a:t>tekutin.</a:t>
            </a:r>
          </a:p>
          <a:p>
            <a:r>
              <a:rPr lang="cs-CZ" sz="2800" dirty="0" smtClean="0"/>
              <a:t>Nestravitelné </a:t>
            </a:r>
            <a:r>
              <a:rPr lang="cs-CZ" sz="2800" dirty="0"/>
              <a:t>zbytky jsou odstraňovány ven z těla.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b="1" dirty="0" smtClean="0"/>
              <a:t>Jaké druhy potravy živočichové přijímají?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Na druhu přijímané potravy závisí složitost trávicí soustavy. </a:t>
            </a:r>
            <a:endParaRPr lang="cs-CZ" sz="2800" dirty="0" smtClean="0"/>
          </a:p>
          <a:p>
            <a:r>
              <a:rPr lang="cs-CZ" sz="2800" dirty="0" smtClean="0"/>
              <a:t>Z </a:t>
            </a:r>
            <a:r>
              <a:rPr lang="cs-CZ" sz="2800" dirty="0"/>
              <a:t>tohoto pohledu dělíme </a:t>
            </a:r>
            <a:r>
              <a:rPr lang="cs-CZ" sz="2800" dirty="0" smtClean="0"/>
              <a:t>živočichy na:</a:t>
            </a:r>
            <a:endParaRPr lang="cs-CZ" sz="2800" dirty="0"/>
          </a:p>
          <a:p>
            <a:pPr marL="720000" lvl="0">
              <a:buFont typeface="Courier New" pitchFamily="49" charset="0"/>
              <a:buChar char="o"/>
            </a:pPr>
            <a:r>
              <a:rPr lang="cs-CZ" sz="2800" dirty="0" smtClean="0"/>
              <a:t>býložravé </a:t>
            </a:r>
            <a:r>
              <a:rPr lang="cs-CZ" sz="2800" dirty="0"/>
              <a:t>- </a:t>
            </a:r>
            <a:r>
              <a:rPr lang="cs-CZ" sz="2800" b="1" dirty="0"/>
              <a:t>herbivorní</a:t>
            </a:r>
            <a:r>
              <a:rPr lang="cs-CZ" sz="2800" dirty="0"/>
              <a:t> (trávicí soustava nejsložitější</a:t>
            </a:r>
            <a:r>
              <a:rPr lang="cs-CZ" sz="2800" dirty="0" smtClean="0"/>
              <a:t>); např. hlemýžď, králík…</a:t>
            </a:r>
            <a:endParaRPr lang="cs-CZ" sz="2800" dirty="0"/>
          </a:p>
          <a:p>
            <a:pPr marL="720000" lvl="0">
              <a:buFont typeface="Courier New" pitchFamily="49" charset="0"/>
              <a:buChar char="o"/>
            </a:pPr>
            <a:r>
              <a:rPr lang="cs-CZ" sz="2800" dirty="0" smtClean="0"/>
              <a:t>masožravé – </a:t>
            </a:r>
            <a:r>
              <a:rPr lang="cs-CZ" sz="2800" b="1" dirty="0" smtClean="0"/>
              <a:t>karnivorní</a:t>
            </a:r>
            <a:r>
              <a:rPr lang="cs-CZ" sz="2800" dirty="0" smtClean="0"/>
              <a:t>;</a:t>
            </a:r>
            <a:r>
              <a:rPr lang="cs-CZ" sz="2800" b="1" dirty="0" smtClean="0"/>
              <a:t> </a:t>
            </a:r>
            <a:r>
              <a:rPr lang="cs-CZ" sz="2800" dirty="0" smtClean="0"/>
              <a:t>např. lev, tučňák…</a:t>
            </a:r>
            <a:endParaRPr lang="cs-CZ" sz="2800" dirty="0"/>
          </a:p>
          <a:p>
            <a:pPr marL="720000" lvl="0">
              <a:buFont typeface="Courier New" pitchFamily="49" charset="0"/>
              <a:buChar char="o"/>
            </a:pPr>
            <a:r>
              <a:rPr lang="cs-CZ" sz="2800" dirty="0" smtClean="0"/>
              <a:t>všežravé </a:t>
            </a:r>
            <a:r>
              <a:rPr lang="cs-CZ" sz="2800" dirty="0"/>
              <a:t>– </a:t>
            </a:r>
            <a:r>
              <a:rPr lang="cs-CZ" sz="2800" b="1" dirty="0" smtClean="0"/>
              <a:t>omnivorní</a:t>
            </a:r>
            <a:r>
              <a:rPr lang="cs-CZ" sz="2800" dirty="0" smtClean="0"/>
              <a:t>;</a:t>
            </a:r>
            <a:r>
              <a:rPr lang="cs-CZ" sz="2800" b="1" dirty="0" smtClean="0"/>
              <a:t> </a:t>
            </a:r>
            <a:r>
              <a:rPr lang="cs-CZ" sz="2800" dirty="0" smtClean="0"/>
              <a:t>např</a:t>
            </a:r>
            <a:r>
              <a:rPr lang="cs-CZ" sz="2800" b="1" dirty="0" smtClean="0"/>
              <a:t>. </a:t>
            </a:r>
            <a:r>
              <a:rPr lang="cs-CZ" sz="2800" dirty="0" smtClean="0"/>
              <a:t>prase, člověk, šváb…</a:t>
            </a: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3432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 smtClean="0"/>
              <a:t>Jak dělíme živočichů podle přijímané potravy?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>
              <a:spcBef>
                <a:spcPts val="0"/>
              </a:spcBef>
            </a:pPr>
            <a:r>
              <a:rPr lang="cs-CZ" sz="3000" b="1" dirty="0" smtClean="0"/>
              <a:t>Mikrofágové</a:t>
            </a:r>
          </a:p>
          <a:p>
            <a:pPr lvl="0">
              <a:spcBef>
                <a:spcPts val="600"/>
              </a:spcBef>
              <a:buFont typeface="Courier New" pitchFamily="49" charset="0"/>
              <a:buChar char="o"/>
            </a:pPr>
            <a:r>
              <a:rPr lang="cs-CZ" sz="3000" dirty="0" smtClean="0"/>
              <a:t>Živí se drobnými </a:t>
            </a:r>
            <a:r>
              <a:rPr lang="cs-CZ" sz="3000" dirty="0"/>
              <a:t>organismy nebo částečkami </a:t>
            </a:r>
            <a:r>
              <a:rPr lang="cs-CZ" sz="3000" dirty="0" smtClean="0"/>
              <a:t>potravy.</a:t>
            </a:r>
          </a:p>
          <a:p>
            <a:pPr lvl="0">
              <a:spcBef>
                <a:spcPts val="0"/>
              </a:spcBef>
              <a:buFont typeface="Courier New" pitchFamily="49" charset="0"/>
              <a:buChar char="o"/>
            </a:pPr>
            <a:r>
              <a:rPr lang="cs-CZ" sz="3000" dirty="0" smtClean="0"/>
              <a:t>Mívají </a:t>
            </a:r>
            <a:r>
              <a:rPr lang="cs-CZ" sz="3000" dirty="0"/>
              <a:t>vytvořen vířivý aparát, pomocí kterého zachycují potravu. Např. houby, někteří korýši, mlži, kopinatci…</a:t>
            </a:r>
          </a:p>
          <a:p>
            <a:pPr lvl="0">
              <a:spcBef>
                <a:spcPts val="1200"/>
              </a:spcBef>
            </a:pPr>
            <a:r>
              <a:rPr lang="cs-CZ" sz="3000" b="1" dirty="0" smtClean="0"/>
              <a:t>Živočichové přijímají </a:t>
            </a:r>
            <a:r>
              <a:rPr lang="cs-CZ" sz="3000" b="1" dirty="0"/>
              <a:t>s potravou bahno nebo </a:t>
            </a:r>
            <a:r>
              <a:rPr lang="cs-CZ" sz="3000" b="1" dirty="0" smtClean="0"/>
              <a:t>písek.</a:t>
            </a:r>
          </a:p>
          <a:p>
            <a:pPr lvl="0">
              <a:buFont typeface="Courier New" pitchFamily="49" charset="0"/>
              <a:buChar char="o"/>
            </a:pPr>
            <a:r>
              <a:rPr lang="cs-CZ" sz="3000" dirty="0" smtClean="0"/>
              <a:t>Patří </a:t>
            </a:r>
            <a:r>
              <a:rPr lang="cs-CZ" sz="3000" dirty="0"/>
              <a:t>sem např. sumýši, žížaly.</a:t>
            </a:r>
          </a:p>
          <a:p>
            <a:pPr lvl="0">
              <a:spcBef>
                <a:spcPts val="1200"/>
              </a:spcBef>
            </a:pPr>
            <a:r>
              <a:rPr lang="cs-CZ" sz="3000" b="1" dirty="0" smtClean="0"/>
              <a:t>Živočichové sající </a:t>
            </a:r>
            <a:r>
              <a:rPr lang="cs-CZ" sz="3000" b="1" dirty="0"/>
              <a:t>šťávy </a:t>
            </a:r>
            <a:r>
              <a:rPr lang="cs-CZ" sz="3000" dirty="0"/>
              <a:t>(rostlinné šťávy, krev, mléko</a:t>
            </a:r>
            <a:r>
              <a:rPr lang="cs-CZ" sz="3000" dirty="0" smtClean="0"/>
              <a:t>).</a:t>
            </a:r>
          </a:p>
          <a:p>
            <a:pPr lvl="0">
              <a:buFont typeface="Courier New" pitchFamily="49" charset="0"/>
              <a:buChar char="o"/>
            </a:pPr>
            <a:r>
              <a:rPr lang="cs-CZ" sz="3000" dirty="0" smtClean="0"/>
              <a:t>K </a:t>
            </a:r>
            <a:r>
              <a:rPr lang="cs-CZ" sz="3000" dirty="0"/>
              <a:t>příjmu potravy mají vytvořeno </a:t>
            </a:r>
            <a:r>
              <a:rPr lang="cs-CZ" sz="3000" dirty="0" smtClean="0"/>
              <a:t>speciální </a:t>
            </a:r>
            <a:r>
              <a:rPr lang="cs-CZ" sz="3000" dirty="0"/>
              <a:t>savé ústrojí</a:t>
            </a:r>
            <a:r>
              <a:rPr lang="cs-CZ" sz="3000" dirty="0" smtClean="0"/>
              <a:t>.</a:t>
            </a:r>
          </a:p>
          <a:p>
            <a:pPr lvl="0">
              <a:buFont typeface="Courier New" pitchFamily="49" charset="0"/>
              <a:buChar char="o"/>
            </a:pPr>
            <a:r>
              <a:rPr lang="cs-CZ" sz="3000" dirty="0" smtClean="0"/>
              <a:t>Patří </a:t>
            </a:r>
            <a:r>
              <a:rPr lang="cs-CZ" sz="3000" dirty="0"/>
              <a:t>sem např. mšice; pijavky, některý hmyz; mláďata savců</a:t>
            </a:r>
            <a:r>
              <a:rPr lang="cs-CZ" sz="3000" dirty="0" smtClean="0"/>
              <a:t>.</a:t>
            </a:r>
            <a:endParaRPr lang="cs-CZ" sz="3000" dirty="0"/>
          </a:p>
        </p:txBody>
      </p:sp>
    </p:spTree>
    <p:extLst>
      <p:ext uri="{BB962C8B-B14F-4D97-AF65-F5344CB8AC3E}">
        <p14:creationId xmlns:p14="http://schemas.microsoft.com/office/powerpoint/2010/main" val="284942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Jak dělíme živočichů podle přijímané potravy?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sz="3000" b="1" dirty="0"/>
              <a:t>Živočichové polykající velké kusy </a:t>
            </a:r>
            <a:r>
              <a:rPr lang="cs-CZ" sz="3000" dirty="0"/>
              <a:t>potravy </a:t>
            </a:r>
            <a:r>
              <a:rPr lang="cs-CZ" sz="3000" dirty="0" smtClean="0"/>
              <a:t>bez rozmělnění.</a:t>
            </a:r>
          </a:p>
          <a:p>
            <a:pPr lvl="0">
              <a:spcAft>
                <a:spcPts val="1200"/>
              </a:spcAft>
              <a:buFont typeface="Courier New" pitchFamily="49" charset="0"/>
              <a:buChar char="o"/>
            </a:pPr>
            <a:r>
              <a:rPr lang="cs-CZ" sz="3000" dirty="0" smtClean="0"/>
              <a:t>Patří </a:t>
            </a:r>
            <a:r>
              <a:rPr lang="cs-CZ" sz="3000" dirty="0"/>
              <a:t>sem např. plazi, někteří ptáci (pelikán).</a:t>
            </a:r>
          </a:p>
          <a:p>
            <a:pPr lvl="0">
              <a:spcAft>
                <a:spcPts val="600"/>
              </a:spcAft>
            </a:pPr>
            <a:r>
              <a:rPr lang="cs-CZ" sz="3000" b="1" dirty="0"/>
              <a:t>Živočichové vylučující do potravy </a:t>
            </a:r>
            <a:r>
              <a:rPr lang="cs-CZ" sz="3000" b="1"/>
              <a:t>trávicí </a:t>
            </a:r>
            <a:r>
              <a:rPr lang="cs-CZ" sz="3000" b="1" smtClean="0"/>
              <a:t>šťávy.</a:t>
            </a:r>
            <a:endParaRPr lang="cs-CZ" sz="3000" dirty="0" smtClean="0"/>
          </a:p>
          <a:p>
            <a:pPr lvl="0">
              <a:buFont typeface="Courier New" pitchFamily="49" charset="0"/>
              <a:buChar char="o"/>
            </a:pPr>
            <a:r>
              <a:rPr lang="cs-CZ" sz="3000" dirty="0" smtClean="0"/>
              <a:t>Šťávy </a:t>
            </a:r>
            <a:r>
              <a:rPr lang="cs-CZ" sz="3000" dirty="0"/>
              <a:t>ji částečně natráví a změní ji na tekutinu. Ta je pak vysávána</a:t>
            </a:r>
            <a:r>
              <a:rPr lang="cs-CZ" sz="3000" dirty="0" smtClean="0"/>
              <a:t>.</a:t>
            </a:r>
          </a:p>
          <a:p>
            <a:pPr lvl="0">
              <a:buFont typeface="Courier New" pitchFamily="49" charset="0"/>
              <a:buChar char="o"/>
            </a:pPr>
            <a:r>
              <a:rPr lang="cs-CZ" sz="3000" dirty="0" smtClean="0"/>
              <a:t>Tento </a:t>
            </a:r>
            <a:r>
              <a:rPr lang="cs-CZ" sz="3000" dirty="0"/>
              <a:t>způsob trávení nazýváme mimotělní trávení</a:t>
            </a:r>
            <a:r>
              <a:rPr lang="cs-CZ" sz="3000" dirty="0" smtClean="0"/>
              <a:t>.</a:t>
            </a:r>
          </a:p>
          <a:p>
            <a:pPr lvl="0">
              <a:buFont typeface="Courier New" pitchFamily="49" charset="0"/>
              <a:buChar char="o"/>
            </a:pPr>
            <a:r>
              <a:rPr lang="cs-CZ" sz="3000" dirty="0" smtClean="0"/>
              <a:t>Patří </a:t>
            </a:r>
            <a:r>
              <a:rPr lang="cs-CZ" sz="3000" dirty="0"/>
              <a:t>sem např. pavouci, některý hmyz (mouchy).</a:t>
            </a: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cs-CZ" sz="3000" b="1" dirty="0"/>
              <a:t>Živočichové živočichy přijímající kusy potravy</a:t>
            </a:r>
            <a:r>
              <a:rPr lang="cs-CZ" sz="3000" dirty="0"/>
              <a:t>, kterou před polknutím rozmělní</a:t>
            </a:r>
            <a:r>
              <a:rPr lang="cs-CZ" sz="3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911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Řešte úkol: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cs-CZ" sz="2900" b="1" dirty="0" smtClean="0"/>
              <a:t>Vytvořte </a:t>
            </a:r>
            <a:r>
              <a:rPr lang="cs-CZ" sz="2900" b="1" dirty="0"/>
              <a:t>správné dvojice: </a:t>
            </a:r>
            <a:endParaRPr lang="cs-CZ" sz="2900" b="1" dirty="0" smtClean="0"/>
          </a:p>
          <a:p>
            <a:pPr marL="342000" indent="0">
              <a:spcBef>
                <a:spcPts val="0"/>
              </a:spcBef>
              <a:buNone/>
            </a:pPr>
            <a:r>
              <a:rPr lang="cs-CZ" sz="2900" dirty="0" smtClean="0"/>
              <a:t>mikrofágové</a:t>
            </a:r>
            <a:r>
              <a:rPr lang="cs-CZ" sz="2900" dirty="0"/>
              <a:t>	</a:t>
            </a:r>
            <a:r>
              <a:rPr lang="cs-CZ" sz="2900" dirty="0" smtClean="0"/>
              <a:t>	- mšice</a:t>
            </a:r>
          </a:p>
          <a:p>
            <a:pPr marL="342000" indent="0">
              <a:spcBef>
                <a:spcPts val="0"/>
              </a:spcBef>
              <a:buNone/>
            </a:pPr>
            <a:r>
              <a:rPr lang="cs-CZ" sz="2900" dirty="0" smtClean="0"/>
              <a:t>sající </a:t>
            </a:r>
            <a:r>
              <a:rPr lang="cs-CZ" sz="2900" dirty="0"/>
              <a:t>rostlinné šťávy 	</a:t>
            </a:r>
            <a:r>
              <a:rPr lang="cs-CZ" sz="2900" dirty="0" smtClean="0"/>
              <a:t>- pijavky</a:t>
            </a:r>
          </a:p>
          <a:p>
            <a:pPr marL="342000" indent="0">
              <a:spcBef>
                <a:spcPts val="0"/>
              </a:spcBef>
              <a:buNone/>
            </a:pPr>
            <a:r>
              <a:rPr lang="cs-CZ" sz="2900" dirty="0" smtClean="0"/>
              <a:t>polykající </a:t>
            </a:r>
            <a:r>
              <a:rPr lang="cs-CZ" sz="2900" dirty="0"/>
              <a:t>písek		</a:t>
            </a:r>
            <a:r>
              <a:rPr lang="cs-CZ" sz="2900" dirty="0" smtClean="0"/>
              <a:t>- </a:t>
            </a:r>
            <a:r>
              <a:rPr lang="cs-CZ" sz="2900" dirty="0"/>
              <a:t>mláďata </a:t>
            </a:r>
            <a:r>
              <a:rPr lang="cs-CZ" sz="2900" dirty="0" smtClean="0"/>
              <a:t>savců</a:t>
            </a:r>
          </a:p>
          <a:p>
            <a:pPr marL="342000" indent="0">
              <a:spcBef>
                <a:spcPts val="0"/>
              </a:spcBef>
              <a:buNone/>
            </a:pPr>
            <a:r>
              <a:rPr lang="cs-CZ" sz="2900" dirty="0" smtClean="0"/>
              <a:t>sající </a:t>
            </a:r>
            <a:r>
              <a:rPr lang="cs-CZ" sz="2900" dirty="0"/>
              <a:t>krev 		</a:t>
            </a:r>
            <a:r>
              <a:rPr lang="cs-CZ" sz="2900" dirty="0" smtClean="0"/>
              <a:t>	- žížaly</a:t>
            </a:r>
          </a:p>
          <a:p>
            <a:pPr marL="34200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2900" dirty="0" smtClean="0"/>
              <a:t>sající </a:t>
            </a:r>
            <a:r>
              <a:rPr lang="cs-CZ" sz="2900" dirty="0"/>
              <a:t>mléko		</a:t>
            </a:r>
            <a:r>
              <a:rPr lang="cs-CZ" sz="2900" dirty="0" smtClean="0"/>
              <a:t>- houby</a:t>
            </a:r>
          </a:p>
          <a:p>
            <a:pPr marL="342000" indent="-342000">
              <a:spcBef>
                <a:spcPts val="0"/>
              </a:spcBef>
            </a:pPr>
            <a:r>
              <a:rPr lang="cs-CZ" sz="2900" b="1" dirty="0" smtClean="0"/>
              <a:t>Řešení:</a:t>
            </a:r>
          </a:p>
          <a:p>
            <a:pPr marL="342000" indent="0">
              <a:spcBef>
                <a:spcPts val="0"/>
              </a:spcBef>
              <a:buNone/>
            </a:pPr>
            <a:r>
              <a:rPr lang="cs-CZ" sz="2900" dirty="0"/>
              <a:t>mikrofágové		</a:t>
            </a:r>
            <a:r>
              <a:rPr lang="cs-CZ" sz="2900" dirty="0" smtClean="0"/>
              <a:t>- houby</a:t>
            </a:r>
          </a:p>
          <a:p>
            <a:pPr marL="342000" indent="0">
              <a:spcBef>
                <a:spcPts val="0"/>
              </a:spcBef>
              <a:buNone/>
            </a:pPr>
            <a:r>
              <a:rPr lang="cs-CZ" sz="2900" dirty="0" smtClean="0"/>
              <a:t>sající </a:t>
            </a:r>
            <a:r>
              <a:rPr lang="cs-CZ" sz="2900" dirty="0"/>
              <a:t>rostlinné šťávy 	</a:t>
            </a:r>
            <a:r>
              <a:rPr lang="cs-CZ" sz="2900" dirty="0" smtClean="0"/>
              <a:t>- mšice</a:t>
            </a:r>
            <a:endParaRPr lang="cs-CZ" sz="2900" dirty="0"/>
          </a:p>
          <a:p>
            <a:pPr marL="342000" indent="0">
              <a:spcBef>
                <a:spcPts val="0"/>
              </a:spcBef>
              <a:buNone/>
            </a:pPr>
            <a:r>
              <a:rPr lang="cs-CZ" sz="2900" dirty="0" smtClean="0"/>
              <a:t>polykající </a:t>
            </a:r>
            <a:r>
              <a:rPr lang="cs-CZ" sz="2900" dirty="0"/>
              <a:t>písek		- </a:t>
            </a:r>
            <a:r>
              <a:rPr lang="cs-CZ" sz="2900" dirty="0" smtClean="0"/>
              <a:t>žížaly</a:t>
            </a:r>
            <a:endParaRPr lang="cs-CZ" sz="2900" dirty="0"/>
          </a:p>
          <a:p>
            <a:pPr marL="342000" indent="0">
              <a:spcBef>
                <a:spcPts val="0"/>
              </a:spcBef>
              <a:buNone/>
            </a:pPr>
            <a:r>
              <a:rPr lang="cs-CZ" sz="2900" dirty="0" smtClean="0"/>
              <a:t>sající </a:t>
            </a:r>
            <a:r>
              <a:rPr lang="cs-CZ" sz="2900" dirty="0"/>
              <a:t>krev 		</a:t>
            </a:r>
            <a:r>
              <a:rPr lang="cs-CZ" sz="2900" dirty="0" smtClean="0"/>
              <a:t>	- pijavky</a:t>
            </a:r>
            <a:endParaRPr lang="cs-CZ" sz="2900" dirty="0"/>
          </a:p>
          <a:p>
            <a:pPr marL="0" lv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2900" dirty="0"/>
              <a:t>    </a:t>
            </a:r>
            <a:r>
              <a:rPr lang="cs-CZ" sz="2900" dirty="0" smtClean="0"/>
              <a:t>sající </a:t>
            </a:r>
            <a:r>
              <a:rPr lang="cs-CZ" sz="2900" dirty="0"/>
              <a:t>mléko		- mláďata savců</a:t>
            </a:r>
            <a:endParaRPr lang="cs-CZ" sz="2900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8325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Jaké jsou základní typy trávení?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Trávení </a:t>
            </a:r>
            <a:r>
              <a:rPr lang="cs-CZ" sz="2800" dirty="0" err="1" smtClean="0"/>
              <a:t>nitrotělní</a:t>
            </a:r>
            <a:r>
              <a:rPr lang="cs-CZ" sz="2800" dirty="0" smtClean="0"/>
              <a:t>:</a:t>
            </a:r>
          </a:p>
          <a:p>
            <a:pPr lvl="0">
              <a:buFont typeface="Courier New" pitchFamily="49" charset="0"/>
              <a:buChar char="o"/>
            </a:pPr>
            <a:r>
              <a:rPr lang="cs-CZ" sz="2800" dirty="0"/>
              <a:t>Nitrobuněčné = </a:t>
            </a:r>
            <a:r>
              <a:rPr lang="cs-CZ" sz="2800" dirty="0" smtClean="0"/>
              <a:t>intracelulární</a:t>
            </a:r>
          </a:p>
          <a:p>
            <a:pPr>
              <a:buFont typeface="Courier New" pitchFamily="49" charset="0"/>
              <a:buChar char="o"/>
            </a:pPr>
            <a:r>
              <a:rPr lang="cs-CZ" sz="2800" dirty="0"/>
              <a:t>Mimobuněčné = extracelulární</a:t>
            </a:r>
          </a:p>
          <a:p>
            <a:pPr lvl="0"/>
            <a:endParaRPr lang="cs-CZ" b="1" dirty="0" smtClean="0"/>
          </a:p>
          <a:p>
            <a:pPr lvl="0"/>
            <a:r>
              <a:rPr lang="cs-CZ" sz="2800" dirty="0" smtClean="0"/>
              <a:t>Trávení mimotělní</a:t>
            </a: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7764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s-CZ" sz="4000" b="1" dirty="0" smtClean="0"/>
              <a:t>Popište </a:t>
            </a:r>
            <a:r>
              <a:rPr lang="cs-CZ" sz="4000" b="1" dirty="0"/>
              <a:t>princip </a:t>
            </a:r>
            <a:r>
              <a:rPr lang="cs-CZ" sz="4000" b="1" dirty="0" err="1" smtClean="0"/>
              <a:t>nitrotělního</a:t>
            </a:r>
            <a:r>
              <a:rPr lang="cs-CZ" sz="4000" b="1" dirty="0" smtClean="0"/>
              <a:t> trávení 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sz="3000" b="1" dirty="0"/>
              <a:t>Nitrobuněčné</a:t>
            </a:r>
            <a:r>
              <a:rPr lang="cs-CZ" sz="3000" dirty="0"/>
              <a:t> = </a:t>
            </a:r>
            <a:r>
              <a:rPr lang="cs-CZ" sz="3000" b="1" dirty="0" smtClean="0"/>
              <a:t>intracelulární</a:t>
            </a:r>
          </a:p>
          <a:p>
            <a:pPr lvl="0">
              <a:spcAft>
                <a:spcPts val="1200"/>
              </a:spcAft>
              <a:buFont typeface="Courier New" pitchFamily="49" charset="0"/>
              <a:buChar char="o"/>
            </a:pPr>
            <a:r>
              <a:rPr lang="cs-CZ" sz="3000" dirty="0" smtClean="0"/>
              <a:t>Nejjednodušší </a:t>
            </a:r>
            <a:r>
              <a:rPr lang="cs-CZ" sz="3000" dirty="0"/>
              <a:t>a fylogeneticky nejstarší typ trávení. Potrava je přijímána do buněk fagocytózou a zpracování probíhá až v buňkách. Vznikají potravní vakuoly s trávicími enzymy (např. kořenonožci).</a:t>
            </a:r>
          </a:p>
          <a:p>
            <a:pPr lvl="0"/>
            <a:r>
              <a:rPr lang="cs-CZ" sz="3000" b="1" dirty="0"/>
              <a:t>Mimobuněčné</a:t>
            </a:r>
            <a:r>
              <a:rPr lang="cs-CZ" sz="3000" dirty="0"/>
              <a:t> = </a:t>
            </a:r>
            <a:r>
              <a:rPr lang="cs-CZ" sz="3000" b="1" dirty="0" smtClean="0"/>
              <a:t>extracelulární</a:t>
            </a:r>
          </a:p>
          <a:p>
            <a:pPr lvl="0">
              <a:spcAft>
                <a:spcPts val="600"/>
              </a:spcAft>
              <a:buFont typeface="Courier New" pitchFamily="49" charset="0"/>
              <a:buChar char="o"/>
            </a:pPr>
            <a:r>
              <a:rPr lang="cs-CZ" sz="3000" dirty="0" smtClean="0"/>
              <a:t>Vývojově </a:t>
            </a:r>
            <a:r>
              <a:rPr lang="cs-CZ" sz="3000" dirty="0"/>
              <a:t>mladší typ. Trávicí enzymy jsou žlázovými buňkami vylučovány do nitra trávicí soustavy, kde je potrava rozkládána a živiny vstřebávány. Probíhá u většiny živočichů.</a:t>
            </a:r>
          </a:p>
          <a:p>
            <a:pPr>
              <a:spcAft>
                <a:spcPts val="600"/>
              </a:spcAft>
            </a:pPr>
            <a:r>
              <a:rPr lang="cs-CZ" sz="3000" dirty="0"/>
              <a:t>Oba způsoby trávení se mohou kombinovat.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0818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Popište </a:t>
            </a:r>
            <a:r>
              <a:rPr lang="cs-CZ" sz="4000" b="1" dirty="0"/>
              <a:t>princip </a:t>
            </a:r>
            <a:r>
              <a:rPr lang="cs-CZ" sz="4000" b="1" dirty="0" smtClean="0"/>
              <a:t>mimotělního trávení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Sliny s trávicími enzymy jsou vstřikovány do přijímané </a:t>
            </a:r>
            <a:r>
              <a:rPr lang="cs-CZ" dirty="0" smtClean="0"/>
              <a:t>potravy.</a:t>
            </a:r>
          </a:p>
          <a:p>
            <a:r>
              <a:rPr lang="cs-CZ" dirty="0" smtClean="0"/>
              <a:t>Částečně </a:t>
            </a:r>
            <a:r>
              <a:rPr lang="cs-CZ" dirty="0"/>
              <a:t>strávená potrava (v tekuté formě) je nasávána do trávicí soustavy, kde je trávení dokončeno (pavouci).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302" r="16642"/>
          <a:stretch/>
        </p:blipFill>
        <p:spPr bwMode="auto">
          <a:xfrm>
            <a:off x="4860032" y="1916832"/>
            <a:ext cx="3533072" cy="3984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5192384" y="5985124"/>
            <a:ext cx="8735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Obr. 1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406439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583</Words>
  <Application>Microsoft Office PowerPoint</Application>
  <PresentationFormat>Předvádění na obrazovce (4:3)</PresentationFormat>
  <Paragraphs>82</Paragraphs>
  <Slides>10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Funkce trávicí soustavy a typy trávení</vt:lpstr>
      <vt:lpstr>Jaká je funkce trávicí soustavy?</vt:lpstr>
      <vt:lpstr>Jaké druhy potravy živočichové přijímají?</vt:lpstr>
      <vt:lpstr>Jak dělíme živočichů podle přijímané potravy?</vt:lpstr>
      <vt:lpstr>Jak dělíme živočichů podle přijímané potravy?</vt:lpstr>
      <vt:lpstr>Řešte úkol:</vt:lpstr>
      <vt:lpstr>Jaké jsou základní typy trávení?</vt:lpstr>
      <vt:lpstr>Popište princip nitrotělního trávení </vt:lpstr>
      <vt:lpstr>Popište princip mimotělního trávení</vt:lpstr>
      <vt:lpstr>Informační 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Houšková, Ilona</cp:lastModifiedBy>
  <cp:revision>77</cp:revision>
  <dcterms:created xsi:type="dcterms:W3CDTF">2012-06-18T15:15:37Z</dcterms:created>
  <dcterms:modified xsi:type="dcterms:W3CDTF">2013-04-16T09:51:20Z</dcterms:modified>
</cp:coreProperties>
</file>