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66" r:id="rId3"/>
    <p:sldId id="267" r:id="rId4"/>
    <p:sldId id="268" r:id="rId5"/>
    <p:sldId id="269" r:id="rId6"/>
    <p:sldId id="278" r:id="rId7"/>
    <p:sldId id="280" r:id="rId8"/>
    <p:sldId id="270" r:id="rId9"/>
    <p:sldId id="272" r:id="rId10"/>
    <p:sldId id="27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ADC"/>
    <a:srgbClr val="C0FB9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7BB31-48C7-4C2F-9D9D-94DCF833931D}" type="doc">
      <dgm:prSet loTypeId="urn:microsoft.com/office/officeart/2005/8/layout/list1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cs-CZ"/>
        </a:p>
      </dgm:t>
    </dgm:pt>
    <dgm:pt modelId="{8DF0D7AF-984B-4E7D-9C6A-69B61B5DA8AF}">
      <dgm:prSet phldrT="[Text]"/>
      <dgm:spPr/>
      <dgm:t>
        <a:bodyPr/>
        <a:lstStyle/>
        <a:p>
          <a:r>
            <a:rPr lang="cs-CZ" b="1" dirty="0" smtClean="0"/>
            <a:t>Trávicí dutina</a:t>
          </a:r>
          <a:endParaRPr lang="cs-CZ" dirty="0"/>
        </a:p>
      </dgm:t>
    </dgm:pt>
    <dgm:pt modelId="{D76E85A5-3E2A-4256-ACA2-475EAFBED717}" type="parTrans" cxnId="{51581852-71F1-483C-932C-E8BA6B0ACB21}">
      <dgm:prSet/>
      <dgm:spPr/>
      <dgm:t>
        <a:bodyPr/>
        <a:lstStyle/>
        <a:p>
          <a:endParaRPr lang="cs-CZ"/>
        </a:p>
      </dgm:t>
    </dgm:pt>
    <dgm:pt modelId="{94391E42-6E11-47D3-BDE6-DD38C148D992}" type="sibTrans" cxnId="{51581852-71F1-483C-932C-E8BA6B0ACB21}">
      <dgm:prSet/>
      <dgm:spPr/>
      <dgm:t>
        <a:bodyPr/>
        <a:lstStyle/>
        <a:p>
          <a:endParaRPr lang="cs-CZ"/>
        </a:p>
      </dgm:t>
    </dgm:pt>
    <dgm:pt modelId="{DF6F579F-6726-4DA1-9AF3-A948A2BA7A17}">
      <dgm:prSet phldrT="[Text]"/>
      <dgm:spPr/>
      <dgm:t>
        <a:bodyPr/>
        <a:lstStyle/>
        <a:p>
          <a:r>
            <a:rPr lang="cs-CZ" b="1" dirty="0" smtClean="0"/>
            <a:t>Gastrovaskulární soustava</a:t>
          </a:r>
          <a:endParaRPr lang="cs-CZ" dirty="0"/>
        </a:p>
      </dgm:t>
    </dgm:pt>
    <dgm:pt modelId="{B30AF499-A04F-4EAB-903D-F9960DC98411}" type="parTrans" cxnId="{4A3D89E6-7793-480A-AECF-048E632930E2}">
      <dgm:prSet/>
      <dgm:spPr/>
      <dgm:t>
        <a:bodyPr/>
        <a:lstStyle/>
        <a:p>
          <a:endParaRPr lang="cs-CZ"/>
        </a:p>
      </dgm:t>
    </dgm:pt>
    <dgm:pt modelId="{446C2F39-3E6D-4C7B-BF4F-C7F16A71B03F}" type="sibTrans" cxnId="{4A3D89E6-7793-480A-AECF-048E632930E2}">
      <dgm:prSet/>
      <dgm:spPr/>
      <dgm:t>
        <a:bodyPr/>
        <a:lstStyle/>
        <a:p>
          <a:endParaRPr lang="cs-CZ"/>
        </a:p>
      </dgm:t>
    </dgm:pt>
    <dgm:pt modelId="{B3482B6C-66EC-414C-B7D0-4905C9800ED8}">
      <dgm:prSet phldrT="[Text]"/>
      <dgm:spPr/>
      <dgm:t>
        <a:bodyPr/>
        <a:lstStyle/>
        <a:p>
          <a:r>
            <a:rPr lang="cs-CZ" b="1" dirty="0" smtClean="0"/>
            <a:t>Trávicí trubice</a:t>
          </a:r>
          <a:endParaRPr lang="cs-CZ" dirty="0"/>
        </a:p>
      </dgm:t>
    </dgm:pt>
    <dgm:pt modelId="{3859BC6A-F1FD-45B3-AD51-C7C1CC71672D}" type="parTrans" cxnId="{1A60705C-0A68-40E5-9B88-6AFD5E233018}">
      <dgm:prSet/>
      <dgm:spPr/>
      <dgm:t>
        <a:bodyPr/>
        <a:lstStyle/>
        <a:p>
          <a:endParaRPr lang="cs-CZ"/>
        </a:p>
      </dgm:t>
    </dgm:pt>
    <dgm:pt modelId="{7ED07178-A6A0-4CDD-959F-9386D5F9B44B}" type="sibTrans" cxnId="{1A60705C-0A68-40E5-9B88-6AFD5E233018}">
      <dgm:prSet/>
      <dgm:spPr/>
      <dgm:t>
        <a:bodyPr/>
        <a:lstStyle/>
        <a:p>
          <a:endParaRPr lang="cs-CZ"/>
        </a:p>
      </dgm:t>
    </dgm:pt>
    <dgm:pt modelId="{7664A5F2-2A50-43E1-89B0-113DAD8F78C5}" type="pres">
      <dgm:prSet presAssocID="{8D57BB31-48C7-4C2F-9D9D-94DCF833931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2EC93FB-5DC2-44CE-A040-71B88877DE96}" type="pres">
      <dgm:prSet presAssocID="{8DF0D7AF-984B-4E7D-9C6A-69B61B5DA8AF}" presName="parentLin" presStyleCnt="0"/>
      <dgm:spPr/>
      <dgm:t>
        <a:bodyPr/>
        <a:lstStyle/>
        <a:p>
          <a:endParaRPr lang="cs-CZ"/>
        </a:p>
      </dgm:t>
    </dgm:pt>
    <dgm:pt modelId="{442375AE-E622-4034-9137-52AEC5E19A0C}" type="pres">
      <dgm:prSet presAssocID="{8DF0D7AF-984B-4E7D-9C6A-69B61B5DA8AF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6A774138-1815-4C95-8493-04E716B951B4}" type="pres">
      <dgm:prSet presAssocID="{8DF0D7AF-984B-4E7D-9C6A-69B61B5DA8AF}" presName="parentText" presStyleLbl="node1" presStyleIdx="0" presStyleCnt="3" custScaleX="109987" custLinFactNeighborX="40564" custLinFactNeighborY="-127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09AFEC-5F50-4218-B749-1E44EF963363}" type="pres">
      <dgm:prSet presAssocID="{8DF0D7AF-984B-4E7D-9C6A-69B61B5DA8AF}" presName="negativeSpace" presStyleCnt="0"/>
      <dgm:spPr/>
      <dgm:t>
        <a:bodyPr/>
        <a:lstStyle/>
        <a:p>
          <a:endParaRPr lang="cs-CZ"/>
        </a:p>
      </dgm:t>
    </dgm:pt>
    <dgm:pt modelId="{BA70DC61-3A35-49C1-812A-EB51004D90F5}" type="pres">
      <dgm:prSet presAssocID="{8DF0D7AF-984B-4E7D-9C6A-69B61B5DA8A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BAEF28-6EE8-4B18-9F63-B10F6594E518}" type="pres">
      <dgm:prSet presAssocID="{94391E42-6E11-47D3-BDE6-DD38C148D992}" presName="spaceBetweenRectangles" presStyleCnt="0"/>
      <dgm:spPr/>
      <dgm:t>
        <a:bodyPr/>
        <a:lstStyle/>
        <a:p>
          <a:endParaRPr lang="cs-CZ"/>
        </a:p>
      </dgm:t>
    </dgm:pt>
    <dgm:pt modelId="{21CBDD98-9CE5-40B6-AB9E-1F48488D0E17}" type="pres">
      <dgm:prSet presAssocID="{DF6F579F-6726-4DA1-9AF3-A948A2BA7A17}" presName="parentLin" presStyleCnt="0"/>
      <dgm:spPr/>
      <dgm:t>
        <a:bodyPr/>
        <a:lstStyle/>
        <a:p>
          <a:endParaRPr lang="cs-CZ"/>
        </a:p>
      </dgm:t>
    </dgm:pt>
    <dgm:pt modelId="{7E319734-E235-4B32-BB45-759B39CE94CF}" type="pres">
      <dgm:prSet presAssocID="{DF6F579F-6726-4DA1-9AF3-A948A2BA7A17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C6D761CA-B4BF-4908-8F32-E80F7723536F}" type="pres">
      <dgm:prSet presAssocID="{DF6F579F-6726-4DA1-9AF3-A948A2BA7A17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6B283A-D635-44C9-A38B-3CA2359ADCAA}" type="pres">
      <dgm:prSet presAssocID="{DF6F579F-6726-4DA1-9AF3-A948A2BA7A17}" presName="negativeSpace" presStyleCnt="0"/>
      <dgm:spPr/>
      <dgm:t>
        <a:bodyPr/>
        <a:lstStyle/>
        <a:p>
          <a:endParaRPr lang="cs-CZ"/>
        </a:p>
      </dgm:t>
    </dgm:pt>
    <dgm:pt modelId="{58EF4AF5-BBAD-4B5A-92DF-223058C73741}" type="pres">
      <dgm:prSet presAssocID="{DF6F579F-6726-4DA1-9AF3-A948A2BA7A1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76E30CB-9624-4E79-8383-27CC231EBD87}" type="pres">
      <dgm:prSet presAssocID="{446C2F39-3E6D-4C7B-BF4F-C7F16A71B03F}" presName="spaceBetweenRectangles" presStyleCnt="0"/>
      <dgm:spPr/>
      <dgm:t>
        <a:bodyPr/>
        <a:lstStyle/>
        <a:p>
          <a:endParaRPr lang="cs-CZ"/>
        </a:p>
      </dgm:t>
    </dgm:pt>
    <dgm:pt modelId="{C2793011-7B25-4AFC-B196-9315C4F665CC}" type="pres">
      <dgm:prSet presAssocID="{B3482B6C-66EC-414C-B7D0-4905C9800ED8}" presName="parentLin" presStyleCnt="0"/>
      <dgm:spPr/>
      <dgm:t>
        <a:bodyPr/>
        <a:lstStyle/>
        <a:p>
          <a:endParaRPr lang="cs-CZ"/>
        </a:p>
      </dgm:t>
    </dgm:pt>
    <dgm:pt modelId="{1511A81D-893B-43D9-9C77-A78D498C4D20}" type="pres">
      <dgm:prSet presAssocID="{B3482B6C-66EC-414C-B7D0-4905C9800ED8}" presName="parentLeftMargin" presStyleLbl="node1" presStyleIdx="1" presStyleCnt="3"/>
      <dgm:spPr/>
      <dgm:t>
        <a:bodyPr/>
        <a:lstStyle/>
        <a:p>
          <a:endParaRPr lang="cs-CZ"/>
        </a:p>
      </dgm:t>
    </dgm:pt>
    <dgm:pt modelId="{43B2FE12-5EA1-40F8-84AD-D7C44F69B55C}" type="pres">
      <dgm:prSet presAssocID="{B3482B6C-66EC-414C-B7D0-4905C9800ED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2E50A9-4D82-4765-8CBB-A5C3B3D91B61}" type="pres">
      <dgm:prSet presAssocID="{B3482B6C-66EC-414C-B7D0-4905C9800ED8}" presName="negativeSpace" presStyleCnt="0"/>
      <dgm:spPr/>
      <dgm:t>
        <a:bodyPr/>
        <a:lstStyle/>
        <a:p>
          <a:endParaRPr lang="cs-CZ"/>
        </a:p>
      </dgm:t>
    </dgm:pt>
    <dgm:pt modelId="{B83A3472-4CBC-4B02-BE30-CE9B650887A3}" type="pres">
      <dgm:prSet presAssocID="{B3482B6C-66EC-414C-B7D0-4905C9800ED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29BD0BC-9ACE-4E7F-A497-9DFF7C7885ED}" type="presOf" srcId="{B3482B6C-66EC-414C-B7D0-4905C9800ED8}" destId="{1511A81D-893B-43D9-9C77-A78D498C4D20}" srcOrd="0" destOrd="0" presId="urn:microsoft.com/office/officeart/2005/8/layout/list1"/>
    <dgm:cxn modelId="{51581852-71F1-483C-932C-E8BA6B0ACB21}" srcId="{8D57BB31-48C7-4C2F-9D9D-94DCF833931D}" destId="{8DF0D7AF-984B-4E7D-9C6A-69B61B5DA8AF}" srcOrd="0" destOrd="0" parTransId="{D76E85A5-3E2A-4256-ACA2-475EAFBED717}" sibTransId="{94391E42-6E11-47D3-BDE6-DD38C148D992}"/>
    <dgm:cxn modelId="{B212815E-4289-4F8D-9D6D-379448C0F3A7}" type="presOf" srcId="{B3482B6C-66EC-414C-B7D0-4905C9800ED8}" destId="{43B2FE12-5EA1-40F8-84AD-D7C44F69B55C}" srcOrd="1" destOrd="0" presId="urn:microsoft.com/office/officeart/2005/8/layout/list1"/>
    <dgm:cxn modelId="{B9A396CF-8C84-4B99-AD89-8ADB6871C5C1}" type="presOf" srcId="{8DF0D7AF-984B-4E7D-9C6A-69B61B5DA8AF}" destId="{442375AE-E622-4034-9137-52AEC5E19A0C}" srcOrd="0" destOrd="0" presId="urn:microsoft.com/office/officeart/2005/8/layout/list1"/>
    <dgm:cxn modelId="{4A3D89E6-7793-480A-AECF-048E632930E2}" srcId="{8D57BB31-48C7-4C2F-9D9D-94DCF833931D}" destId="{DF6F579F-6726-4DA1-9AF3-A948A2BA7A17}" srcOrd="1" destOrd="0" parTransId="{B30AF499-A04F-4EAB-903D-F9960DC98411}" sibTransId="{446C2F39-3E6D-4C7B-BF4F-C7F16A71B03F}"/>
    <dgm:cxn modelId="{C53565F2-3BA3-4ED1-87FD-CB769CFA51A6}" type="presOf" srcId="{DF6F579F-6726-4DA1-9AF3-A948A2BA7A17}" destId="{7E319734-E235-4B32-BB45-759B39CE94CF}" srcOrd="0" destOrd="0" presId="urn:microsoft.com/office/officeart/2005/8/layout/list1"/>
    <dgm:cxn modelId="{45C6EEC5-941C-4670-8C65-DC1336A0FDD2}" type="presOf" srcId="{DF6F579F-6726-4DA1-9AF3-A948A2BA7A17}" destId="{C6D761CA-B4BF-4908-8F32-E80F7723536F}" srcOrd="1" destOrd="0" presId="urn:microsoft.com/office/officeart/2005/8/layout/list1"/>
    <dgm:cxn modelId="{1A60705C-0A68-40E5-9B88-6AFD5E233018}" srcId="{8D57BB31-48C7-4C2F-9D9D-94DCF833931D}" destId="{B3482B6C-66EC-414C-B7D0-4905C9800ED8}" srcOrd="2" destOrd="0" parTransId="{3859BC6A-F1FD-45B3-AD51-C7C1CC71672D}" sibTransId="{7ED07178-A6A0-4CDD-959F-9386D5F9B44B}"/>
    <dgm:cxn modelId="{367E1D63-E5F8-416F-A52B-39737DC5391D}" type="presOf" srcId="{8DF0D7AF-984B-4E7D-9C6A-69B61B5DA8AF}" destId="{6A774138-1815-4C95-8493-04E716B951B4}" srcOrd="1" destOrd="0" presId="urn:microsoft.com/office/officeart/2005/8/layout/list1"/>
    <dgm:cxn modelId="{A872C399-AD87-4120-9C0D-900694797475}" type="presOf" srcId="{8D57BB31-48C7-4C2F-9D9D-94DCF833931D}" destId="{7664A5F2-2A50-43E1-89B0-113DAD8F78C5}" srcOrd="0" destOrd="0" presId="urn:microsoft.com/office/officeart/2005/8/layout/list1"/>
    <dgm:cxn modelId="{F5C92ED7-4D7A-4795-B17A-4603486C5D27}" type="presParOf" srcId="{7664A5F2-2A50-43E1-89B0-113DAD8F78C5}" destId="{62EC93FB-5DC2-44CE-A040-71B88877DE96}" srcOrd="0" destOrd="0" presId="urn:microsoft.com/office/officeart/2005/8/layout/list1"/>
    <dgm:cxn modelId="{6AAE583B-687F-4A5B-8835-DDAABD361CFF}" type="presParOf" srcId="{62EC93FB-5DC2-44CE-A040-71B88877DE96}" destId="{442375AE-E622-4034-9137-52AEC5E19A0C}" srcOrd="0" destOrd="0" presId="urn:microsoft.com/office/officeart/2005/8/layout/list1"/>
    <dgm:cxn modelId="{6F56561E-0178-4581-8E19-4079296B20F9}" type="presParOf" srcId="{62EC93FB-5DC2-44CE-A040-71B88877DE96}" destId="{6A774138-1815-4C95-8493-04E716B951B4}" srcOrd="1" destOrd="0" presId="urn:microsoft.com/office/officeart/2005/8/layout/list1"/>
    <dgm:cxn modelId="{CC9CE947-DF67-4350-AE73-ACC890BB4918}" type="presParOf" srcId="{7664A5F2-2A50-43E1-89B0-113DAD8F78C5}" destId="{5F09AFEC-5F50-4218-B749-1E44EF963363}" srcOrd="1" destOrd="0" presId="urn:microsoft.com/office/officeart/2005/8/layout/list1"/>
    <dgm:cxn modelId="{F5FFA73E-C415-467A-A905-4109D85A833E}" type="presParOf" srcId="{7664A5F2-2A50-43E1-89B0-113DAD8F78C5}" destId="{BA70DC61-3A35-49C1-812A-EB51004D90F5}" srcOrd="2" destOrd="0" presId="urn:microsoft.com/office/officeart/2005/8/layout/list1"/>
    <dgm:cxn modelId="{6E34FF4B-DCE1-459E-B312-4C6D4A7FF29C}" type="presParOf" srcId="{7664A5F2-2A50-43E1-89B0-113DAD8F78C5}" destId="{3EBAEF28-6EE8-4B18-9F63-B10F6594E518}" srcOrd="3" destOrd="0" presId="urn:microsoft.com/office/officeart/2005/8/layout/list1"/>
    <dgm:cxn modelId="{846A8EF9-ED4A-413D-8944-8A407B6603AC}" type="presParOf" srcId="{7664A5F2-2A50-43E1-89B0-113DAD8F78C5}" destId="{21CBDD98-9CE5-40B6-AB9E-1F48488D0E17}" srcOrd="4" destOrd="0" presId="urn:microsoft.com/office/officeart/2005/8/layout/list1"/>
    <dgm:cxn modelId="{8348BF06-A58E-4CA4-ABCD-1EABC2438345}" type="presParOf" srcId="{21CBDD98-9CE5-40B6-AB9E-1F48488D0E17}" destId="{7E319734-E235-4B32-BB45-759B39CE94CF}" srcOrd="0" destOrd="0" presId="urn:microsoft.com/office/officeart/2005/8/layout/list1"/>
    <dgm:cxn modelId="{75E58400-DEC8-456A-B8DB-E651926D236B}" type="presParOf" srcId="{21CBDD98-9CE5-40B6-AB9E-1F48488D0E17}" destId="{C6D761CA-B4BF-4908-8F32-E80F7723536F}" srcOrd="1" destOrd="0" presId="urn:microsoft.com/office/officeart/2005/8/layout/list1"/>
    <dgm:cxn modelId="{68094081-3E35-4395-ACA4-5603132B8068}" type="presParOf" srcId="{7664A5F2-2A50-43E1-89B0-113DAD8F78C5}" destId="{C86B283A-D635-44C9-A38B-3CA2359ADCAA}" srcOrd="5" destOrd="0" presId="urn:microsoft.com/office/officeart/2005/8/layout/list1"/>
    <dgm:cxn modelId="{F4FE65E3-BA5E-470D-A1B7-CC811822A13E}" type="presParOf" srcId="{7664A5F2-2A50-43E1-89B0-113DAD8F78C5}" destId="{58EF4AF5-BBAD-4B5A-92DF-223058C73741}" srcOrd="6" destOrd="0" presId="urn:microsoft.com/office/officeart/2005/8/layout/list1"/>
    <dgm:cxn modelId="{1A71D3FB-437F-4E8C-97D6-BFA3FAD2DA81}" type="presParOf" srcId="{7664A5F2-2A50-43E1-89B0-113DAD8F78C5}" destId="{576E30CB-9624-4E79-8383-27CC231EBD87}" srcOrd="7" destOrd="0" presId="urn:microsoft.com/office/officeart/2005/8/layout/list1"/>
    <dgm:cxn modelId="{1F733F1D-E379-47BE-A345-2CF24E89FE8D}" type="presParOf" srcId="{7664A5F2-2A50-43E1-89B0-113DAD8F78C5}" destId="{C2793011-7B25-4AFC-B196-9315C4F665CC}" srcOrd="8" destOrd="0" presId="urn:microsoft.com/office/officeart/2005/8/layout/list1"/>
    <dgm:cxn modelId="{7B3F0E20-DC54-4AF7-96E0-A8B80FB8664E}" type="presParOf" srcId="{C2793011-7B25-4AFC-B196-9315C4F665CC}" destId="{1511A81D-893B-43D9-9C77-A78D498C4D20}" srcOrd="0" destOrd="0" presId="urn:microsoft.com/office/officeart/2005/8/layout/list1"/>
    <dgm:cxn modelId="{628DFED4-31E6-4CA9-9FAE-A2D84077DC50}" type="presParOf" srcId="{C2793011-7B25-4AFC-B196-9315C4F665CC}" destId="{43B2FE12-5EA1-40F8-84AD-D7C44F69B55C}" srcOrd="1" destOrd="0" presId="urn:microsoft.com/office/officeart/2005/8/layout/list1"/>
    <dgm:cxn modelId="{718D612F-1E7D-42CC-AB2A-434702909112}" type="presParOf" srcId="{7664A5F2-2A50-43E1-89B0-113DAD8F78C5}" destId="{E22E50A9-4D82-4765-8CBB-A5C3B3D91B61}" srcOrd="9" destOrd="0" presId="urn:microsoft.com/office/officeart/2005/8/layout/list1"/>
    <dgm:cxn modelId="{1D3AEA46-95DA-4043-A041-1416D047715C}" type="presParOf" srcId="{7664A5F2-2A50-43E1-89B0-113DAD8F78C5}" destId="{B83A3472-4CBC-4B02-BE30-CE9B650887A3}" srcOrd="10" destOrd="0" presId="urn:microsoft.com/office/officeart/2005/8/layout/list1"/>
  </dgm:cxnLst>
  <dgm:bg>
    <a:solidFill>
      <a:schemeClr val="accent6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70DC61-3A35-49C1-812A-EB51004D90F5}">
      <dsp:nvSpPr>
        <dsp:cNvPr id="0" name=""/>
        <dsp:cNvSpPr/>
      </dsp:nvSpPr>
      <dsp:spPr>
        <a:xfrm>
          <a:off x="0" y="897321"/>
          <a:ext cx="43308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74138-1815-4C95-8493-04E716B951B4}">
      <dsp:nvSpPr>
        <dsp:cNvPr id="0" name=""/>
        <dsp:cNvSpPr/>
      </dsp:nvSpPr>
      <dsp:spPr>
        <a:xfrm>
          <a:off x="304378" y="488623"/>
          <a:ext cx="3334340" cy="7970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586" tIns="0" rIns="114586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b="1" kern="1200" dirty="0" smtClean="0"/>
            <a:t>Trávicí dutina</a:t>
          </a:r>
          <a:endParaRPr lang="cs-CZ" sz="2700" kern="1200" dirty="0"/>
        </a:p>
      </dsp:txBody>
      <dsp:txXfrm>
        <a:off x="304378" y="488623"/>
        <a:ext cx="3334340" cy="797040"/>
      </dsp:txXfrm>
    </dsp:sp>
    <dsp:sp modelId="{58EF4AF5-BBAD-4B5A-92DF-223058C73741}">
      <dsp:nvSpPr>
        <dsp:cNvPr id="0" name=""/>
        <dsp:cNvSpPr/>
      </dsp:nvSpPr>
      <dsp:spPr>
        <a:xfrm>
          <a:off x="0" y="2122041"/>
          <a:ext cx="43308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761CA-B4BF-4908-8F32-E80F7723536F}">
      <dsp:nvSpPr>
        <dsp:cNvPr id="0" name=""/>
        <dsp:cNvSpPr/>
      </dsp:nvSpPr>
      <dsp:spPr>
        <a:xfrm>
          <a:off x="206179" y="1723521"/>
          <a:ext cx="4123583" cy="7970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586" tIns="0" rIns="114586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b="1" kern="1200" dirty="0" smtClean="0"/>
            <a:t>Gastrovaskulární soustava</a:t>
          </a:r>
          <a:endParaRPr lang="cs-CZ" sz="2700" kern="1200" dirty="0"/>
        </a:p>
      </dsp:txBody>
      <dsp:txXfrm>
        <a:off x="206179" y="1723521"/>
        <a:ext cx="4123583" cy="797040"/>
      </dsp:txXfrm>
    </dsp:sp>
    <dsp:sp modelId="{B83A3472-4CBC-4B02-BE30-CE9B650887A3}">
      <dsp:nvSpPr>
        <dsp:cNvPr id="0" name=""/>
        <dsp:cNvSpPr/>
      </dsp:nvSpPr>
      <dsp:spPr>
        <a:xfrm>
          <a:off x="0" y="3346761"/>
          <a:ext cx="43308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2FE12-5EA1-40F8-84AD-D7C44F69B55C}">
      <dsp:nvSpPr>
        <dsp:cNvPr id="0" name=""/>
        <dsp:cNvSpPr/>
      </dsp:nvSpPr>
      <dsp:spPr>
        <a:xfrm>
          <a:off x="216541" y="2948241"/>
          <a:ext cx="3031576" cy="7970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586" tIns="0" rIns="114586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b="1" kern="1200" dirty="0" smtClean="0"/>
            <a:t>Trávicí trubice</a:t>
          </a:r>
          <a:endParaRPr lang="cs-CZ" sz="2700" kern="1200" dirty="0"/>
        </a:p>
      </dsp:txBody>
      <dsp:txXfrm>
        <a:off x="216541" y="2948241"/>
        <a:ext cx="3031576" cy="797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DFBF9-E345-40A2-8838-D9D0380A4AE2}" type="datetimeFigureOut">
              <a:rPr lang="cs-CZ" smtClean="0"/>
              <a:pPr/>
              <a:t>15.4.2013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77C69-EEA8-43F9-B3E6-87FC8D28F9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16852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18B74-F2B7-4894-A124-57E8F91AB910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29915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SHINJI. </a:t>
            </a:r>
            <a:r>
              <a:rPr lang="cs-CZ" i="1" dirty="0" smtClean="0"/>
              <a:t>http://commons.wikimedia.org</a:t>
            </a:r>
            <a:r>
              <a:rPr lang="cs-CZ" dirty="0" smtClean="0"/>
              <a:t> [online]. [cit. 11.9.2012]. Dostupný na WWW: &lt;http://commons.wikimedia.org/wiki/</a:t>
            </a:r>
            <a:r>
              <a:rPr lang="cs-CZ" dirty="0" err="1" smtClean="0"/>
              <a:t>File:Field_of_floating_jellies.jpg?uselang</a:t>
            </a:r>
            <a:r>
              <a:rPr lang="cs-CZ" dirty="0" smtClean="0"/>
              <a:t>=</a:t>
            </a:r>
            <a:r>
              <a:rPr lang="cs-CZ" dirty="0" err="1" smtClean="0"/>
              <a:t>cs</a:t>
            </a:r>
            <a:r>
              <a:rPr lang="cs-CZ" dirty="0" smtClean="0"/>
              <a:t>&gt;.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18B74-F2B7-4894-A124-57E8F91AB910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87379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18B74-F2B7-4894-A124-57E8F91AB910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7267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FB9F"/>
            </a:gs>
            <a:gs pos="14000">
              <a:srgbClr val="F7FAD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15.4.2013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4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4000" b="1" dirty="0"/>
              <a:t>Typy trávicích soustav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2599269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 Biologie – </a:t>
                      </a:r>
                      <a:r>
                        <a:rPr lang="cs-CZ" smtClean="0"/>
                        <a:t>biologie živočichů  </a:t>
                      </a:r>
                      <a:endParaRPr lang="cs-CZ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11. 9. 2012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a 7.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ročník osmiletého G</a:t>
                      </a:r>
                      <a:endParaRPr lang="cs-CZ" smtClean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Výuková prezentaci k procvičení typů trávicích soustav. 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. Úkoly  pro samostatné procvičení  jsou součástí prezentace.</a:t>
                      </a:r>
                      <a:endParaRPr lang="cs-CZ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VY_ 32_ INOVA CE_ 32_BHOU14</a:t>
                      </a:r>
                      <a:endParaRPr lang="cs-CZ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69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Informační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dirty="0"/>
              <a:t>KUBIŠTOVÁ, Iva; JŮVOVÁ, Alena. </a:t>
            </a:r>
            <a:r>
              <a:rPr lang="cs-CZ" sz="1600" i="1" dirty="0"/>
              <a:t>Přehled zoologie</a:t>
            </a:r>
            <a:r>
              <a:rPr lang="cs-CZ" sz="1600" dirty="0"/>
              <a:t>. Brno: </a:t>
            </a:r>
            <a:r>
              <a:rPr lang="cs-CZ" sz="1600" dirty="0" err="1"/>
              <a:t>Paido</a:t>
            </a:r>
            <a:r>
              <a:rPr lang="cs-CZ" sz="1600" dirty="0"/>
              <a:t>, 1984, ISBN 80-901737-4-8.</a:t>
            </a:r>
          </a:p>
          <a:p>
            <a:pPr marL="0" indent="0">
              <a:buNone/>
            </a:pP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1971.</a:t>
            </a:r>
          </a:p>
          <a:p>
            <a:pPr marL="0" indent="0">
              <a:buNone/>
            </a:pPr>
            <a:r>
              <a:rPr lang="cs-CZ" sz="1600" dirty="0"/>
              <a:t>KNOZ, Jan. </a:t>
            </a:r>
            <a:r>
              <a:rPr lang="cs-CZ" sz="1600" i="1" dirty="0"/>
              <a:t>Obecná zoologie II</a:t>
            </a:r>
            <a:r>
              <a:rPr lang="cs-CZ" sz="1600" dirty="0"/>
              <a:t>. Praha: SPN, 1979, ISBN 17-117 79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1: převzato z </a:t>
            </a: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1971.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2: </a:t>
            </a:r>
            <a:r>
              <a:rPr lang="cs-CZ" sz="1600" dirty="0"/>
              <a:t>SHINJI.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11.9.2012]. Dostupný </a:t>
            </a:r>
            <a:r>
              <a:rPr lang="cs-CZ" sz="1600" dirty="0" smtClean="0"/>
              <a:t>podle licence </a:t>
            </a:r>
            <a:r>
              <a:rPr lang="cs-CZ" sz="1600" dirty="0" err="1" smtClean="0"/>
              <a:t>Creative</a:t>
            </a:r>
            <a:r>
              <a:rPr lang="cs-CZ" sz="1600" dirty="0" smtClean="0"/>
              <a:t> </a:t>
            </a:r>
            <a:r>
              <a:rPr lang="cs-CZ" sz="1600" dirty="0" err="1" smtClean="0"/>
              <a:t>commons</a:t>
            </a:r>
            <a:r>
              <a:rPr lang="cs-CZ" sz="1600" dirty="0" smtClean="0"/>
              <a:t> na WWW</a:t>
            </a:r>
            <a:r>
              <a:rPr lang="cs-CZ" sz="1600" dirty="0"/>
              <a:t>: &lt;http://commons.wikimedia.org/wiki/</a:t>
            </a:r>
            <a:r>
              <a:rPr lang="cs-CZ" sz="1600" dirty="0" err="1"/>
              <a:t>File:Field_of_floating_jellies.jpg?uselang</a:t>
            </a:r>
            <a:r>
              <a:rPr lang="cs-CZ" sz="1600" dirty="0"/>
              <a:t>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3:  převzato z </a:t>
            </a:r>
            <a:r>
              <a:rPr lang="cs-CZ" sz="1600" dirty="0"/>
              <a:t>KNOZ, Jan. </a:t>
            </a:r>
            <a:r>
              <a:rPr lang="cs-CZ" sz="1600" i="1" dirty="0"/>
              <a:t>Obecná zoologie II</a:t>
            </a:r>
            <a:r>
              <a:rPr lang="cs-CZ" sz="1600" dirty="0"/>
              <a:t>. Praha: SPN, 1979, ISBN 17-117 79.</a:t>
            </a:r>
          </a:p>
          <a:p>
            <a:pPr marL="0" indent="0">
              <a:buNone/>
            </a:pP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6285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Typy trávicích </a:t>
            </a:r>
            <a:r>
              <a:rPr lang="cs-CZ" sz="4000" b="1" dirty="0" smtClean="0"/>
              <a:t>soustav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Jsou rozmanité.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Jejich </a:t>
            </a:r>
            <a:r>
              <a:rPr lang="cs-CZ" dirty="0"/>
              <a:t>stavba závisí </a:t>
            </a:r>
            <a:r>
              <a:rPr lang="cs-CZ" dirty="0" smtClean="0"/>
              <a:t>na: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složitosti organizmu,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/>
              <a:t>druhu </a:t>
            </a:r>
            <a:r>
              <a:rPr lang="cs-CZ" dirty="0"/>
              <a:t>přijímané potravy.</a:t>
            </a:r>
          </a:p>
          <a:p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020589493"/>
              </p:ext>
            </p:extLst>
          </p:nvPr>
        </p:nvGraphicFramePr>
        <p:xfrm>
          <a:off x="4355976" y="1600200"/>
          <a:ext cx="43308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0119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4000" b="1" dirty="0" smtClean="0"/>
              <a:t>Popište trávicí dutinu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Má pouze jeden otvor, který je zároveň otvorem přijímacím i </a:t>
            </a:r>
            <a:r>
              <a:rPr lang="cs-CZ" sz="2800" dirty="0" err="1"/>
              <a:t>vyvrhovacím</a:t>
            </a:r>
            <a:r>
              <a:rPr lang="cs-CZ" sz="2800" dirty="0"/>
              <a:t>. </a:t>
            </a:r>
            <a:endParaRPr lang="cs-CZ" sz="2800" dirty="0" smtClean="0"/>
          </a:p>
          <a:p>
            <a:r>
              <a:rPr lang="cs-CZ" sz="2800" dirty="0" smtClean="0"/>
              <a:t>Potrava </a:t>
            </a:r>
            <a:r>
              <a:rPr lang="cs-CZ" sz="2800" dirty="0"/>
              <a:t>je zpracovávána cyklicky (další potrava může být přijata až po vyvrhnutí nestrávených zbytků). </a:t>
            </a:r>
            <a:endParaRPr lang="cs-CZ" sz="2800" dirty="0" smtClean="0"/>
          </a:p>
          <a:p>
            <a:r>
              <a:rPr lang="cs-CZ" sz="2800" dirty="0" smtClean="0"/>
              <a:t>Trávicí </a:t>
            </a:r>
            <a:r>
              <a:rPr lang="cs-CZ" sz="2800" dirty="0"/>
              <a:t>dutina může být</a:t>
            </a:r>
            <a:r>
              <a:rPr lang="cs-CZ" sz="2800" dirty="0" smtClean="0"/>
              <a:t>: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2800" dirty="0" smtClean="0"/>
              <a:t>nerozvětvená </a:t>
            </a:r>
            <a:r>
              <a:rPr lang="cs-CZ" sz="2800" dirty="0"/>
              <a:t>(polypovci</a:t>
            </a:r>
            <a:r>
              <a:rPr lang="cs-CZ" sz="2800" dirty="0" smtClean="0"/>
              <a:t>),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2800" dirty="0" smtClean="0"/>
              <a:t>členěná </a:t>
            </a:r>
            <a:r>
              <a:rPr lang="cs-CZ" sz="2800"/>
              <a:t>přepážkami </a:t>
            </a:r>
            <a:r>
              <a:rPr lang="cs-CZ" sz="2800" smtClean="0"/>
              <a:t>(korálnatci</a:t>
            </a:r>
            <a:r>
              <a:rPr lang="cs-CZ" sz="2800" dirty="0" smtClean="0"/>
              <a:t>),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2800" dirty="0" smtClean="0"/>
              <a:t>rozvětvená </a:t>
            </a:r>
            <a:r>
              <a:rPr lang="cs-CZ" sz="2800" dirty="0"/>
              <a:t>po celém těle (ploštěnky).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2463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Tvary trávicí </a:t>
            </a:r>
            <a:r>
              <a:rPr lang="cs-CZ" sz="4000" b="1" dirty="0" smtClean="0"/>
              <a:t>dutiny </a:t>
            </a:r>
            <a:r>
              <a:rPr lang="cs-CZ" sz="4000" b="1" dirty="0"/>
              <a:t>ploštěnek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cs-CZ" sz="2800" dirty="0" err="1" smtClean="0"/>
              <a:t>bezstřevná</a:t>
            </a:r>
            <a:r>
              <a:rPr lang="cs-CZ" sz="2800" dirty="0" smtClean="0"/>
              <a:t> ploštěnka</a:t>
            </a:r>
          </a:p>
          <a:p>
            <a:pPr marL="514350" indent="-514350">
              <a:buFont typeface="+mj-lt"/>
              <a:buAutoNum type="alphaUcPeriod"/>
            </a:pPr>
            <a:r>
              <a:rPr lang="cs-CZ" sz="2800" dirty="0" err="1" smtClean="0"/>
              <a:t>rovnostřevná</a:t>
            </a:r>
            <a:r>
              <a:rPr lang="cs-CZ" sz="2800" dirty="0" smtClean="0"/>
              <a:t> ploštěnka</a:t>
            </a:r>
          </a:p>
          <a:p>
            <a:pPr marL="514350" indent="-514350">
              <a:buFont typeface="+mj-lt"/>
              <a:buAutoNum type="alphaUcPeriod"/>
            </a:pPr>
            <a:r>
              <a:rPr lang="cs-CZ" sz="2800" dirty="0" err="1" smtClean="0"/>
              <a:t>lalokostřevná</a:t>
            </a:r>
            <a:r>
              <a:rPr lang="cs-CZ" sz="2800" dirty="0" smtClean="0"/>
              <a:t> ploštěnka</a:t>
            </a:r>
          </a:p>
          <a:p>
            <a:pPr marL="514350" indent="-514350">
              <a:buFont typeface="+mj-lt"/>
              <a:buAutoNum type="alphaUcPeriod"/>
            </a:pPr>
            <a:r>
              <a:rPr lang="cs-CZ" sz="2800" dirty="0" err="1" smtClean="0"/>
              <a:t>trojvětevná</a:t>
            </a:r>
            <a:r>
              <a:rPr lang="cs-CZ" sz="2800" dirty="0" smtClean="0"/>
              <a:t> ploštěnka</a:t>
            </a:r>
          </a:p>
          <a:p>
            <a:pPr marL="514350" indent="-514350">
              <a:buFont typeface="+mj-lt"/>
              <a:buAutoNum type="alphaUcPeriod"/>
            </a:pPr>
            <a:r>
              <a:rPr lang="cs-CZ" sz="2800" dirty="0" err="1" smtClean="0"/>
              <a:t>mnohovětevná</a:t>
            </a:r>
            <a:r>
              <a:rPr lang="cs-CZ" sz="2800" dirty="0" smtClean="0"/>
              <a:t> ploštěnka</a:t>
            </a:r>
            <a:endParaRPr lang="cs-CZ" sz="2800" dirty="0"/>
          </a:p>
        </p:txBody>
      </p:sp>
      <p:pic>
        <p:nvPicPr>
          <p:cNvPr id="4" name="Picture 2" descr="D:\Foto\Fylogeneze\Nová složka\ploštěnk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07" t="38824" r="25545" b="27705"/>
          <a:stretch/>
        </p:blipFill>
        <p:spPr bwMode="auto">
          <a:xfrm>
            <a:off x="4932040" y="2492896"/>
            <a:ext cx="4027947" cy="265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932040" y="2492896"/>
            <a:ext cx="164373" cy="2926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flipH="1">
            <a:off x="5014224" y="2492896"/>
            <a:ext cx="138928" cy="1463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508104" y="537321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1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xmlns="" val="316793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sz="4000" b="1" dirty="0" smtClean="0"/>
              <a:t>Jaká je funkce gastrovaskulární soustavy?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Tráví i rozvádí </a:t>
            </a:r>
            <a:r>
              <a:rPr lang="cs-CZ" sz="2800" dirty="0" smtClean="0"/>
              <a:t>živiny.</a:t>
            </a:r>
          </a:p>
          <a:p>
            <a:r>
              <a:rPr lang="cs-CZ" sz="2800" dirty="0" smtClean="0"/>
              <a:t>Plní </a:t>
            </a:r>
            <a:r>
              <a:rPr lang="cs-CZ" sz="2800" dirty="0"/>
              <a:t>tak i funkci cévní soustavy (</a:t>
            </a:r>
            <a:r>
              <a:rPr lang="cs-CZ" sz="2800" dirty="0" smtClean="0"/>
              <a:t>medúzy, někteří ploštěnci).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sz="1600" dirty="0" smtClean="0"/>
          </a:p>
          <a:p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                         Obr. 2</a:t>
            </a:r>
            <a:endParaRPr lang="cs-CZ" sz="1600" dirty="0"/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069" r="6570" b="2708"/>
          <a:stretch/>
        </p:blipFill>
        <p:spPr bwMode="auto">
          <a:xfrm>
            <a:off x="2483768" y="2924944"/>
            <a:ext cx="4968552" cy="300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719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Jak vzniká </a:t>
            </a:r>
            <a:r>
              <a:rPr lang="cs-CZ" sz="4000" b="1" dirty="0"/>
              <a:t>trávicí </a:t>
            </a:r>
            <a:r>
              <a:rPr lang="cs-CZ" sz="4000" b="1" dirty="0" smtClean="0"/>
              <a:t>trubice?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Vzniká tak, že se původní vakovité prvostřevo protahuje do délky a vytváří se nová komunikace s vnějším prostředím, druhý otvor. </a:t>
            </a: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r>
              <a:rPr lang="cs-CZ" sz="2800" dirty="0" smtClean="0"/>
              <a:t>U </a:t>
            </a:r>
            <a:r>
              <a:rPr lang="cs-CZ" sz="2800" dirty="0" err="1"/>
              <a:t>prvoústých</a:t>
            </a:r>
            <a:r>
              <a:rPr lang="cs-CZ" sz="2800" dirty="0"/>
              <a:t> (</a:t>
            </a:r>
            <a:r>
              <a:rPr lang="cs-CZ" sz="2800" dirty="0" err="1"/>
              <a:t>Protostomia</a:t>
            </a:r>
            <a:r>
              <a:rPr lang="cs-CZ" sz="2800" dirty="0"/>
              <a:t>) se mění prvoústa (blastoporus) v ústa a řitní otvor vzniká druhotně</a:t>
            </a:r>
            <a:r>
              <a:rPr lang="cs-CZ" sz="2800" dirty="0" smtClean="0"/>
              <a:t>.</a:t>
            </a:r>
          </a:p>
          <a:p>
            <a:r>
              <a:rPr lang="cs-CZ" sz="2800" dirty="0"/>
              <a:t>U </a:t>
            </a:r>
            <a:r>
              <a:rPr lang="cs-CZ" sz="2800" dirty="0" err="1"/>
              <a:t>druhoústých</a:t>
            </a:r>
            <a:r>
              <a:rPr lang="cs-CZ" sz="2800" dirty="0"/>
              <a:t> (</a:t>
            </a:r>
            <a:r>
              <a:rPr lang="cs-CZ" sz="2800" dirty="0" err="1"/>
              <a:t>Deuterostomia</a:t>
            </a:r>
            <a:r>
              <a:rPr lang="cs-CZ" sz="2800" dirty="0"/>
              <a:t>) se mění prvoústa v řiť, ústa se prolamují na opačné straně těla.</a:t>
            </a:r>
          </a:p>
          <a:p>
            <a:pPr marL="0" indent="0">
              <a:buNone/>
            </a:pP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069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Schéma trávicí trubice</a:t>
            </a:r>
            <a:endParaRPr lang="cs-CZ" sz="4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883" r="5055"/>
          <a:stretch/>
        </p:blipFill>
        <p:spPr bwMode="auto">
          <a:xfrm>
            <a:off x="985024" y="4581128"/>
            <a:ext cx="7172362" cy="19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61" b="18034"/>
          <a:stretch/>
        </p:blipFill>
        <p:spPr bwMode="auto">
          <a:xfrm>
            <a:off x="914918" y="1196752"/>
            <a:ext cx="5201032" cy="146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2196" y="2807187"/>
            <a:ext cx="4754179" cy="172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835696" y="366795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</a:t>
            </a:r>
            <a:r>
              <a:rPr lang="cs-CZ" sz="1600" dirty="0" smtClean="0"/>
              <a:t>Obr. 3   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xmlns="" val="186485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sz="4000" b="1" dirty="0" smtClean="0"/>
              <a:t>Jaké </a:t>
            </a:r>
            <a:r>
              <a:rPr lang="cs-CZ" sz="4000" b="1" smtClean="0"/>
              <a:t>jsou základní části </a:t>
            </a:r>
            <a:r>
              <a:rPr lang="cs-CZ" sz="4000" b="1" dirty="0" smtClean="0"/>
              <a:t>trávicí trubice?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Má dva </a:t>
            </a:r>
            <a:r>
              <a:rPr lang="cs-CZ" sz="2800" dirty="0" smtClean="0"/>
              <a:t>otvory: </a:t>
            </a:r>
            <a:r>
              <a:rPr lang="cs-CZ" sz="2800" dirty="0"/>
              <a:t>přijímací a </a:t>
            </a:r>
            <a:r>
              <a:rPr lang="cs-CZ" sz="2800" dirty="0" err="1"/>
              <a:t>vyvrhovací</a:t>
            </a:r>
            <a:r>
              <a:rPr lang="cs-CZ" sz="2800" dirty="0"/>
              <a:t>. 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/>
              <a:t>Trávicí </a:t>
            </a:r>
            <a:r>
              <a:rPr lang="cs-CZ" sz="2800" dirty="0"/>
              <a:t>trubice se dělí na </a:t>
            </a:r>
            <a:r>
              <a:rPr lang="cs-CZ" sz="2800" b="1" dirty="0"/>
              <a:t>tři základní </a:t>
            </a:r>
            <a:r>
              <a:rPr lang="cs-CZ" sz="2800" b="1" dirty="0" smtClean="0"/>
              <a:t>části:</a:t>
            </a:r>
            <a:r>
              <a:rPr lang="cs-CZ" sz="2800" dirty="0" smtClean="0"/>
              <a:t> 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2800" dirty="0" smtClean="0"/>
              <a:t>příjímací </a:t>
            </a:r>
            <a:r>
              <a:rPr lang="cs-CZ" sz="2800" dirty="0"/>
              <a:t>část = </a:t>
            </a:r>
            <a:r>
              <a:rPr lang="cs-CZ" sz="2800" dirty="0" err="1"/>
              <a:t>stomodeum</a:t>
            </a:r>
            <a:r>
              <a:rPr lang="cs-CZ" sz="2800" dirty="0"/>
              <a:t> - ektodermální </a:t>
            </a:r>
            <a:r>
              <a:rPr lang="cs-CZ" sz="2800" dirty="0" smtClean="0"/>
              <a:t>původ,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2800" dirty="0" smtClean="0"/>
              <a:t>střední </a:t>
            </a:r>
            <a:r>
              <a:rPr lang="cs-CZ" sz="2800" dirty="0"/>
              <a:t>část = </a:t>
            </a:r>
            <a:r>
              <a:rPr lang="cs-CZ" sz="2800" dirty="0" err="1"/>
              <a:t>mezenteron</a:t>
            </a:r>
            <a:r>
              <a:rPr lang="cs-CZ" sz="2800" dirty="0"/>
              <a:t> - entodermální </a:t>
            </a:r>
            <a:r>
              <a:rPr lang="cs-CZ" sz="2800" dirty="0" smtClean="0"/>
              <a:t>původ,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2800" dirty="0" err="1" smtClean="0"/>
              <a:t>vyvrhovací</a:t>
            </a:r>
            <a:r>
              <a:rPr lang="cs-CZ" sz="2800" dirty="0" smtClean="0"/>
              <a:t> </a:t>
            </a:r>
            <a:r>
              <a:rPr lang="cs-CZ" sz="2800" dirty="0"/>
              <a:t>část = </a:t>
            </a:r>
            <a:r>
              <a:rPr lang="cs-CZ" sz="2800" dirty="0" err="1"/>
              <a:t>proctodeum</a:t>
            </a:r>
            <a:r>
              <a:rPr lang="cs-CZ" sz="2800" dirty="0"/>
              <a:t> - část před řitním otvorem, </a:t>
            </a:r>
            <a:r>
              <a:rPr lang="cs-CZ" sz="2800" dirty="0" smtClean="0"/>
              <a:t>má ektodermální původ.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745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/>
              <a:t>Jaké oddíly a přídatné žlázy má trávicí trubice?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/>
              <a:t>Oddíly</a:t>
            </a:r>
            <a:r>
              <a:rPr lang="cs-CZ" sz="2800" dirty="0"/>
              <a:t>: 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2800" dirty="0" smtClean="0"/>
              <a:t>ústní </a:t>
            </a:r>
            <a:r>
              <a:rPr lang="cs-CZ" sz="2800" dirty="0"/>
              <a:t>otvor, ústní dutina, hltan, </a:t>
            </a:r>
            <a:r>
              <a:rPr lang="cs-CZ" sz="2800" dirty="0" smtClean="0"/>
              <a:t>jícen,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2800" dirty="0" smtClean="0"/>
              <a:t>žaludek </a:t>
            </a:r>
            <a:r>
              <a:rPr lang="cs-CZ" sz="2800" dirty="0"/>
              <a:t>různého tvaru funkce (žláznatý, svalnatý</a:t>
            </a:r>
            <a:r>
              <a:rPr lang="cs-CZ" sz="2800" dirty="0" smtClean="0"/>
              <a:t>),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2800" dirty="0" smtClean="0"/>
              <a:t>různě </a:t>
            </a:r>
            <a:r>
              <a:rPr lang="cs-CZ" sz="2800" dirty="0"/>
              <a:t>členěné střevo</a:t>
            </a:r>
            <a:r>
              <a:rPr lang="cs-CZ" sz="2800" dirty="0" smtClean="0"/>
              <a:t>,</a:t>
            </a:r>
          </a:p>
          <a:p>
            <a:pPr marL="720000">
              <a:spcAft>
                <a:spcPts val="1200"/>
              </a:spcAft>
              <a:buFont typeface="Courier New" pitchFamily="49" charset="0"/>
              <a:buChar char="o"/>
            </a:pPr>
            <a:r>
              <a:rPr lang="cs-CZ" sz="2800" dirty="0" smtClean="0"/>
              <a:t>konečník</a:t>
            </a:r>
            <a:r>
              <a:rPr lang="cs-CZ" sz="2800" dirty="0"/>
              <a:t>, řitní </a:t>
            </a:r>
            <a:r>
              <a:rPr lang="cs-CZ" sz="2800" dirty="0" smtClean="0"/>
              <a:t>otvor.</a:t>
            </a:r>
            <a:endParaRPr lang="cs-CZ" sz="2800" dirty="0"/>
          </a:p>
          <a:p>
            <a:r>
              <a:rPr lang="cs-CZ" sz="2800" b="1" dirty="0"/>
              <a:t>Přídatné</a:t>
            </a:r>
            <a:r>
              <a:rPr lang="cs-CZ" sz="2800" dirty="0"/>
              <a:t> </a:t>
            </a:r>
            <a:r>
              <a:rPr lang="cs-CZ" sz="2800" b="1" dirty="0"/>
              <a:t>žlázy</a:t>
            </a:r>
            <a:r>
              <a:rPr lang="cs-CZ" sz="2800" dirty="0"/>
              <a:t> (vyúsťují do trávicí trubice</a:t>
            </a:r>
            <a:r>
              <a:rPr lang="cs-CZ" sz="2800" dirty="0" smtClean="0"/>
              <a:t>): 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2800" dirty="0" smtClean="0"/>
              <a:t>játra</a:t>
            </a:r>
            <a:r>
              <a:rPr lang="cs-CZ" sz="2800" dirty="0"/>
              <a:t>, slinivka </a:t>
            </a:r>
            <a:r>
              <a:rPr lang="cs-CZ" sz="2800" dirty="0" smtClean="0"/>
              <a:t>břišní,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2800" dirty="0" smtClean="0"/>
              <a:t>žláza </a:t>
            </a:r>
            <a:r>
              <a:rPr lang="cs-CZ" sz="2800" dirty="0" err="1"/>
              <a:t>slinivkojaterní</a:t>
            </a:r>
            <a:r>
              <a:rPr lang="cs-CZ" sz="2800" dirty="0"/>
              <a:t> (hepatopankreas</a:t>
            </a:r>
            <a:r>
              <a:rPr lang="cs-CZ" sz="2800" dirty="0" smtClean="0"/>
              <a:t>),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2800" dirty="0" smtClean="0"/>
              <a:t>slinné </a:t>
            </a:r>
            <a:r>
              <a:rPr lang="cs-CZ" sz="2800" dirty="0"/>
              <a:t>žlázy, jedové </a:t>
            </a:r>
            <a:r>
              <a:rPr lang="cs-CZ" sz="2800" dirty="0" smtClean="0"/>
              <a:t>žlázy.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4522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553</Words>
  <Application>Microsoft Office PowerPoint</Application>
  <PresentationFormat>Předvádění na obrazovce (4:3)</PresentationFormat>
  <Paragraphs>84</Paragraphs>
  <Slides>10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Typy trávicích soustav</vt:lpstr>
      <vt:lpstr>Typy trávicích soustav</vt:lpstr>
      <vt:lpstr>Popište trávicí dutinu</vt:lpstr>
      <vt:lpstr>Tvary trávicí dutiny ploštěnek</vt:lpstr>
      <vt:lpstr>Jaká je funkce gastrovaskulární soustavy?</vt:lpstr>
      <vt:lpstr>Jak vzniká trávicí trubice?</vt:lpstr>
      <vt:lpstr>Schéma trávicí trubice</vt:lpstr>
      <vt:lpstr>Jaké jsou základní části trávicí trubice?</vt:lpstr>
      <vt:lpstr>Jaké oddíly a přídatné žlázy má trávicí trubice?</vt:lpstr>
      <vt:lpstr>Informační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vzdělávacího materiálu</dc:title>
  <dc:creator>Uzivatel</dc:creator>
  <cp:lastModifiedBy>ucitel</cp:lastModifiedBy>
  <cp:revision>20</cp:revision>
  <dcterms:created xsi:type="dcterms:W3CDTF">2012-09-11T18:05:36Z</dcterms:created>
  <dcterms:modified xsi:type="dcterms:W3CDTF">2013-04-15T11:34:52Z</dcterms:modified>
</cp:coreProperties>
</file>