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4" r:id="rId4"/>
    <p:sldId id="278" r:id="rId5"/>
    <p:sldId id="264" r:id="rId6"/>
    <p:sldId id="265" r:id="rId7"/>
    <p:sldId id="279" r:id="rId8"/>
    <p:sldId id="267" r:id="rId9"/>
    <p:sldId id="268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B237-55C4-4EDA-AD33-A10EA1EB383D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B3E6-1077-43D8-8F38-1DB0AFB1D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6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náčrtník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B3E6-1077-43D8-8F38-1DB0AFB1DE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57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PHILCHA.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12.9.2012]. Dostupný na WWW: &lt;http://commons.wikimedia.org/wiki/File:Porifera_body_structures_01.png?uselang=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3B3E6-1077-43D8-8F38-1DB0AFB1DE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84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4000" b="1" dirty="0"/>
              <a:t>Soustava </a:t>
            </a:r>
            <a:r>
              <a:rPr lang="cs-CZ" sz="4000" b="1" dirty="0" smtClean="0"/>
              <a:t>trávicí- prvoci až ploštěnci</a:t>
            </a:r>
            <a:endParaRPr lang="cs-CZ" sz="40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03000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</a:t>
                      </a:r>
                      <a:r>
                        <a:rPr lang="cs-CZ" smtClean="0"/>
                        <a:t>–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11. 10. 2012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Prezentaci k prohloubení a procvičení učiva doprovázená </a:t>
                      </a:r>
                      <a:r>
                        <a:rPr lang="cs-CZ" smtClean="0"/>
                        <a:t>otázkami 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prezentace. Úkoly  pro samostatné procvičení  jsou součástí 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32_BHOU15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Procvičování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6203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Vytvoř </a:t>
            </a:r>
            <a:r>
              <a:rPr lang="cs-CZ" dirty="0" smtClean="0"/>
              <a:t>správná spojení: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nálevníci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endoparazité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měňavky</a:t>
            </a:r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err="1" smtClean="0"/>
              <a:t>osmotrofní</a:t>
            </a:r>
            <a:r>
              <a:rPr lang="cs-CZ" dirty="0" smtClean="0"/>
              <a:t> výživa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 smtClean="0"/>
              <a:t>fagotrofní</a:t>
            </a:r>
            <a:r>
              <a:rPr lang="cs-CZ" dirty="0" smtClean="0"/>
              <a:t> výživa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buněčná ústa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buněčný hltan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cyklóza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panožky</a:t>
            </a:r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dirty="0" smtClean="0"/>
              <a:t>Jaké </a:t>
            </a:r>
            <a:r>
              <a:rPr lang="cs-CZ" dirty="0"/>
              <a:t>tělní typy živočišných hub </a:t>
            </a:r>
            <a:r>
              <a:rPr lang="cs-CZ" dirty="0" smtClean="0"/>
              <a:t>znáš?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 smtClean="0"/>
              <a:t>Který typ je na obrázku?</a:t>
            </a:r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514350" indent="-514350">
              <a:buFont typeface="+mj-lt"/>
              <a:buAutoNum type="arabicPeriod" startAt="2"/>
            </a:pP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0" indent="0">
              <a:buNone/>
            </a:pPr>
            <a:r>
              <a:rPr lang="cs-CZ" sz="1500" dirty="0" smtClean="0"/>
              <a:t>               Obr. 4</a:t>
            </a:r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514350" indent="-514350">
              <a:buFont typeface="+mj-lt"/>
              <a:buAutoNum type="arabicPeriod" startAt="2"/>
            </a:pPr>
            <a:endParaRPr lang="cs-CZ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/>
              <a:t>Jaké typy buněk obsahuje láčka a jakou mají funkci?</a:t>
            </a:r>
          </a:p>
        </p:txBody>
      </p:sp>
      <p:pic>
        <p:nvPicPr>
          <p:cNvPr id="1027" name="Picture 3" descr="D:\Foto\Fylogeneze\Nová složka\prvoci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t="5412" r="52231" b="74108"/>
          <a:stretch/>
        </p:blipFill>
        <p:spPr bwMode="auto">
          <a:xfrm>
            <a:off x="6181252" y="2924944"/>
            <a:ext cx="1418956" cy="18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Správná spojení: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cs-CZ" sz="2800" dirty="0" smtClean="0"/>
              <a:t>c, d, 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cs-CZ" sz="2800" dirty="0" smtClean="0"/>
              <a:t>a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2800" dirty="0" smtClean="0"/>
              <a:t>b, f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cs-CZ" sz="2800" dirty="0" smtClean="0"/>
              <a:t>Jsou to : </a:t>
            </a:r>
            <a:r>
              <a:rPr lang="cs-CZ" sz="2800" dirty="0" err="1" smtClean="0"/>
              <a:t>askon</a:t>
            </a:r>
            <a:r>
              <a:rPr lang="cs-CZ" sz="2800" dirty="0" smtClean="0"/>
              <a:t>, </a:t>
            </a:r>
            <a:r>
              <a:rPr lang="cs-CZ" sz="2800" dirty="0" err="1" smtClean="0"/>
              <a:t>sykon</a:t>
            </a:r>
            <a:r>
              <a:rPr lang="cs-CZ" sz="2800" dirty="0" smtClean="0"/>
              <a:t>, </a:t>
            </a:r>
            <a:r>
              <a:rPr lang="cs-CZ" sz="2800" dirty="0" err="1" smtClean="0"/>
              <a:t>leukon</a:t>
            </a:r>
            <a:r>
              <a:rPr lang="cs-CZ" sz="2800" dirty="0" smtClean="0"/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cs-CZ" sz="2800" dirty="0" smtClean="0"/>
              <a:t>Na obrázku je </a:t>
            </a:r>
            <a:r>
              <a:rPr lang="cs-CZ" sz="2800" dirty="0" err="1" smtClean="0"/>
              <a:t>leukon</a:t>
            </a:r>
            <a:r>
              <a:rPr lang="cs-CZ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3000" dirty="0"/>
              <a:t>Žláznaté buňky </a:t>
            </a:r>
            <a:r>
              <a:rPr lang="cs-CZ" sz="3000" dirty="0" err="1"/>
              <a:t>natravují</a:t>
            </a:r>
            <a:r>
              <a:rPr lang="cs-CZ" sz="3000" dirty="0"/>
              <a:t> pohlcenou kořist svými enzymy vylučovanými do láčky (mimobuněčné trávení</a:t>
            </a:r>
            <a:r>
              <a:rPr lang="cs-CZ" sz="3000" dirty="0" smtClean="0"/>
              <a:t>).Funkcí </a:t>
            </a:r>
            <a:r>
              <a:rPr lang="cs-CZ" sz="3000" dirty="0"/>
              <a:t>bičíkatých buněk je vstřebání rozložených živin nebo fagocytóza (vnitrobuněčné trávení</a:t>
            </a:r>
            <a:r>
              <a:rPr lang="cs-CZ" sz="3000" dirty="0" smtClean="0"/>
              <a:t>).</a:t>
            </a: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SEDLÁK, Edmund. </a:t>
            </a:r>
            <a:r>
              <a:rPr lang="cs-CZ" sz="1600" i="1" dirty="0"/>
              <a:t>Zoologie bezobratlých</a:t>
            </a:r>
            <a:r>
              <a:rPr lang="cs-CZ" sz="1600" dirty="0"/>
              <a:t>. Brno: Masarykova universita, 2003, ISBN 80-210-2892-0.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1, 2, 4: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PHILCHA.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12.9.2012].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&lt;http://commons.wikimedia.org/wiki/File:Porifera_body_structures_01.png?uselang=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4: PHILCHA.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11.10.2012].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File:Cnidaria_medusa_n_polyp.png?uselang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 smtClean="0"/>
              <a:t>&gt;.</a:t>
            </a:r>
          </a:p>
          <a:p>
            <a:pPr marL="0" indent="0">
              <a:buNone/>
            </a:pPr>
            <a:r>
              <a:rPr lang="cs-CZ" sz="1600" dirty="0"/>
              <a:t>HONZAXJ.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11.10.2012].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Creatice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Soubor:Trapka_velka_Paramecium_caudatum.jpg</a:t>
            </a:r>
            <a:r>
              <a:rPr lang="cs-CZ" sz="1600" dirty="0"/>
              <a:t>&gt;. 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příjem potravy </a:t>
            </a:r>
            <a:r>
              <a:rPr lang="cs-CZ" sz="4000" b="1" dirty="0" smtClean="0"/>
              <a:t>prvoků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cs-CZ" sz="3000" b="1" dirty="0" smtClean="0"/>
              <a:t>Celým </a:t>
            </a:r>
            <a:r>
              <a:rPr lang="cs-CZ" sz="3000" b="1" dirty="0"/>
              <a:t>povrchem těla</a:t>
            </a:r>
            <a:r>
              <a:rPr lang="cs-CZ" sz="3000" dirty="0"/>
              <a:t> (</a:t>
            </a:r>
            <a:r>
              <a:rPr lang="cs-CZ" sz="3000" dirty="0" err="1"/>
              <a:t>osmotrofně</a:t>
            </a:r>
            <a:r>
              <a:rPr lang="cs-CZ" sz="3000" dirty="0"/>
              <a:t>), např. </a:t>
            </a:r>
            <a:r>
              <a:rPr lang="cs-CZ" sz="3000" dirty="0" smtClean="0"/>
              <a:t>endoparazité.</a:t>
            </a:r>
            <a:endParaRPr lang="cs-CZ" sz="3000" dirty="0"/>
          </a:p>
          <a:p>
            <a:pPr lvl="0">
              <a:spcAft>
                <a:spcPts val="1200"/>
              </a:spcAft>
            </a:pPr>
            <a:r>
              <a:rPr lang="cs-CZ" sz="3000" b="1" dirty="0"/>
              <a:t>Panožkami</a:t>
            </a:r>
            <a:r>
              <a:rPr lang="cs-CZ" sz="3000" dirty="0"/>
              <a:t> (</a:t>
            </a:r>
            <a:r>
              <a:rPr lang="cs-CZ" sz="3000" dirty="0" err="1"/>
              <a:t>fagotrofně</a:t>
            </a:r>
            <a:r>
              <a:rPr lang="cs-CZ" sz="3000" dirty="0"/>
              <a:t>) na libovolném místě těla, např. </a:t>
            </a:r>
            <a:r>
              <a:rPr lang="cs-CZ" sz="3000" dirty="0" smtClean="0"/>
              <a:t>měňavky.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cs-CZ" sz="3000" dirty="0" smtClean="0"/>
              <a:t>Popis k obrázku 1 (měňavka</a:t>
            </a:r>
            <a:br>
              <a:rPr lang="cs-CZ" sz="3000" dirty="0" smtClean="0"/>
            </a:br>
            <a:r>
              <a:rPr lang="cs-CZ" sz="3000" dirty="0" smtClean="0"/>
              <a:t>velká):</a:t>
            </a:r>
          </a:p>
          <a:p>
            <a:pPr marL="342000" lvl="0" indent="0">
              <a:spcBef>
                <a:spcPts val="0"/>
              </a:spcBef>
              <a:buNone/>
            </a:pPr>
            <a:r>
              <a:rPr lang="cs-CZ" sz="2600" dirty="0" smtClean="0"/>
              <a:t>c)  jádro s jadérkem</a:t>
            </a:r>
          </a:p>
          <a:p>
            <a:pPr marL="342000" lvl="0" indent="0">
              <a:spcBef>
                <a:spcPts val="0"/>
              </a:spcBef>
              <a:buNone/>
            </a:pPr>
            <a:r>
              <a:rPr lang="cs-CZ" sz="2600" dirty="0" smtClean="0"/>
              <a:t>d)  pulzující vakuola</a:t>
            </a:r>
          </a:p>
          <a:p>
            <a:pPr marL="342000" lvl="0" indent="0">
              <a:spcBef>
                <a:spcPts val="0"/>
              </a:spcBef>
              <a:buNone/>
            </a:pPr>
            <a:r>
              <a:rPr lang="cs-CZ" sz="2600" dirty="0" smtClean="0"/>
              <a:t>e)  potravní vakuola</a:t>
            </a:r>
          </a:p>
          <a:p>
            <a:pPr marL="342000" lvl="0" indent="0">
              <a:spcBef>
                <a:spcPts val="0"/>
              </a:spcBef>
              <a:buNone/>
            </a:pPr>
            <a:r>
              <a:rPr lang="cs-CZ" sz="2600" dirty="0" smtClean="0"/>
              <a:t>f)  panožka</a:t>
            </a:r>
          </a:p>
          <a:p>
            <a:pPr marL="342000" lvl="0" indent="0">
              <a:spcBef>
                <a:spcPts val="0"/>
              </a:spcBef>
              <a:buNone/>
            </a:pPr>
            <a:r>
              <a:rPr lang="cs-CZ" sz="2600" dirty="0" smtClean="0"/>
              <a:t>g)  vznikající potravní vakuola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cs-CZ" sz="1600" dirty="0" smtClean="0"/>
              <a:t>                                                                                                         </a:t>
            </a:r>
          </a:p>
          <a:p>
            <a:pPr marL="0" lvl="0" indent="0">
              <a:spcAft>
                <a:spcPts val="1200"/>
              </a:spcAft>
              <a:buNone/>
            </a:pPr>
            <a:endParaRPr lang="cs-CZ" sz="17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D:\Foto\Fylogeneze\Nová složka\prvoc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433" r="47401" b="70371"/>
          <a:stretch/>
        </p:blipFill>
        <p:spPr bwMode="auto">
          <a:xfrm>
            <a:off x="5073824" y="3212976"/>
            <a:ext cx="3384376" cy="25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57151" y="5887436"/>
            <a:ext cx="113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příjem </a:t>
            </a:r>
            <a:r>
              <a:rPr lang="cs-CZ" sz="4000" b="1" dirty="0" smtClean="0"/>
              <a:t>potravy prvoků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 dirty="0"/>
              <a:t>Buněčná</a:t>
            </a:r>
            <a:r>
              <a:rPr lang="cs-CZ" sz="2800" dirty="0"/>
              <a:t> </a:t>
            </a:r>
            <a:r>
              <a:rPr lang="cs-CZ" sz="2800" b="1" dirty="0"/>
              <a:t>ústa</a:t>
            </a:r>
            <a:r>
              <a:rPr lang="cs-CZ" sz="2800" dirty="0"/>
              <a:t> - na určitém místě těla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/>
              <a:t>Tento způsob příjmu potravy mají nálevníci.</a:t>
            </a:r>
            <a:endParaRPr lang="cs-CZ" sz="2800" dirty="0" smtClean="0"/>
          </a:p>
          <a:p>
            <a:pPr lvl="0"/>
            <a:r>
              <a:rPr lang="cs-CZ" sz="2800" dirty="0" smtClean="0"/>
              <a:t>Dále </a:t>
            </a:r>
            <a:r>
              <a:rPr lang="cs-CZ" sz="2800" dirty="0"/>
              <a:t>následuje buněčný hltan, potravní vakuoly a buněčná řiť. </a:t>
            </a:r>
          </a:p>
          <a:p>
            <a:pPr lvl="0"/>
            <a:r>
              <a:rPr lang="cs-CZ" sz="2800" dirty="0"/>
              <a:t>V potravní vakuole se mění reakce uvnitř z kyselé na zásaditou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Během </a:t>
            </a:r>
            <a:r>
              <a:rPr lang="cs-CZ" sz="2800" dirty="0"/>
              <a:t>změny se vakuoly pohybují po určité </a:t>
            </a:r>
            <a:r>
              <a:rPr lang="cs-CZ" sz="2800" dirty="0" smtClean="0"/>
              <a:t>dráze= cyklóze.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Nálevníci</a:t>
            </a:r>
            <a:r>
              <a:rPr lang="cs-CZ" sz="4000" b="1" dirty="0"/>
              <a:t> </a:t>
            </a:r>
            <a:r>
              <a:rPr lang="cs-CZ" sz="4000" b="1" dirty="0" smtClean="0"/>
              <a:t>– cyklóza potravní vakuoly</a:t>
            </a:r>
            <a:endParaRPr lang="cs-CZ" sz="4000" b="1" dirty="0"/>
          </a:p>
        </p:txBody>
      </p:sp>
      <p:pic>
        <p:nvPicPr>
          <p:cNvPr id="2050" name="Picture 2" descr="D:\Foto\Fylogeneze\Nová složka\prvoci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19525" r="70091" b="41274"/>
          <a:stretch/>
        </p:blipFill>
        <p:spPr bwMode="auto">
          <a:xfrm>
            <a:off x="971600" y="1484784"/>
            <a:ext cx="2279570" cy="49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buněčná ústa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potravní vakuola při vyprazdňování nestravitelných zbytků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makronukleus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mikronukleus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dráha potravní vakuoly (naznačena šipkami)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3608" y="2636912"/>
            <a:ext cx="472763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62240" y="1601445"/>
            <a:ext cx="21361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91125" y="14624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83823" y="5877272"/>
            <a:ext cx="80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923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Jak </a:t>
            </a:r>
            <a:r>
              <a:rPr lang="cs-CZ" sz="4000" b="1" dirty="0" smtClean="0"/>
              <a:t>prvoci zpracovávají </a:t>
            </a:r>
            <a:r>
              <a:rPr lang="cs-CZ" sz="4000" b="1" dirty="0" smtClean="0"/>
              <a:t>potravu?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3600400" cy="48574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Zpracování potravy: potravní </a:t>
            </a:r>
            <a:r>
              <a:rPr lang="cs-CZ" sz="2800" dirty="0" smtClean="0"/>
              <a:t>vakuoly</a:t>
            </a:r>
            <a:endParaRPr lang="cs-CZ" sz="2800" dirty="0"/>
          </a:p>
          <a:p>
            <a:r>
              <a:rPr lang="cs-CZ" sz="2800" dirty="0"/>
              <a:t>Vylučování nestrávených částeček: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/>
              <a:t>na libovolném místě těla, u většiny prvoků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/>
              <a:t>na předem určeném místě těla - buněčná řiť (</a:t>
            </a:r>
            <a:r>
              <a:rPr lang="cs-CZ" sz="2800" dirty="0" err="1"/>
              <a:t>cytopyge</a:t>
            </a:r>
            <a:r>
              <a:rPr lang="cs-CZ" sz="2800" dirty="0"/>
              <a:t>), u </a:t>
            </a:r>
            <a:r>
              <a:rPr lang="cs-CZ" sz="2800" dirty="0" smtClean="0"/>
              <a:t>nálevníků.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104901" cy="484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 flipH="1">
            <a:off x="5364087" y="6331254"/>
            <a:ext cx="1008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187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trávicí soustavu </a:t>
            </a:r>
            <a:r>
              <a:rPr lang="cs-CZ" sz="4000" b="1" dirty="0" smtClean="0"/>
              <a:t>u hub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Potrava je přijímána </a:t>
            </a:r>
            <a:r>
              <a:rPr lang="cs-CZ" sz="2800" b="1" dirty="0" err="1"/>
              <a:t>ostiemi</a:t>
            </a:r>
            <a:r>
              <a:rPr lang="cs-CZ" sz="2800" dirty="0"/>
              <a:t> </a:t>
            </a:r>
            <a:r>
              <a:rPr lang="cs-CZ" sz="2800" dirty="0" smtClean="0"/>
              <a:t>= </a:t>
            </a:r>
            <a:r>
              <a:rPr lang="cs-CZ" sz="2800" dirty="0"/>
              <a:t>otvůrky </a:t>
            </a:r>
            <a:r>
              <a:rPr lang="cs-CZ" sz="2800" dirty="0" smtClean="0"/>
              <a:t>specializovaných </a:t>
            </a:r>
            <a:r>
              <a:rPr lang="cs-CZ" sz="2800" dirty="0"/>
              <a:t>ektodermálních buněk tzv. </a:t>
            </a:r>
            <a:r>
              <a:rPr lang="cs-CZ" sz="2800" dirty="0" err="1"/>
              <a:t>porocytů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Částečky </a:t>
            </a:r>
            <a:r>
              <a:rPr lang="cs-CZ" sz="2800" dirty="0"/>
              <a:t>jsou strhávány pohybem bičíku v límečku choanocytů (</a:t>
            </a:r>
            <a:r>
              <a:rPr lang="cs-CZ" sz="2800" dirty="0" err="1"/>
              <a:t>límečkovité</a:t>
            </a:r>
            <a:r>
              <a:rPr lang="cs-CZ" sz="2800" dirty="0"/>
              <a:t> buňky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Jsou </a:t>
            </a:r>
            <a:r>
              <a:rPr lang="cs-CZ" sz="2800" dirty="0"/>
              <a:t>pohlceny jejich plazmou a předávány </a:t>
            </a:r>
            <a:r>
              <a:rPr lang="cs-CZ" sz="2800" dirty="0" err="1"/>
              <a:t>amoebocytům</a:t>
            </a:r>
            <a:r>
              <a:rPr lang="cs-CZ" sz="2800" dirty="0"/>
              <a:t> v mezenchymu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Vyvrhovací</a:t>
            </a:r>
            <a:r>
              <a:rPr lang="cs-CZ" sz="2800" dirty="0" smtClean="0"/>
              <a:t> </a:t>
            </a:r>
            <a:r>
              <a:rPr lang="cs-CZ" sz="2800" dirty="0"/>
              <a:t>otvor je jeden - </a:t>
            </a:r>
            <a:r>
              <a:rPr lang="cs-CZ" sz="2800" dirty="0" err="1"/>
              <a:t>osculum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Jaké jsou tělní typy hub?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Trávení hub je nitrobuněčné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Podle </a:t>
            </a:r>
            <a:r>
              <a:rPr lang="cs-CZ" sz="2800" dirty="0"/>
              <a:t>umístění </a:t>
            </a:r>
            <a:r>
              <a:rPr lang="cs-CZ" sz="2800" dirty="0" err="1"/>
              <a:t>límečkovitých</a:t>
            </a:r>
            <a:r>
              <a:rPr lang="cs-CZ" sz="2800" dirty="0"/>
              <a:t> buněk rozlišujeme tři tělní typy živočišných hub: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</a:t>
            </a:r>
            <a:r>
              <a:rPr lang="cs-CZ" sz="2800" dirty="0" err="1" smtClean="0"/>
              <a:t>askon</a:t>
            </a:r>
            <a:r>
              <a:rPr lang="cs-CZ" sz="2800" dirty="0" smtClean="0"/>
              <a:t>        </a:t>
            </a:r>
            <a:r>
              <a:rPr lang="cs-CZ" sz="2800" dirty="0" err="1" smtClean="0"/>
              <a:t>sykon</a:t>
            </a:r>
            <a:r>
              <a:rPr lang="cs-CZ" sz="2800" dirty="0" smtClean="0"/>
              <a:t>            </a:t>
            </a:r>
            <a:r>
              <a:rPr lang="cs-CZ" sz="2800" dirty="0" err="1" smtClean="0"/>
              <a:t>leukon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                          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Obr. 3</a:t>
            </a:r>
            <a:endParaRPr lang="cs-CZ" sz="16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040560" cy="26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trávicí soustavu </a:t>
            </a:r>
            <a:r>
              <a:rPr lang="cs-CZ" sz="4000" b="1" dirty="0" smtClean="0"/>
              <a:t> </a:t>
            </a:r>
            <a:r>
              <a:rPr lang="cs-CZ" sz="4000" b="1" dirty="0" smtClean="0"/>
              <a:t>u žahavců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K příjmu potravy i výdeji nestravitelných zbytků slouží jediný otvor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Ten </a:t>
            </a:r>
            <a:r>
              <a:rPr lang="cs-CZ" sz="2800" dirty="0"/>
              <a:t>ústí do vakovité nebo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rozvětvené </a:t>
            </a:r>
            <a:r>
              <a:rPr lang="cs-CZ" sz="2800" dirty="0"/>
              <a:t>dutiny (láčky</a:t>
            </a:r>
            <a:r>
              <a:rPr lang="cs-CZ" sz="2800" dirty="0" smtClean="0"/>
              <a:t>).</a:t>
            </a:r>
          </a:p>
          <a:p>
            <a:r>
              <a:rPr lang="cs-CZ" sz="2800" dirty="0"/>
              <a:t>U medúzovců se vak větví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do </a:t>
            </a:r>
            <a:r>
              <a:rPr lang="cs-CZ" sz="2800" dirty="0"/>
              <a:t>chodeb s </a:t>
            </a:r>
            <a:r>
              <a:rPr lang="cs-CZ" sz="2800" dirty="0" smtClean="0"/>
              <a:t>postranními</a:t>
            </a:r>
            <a:br>
              <a:rPr lang="cs-CZ" sz="2800" dirty="0" smtClean="0"/>
            </a:br>
            <a:r>
              <a:rPr lang="cs-CZ" sz="2800" dirty="0" smtClean="0"/>
              <a:t>vychlípeninami</a:t>
            </a:r>
            <a:r>
              <a:rPr lang="cs-CZ" sz="2800" dirty="0"/>
              <a:t>, které pronikají do všech částí těla.</a:t>
            </a:r>
          </a:p>
          <a:p>
            <a:r>
              <a:rPr lang="cs-CZ" sz="2800" dirty="0"/>
              <a:t>Takový vak nazýváme gastrovaskulární soustava.</a:t>
            </a:r>
          </a:p>
          <a:p>
            <a:r>
              <a:rPr lang="cs-CZ" sz="2800" dirty="0"/>
              <a:t>Ta zabezpečuje i rozvod živin ke všem tkáním.</a:t>
            </a:r>
          </a:p>
          <a:p>
            <a:pPr>
              <a:spcAft>
                <a:spcPts val="1200"/>
              </a:spcAft>
            </a:pPr>
            <a:endParaRPr lang="cs-CZ" sz="3000" dirty="0" smtClean="0"/>
          </a:p>
          <a:p>
            <a:pPr>
              <a:spcAft>
                <a:spcPts val="1200"/>
              </a:spcAft>
            </a:pPr>
            <a:endParaRPr lang="cs-CZ" sz="3000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 bwMode="auto">
          <a:xfrm>
            <a:off x="5076056" y="2430551"/>
            <a:ext cx="3317523" cy="185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380048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196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Žahavci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/>
              <a:t>Láčka </a:t>
            </a:r>
            <a:r>
              <a:rPr lang="cs-CZ" sz="2800" dirty="0"/>
              <a:t>je </a:t>
            </a:r>
            <a:r>
              <a:rPr lang="cs-CZ" sz="2800" dirty="0" smtClean="0"/>
              <a:t>vystlána dvěma typy entodermálních buněk: </a:t>
            </a:r>
            <a:r>
              <a:rPr lang="cs-CZ" sz="2800" dirty="0"/>
              <a:t>buňkami s jedním nebo dvěma bičíky a žláznatými buňkami. 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Žláznaté buňky </a:t>
            </a:r>
            <a:r>
              <a:rPr lang="cs-CZ" sz="2800" dirty="0" err="1"/>
              <a:t>natravují</a:t>
            </a:r>
            <a:r>
              <a:rPr lang="cs-CZ" sz="2800" dirty="0"/>
              <a:t> pohlcenou kořist svými enzymy vylučovanými do láčky (mimobuněčné trávení).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Funkcí bičíkatých buněk je vstřebání rozložených živin nebo fagocytóza (vnitrobuněčné trávení</a:t>
            </a:r>
            <a:r>
              <a:rPr lang="cs-CZ" sz="2800" dirty="0" smtClean="0"/>
              <a:t>).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6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675</Words>
  <Application>Microsoft Office PowerPoint</Application>
  <PresentationFormat>Předvádění na obrazovce (4:3)</PresentationFormat>
  <Paragraphs>118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Soustava trávicí- prvoci až ploštěnci</vt:lpstr>
      <vt:lpstr>Popište příjem potravy prvoků</vt:lpstr>
      <vt:lpstr>Popište příjem potravy prvoků</vt:lpstr>
      <vt:lpstr>Nálevníci – cyklóza potravní vakuoly</vt:lpstr>
      <vt:lpstr> Jak prvoci zpracovávají potravu?</vt:lpstr>
      <vt:lpstr>Popište trávicí soustavu u hub</vt:lpstr>
      <vt:lpstr>Jaké jsou tělní typy hub?</vt:lpstr>
      <vt:lpstr>Popište trávicí soustavu  u žahavců</vt:lpstr>
      <vt:lpstr>Žahavci</vt:lpstr>
      <vt:lpstr>Procvičování</vt:lpstr>
      <vt:lpstr>Řešení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78</cp:revision>
  <dcterms:created xsi:type="dcterms:W3CDTF">2012-06-18T15:15:37Z</dcterms:created>
  <dcterms:modified xsi:type="dcterms:W3CDTF">2013-04-16T09:55:05Z</dcterms:modified>
</cp:coreProperties>
</file>