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2" r:id="rId4"/>
    <p:sldId id="282" r:id="rId5"/>
    <p:sldId id="265" r:id="rId6"/>
    <p:sldId id="285" r:id="rId7"/>
    <p:sldId id="270" r:id="rId8"/>
    <p:sldId id="266" r:id="rId9"/>
    <p:sldId id="267" r:id="rId10"/>
    <p:sldId id="286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7729A-8597-4651-AB0F-216AA7751568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7D4F0-B67E-4C94-BF4E-3BCF59A75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3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náčrtník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D4F0-B67E-4C94-BF4E-3BCF59A75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3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D4F0-B67E-4C94-BF4E-3BCF59A75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D4F0-B67E-4C94-BF4E-3BCF59A75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32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D4F0-B67E-4C94-BF4E-3BCF59A75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99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3">
                <a:lumMod val="44000"/>
                <a:lumOff val="56000"/>
              </a:schemeClr>
            </a:gs>
            <a:gs pos="60000">
              <a:srgbClr val="FFFFCC">
                <a:lumMod val="97000"/>
                <a:lumOff val="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/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/>
              <a:t>Soustava </a:t>
            </a:r>
            <a:r>
              <a:rPr lang="cs-CZ" sz="3600" b="1" dirty="0" smtClean="0"/>
              <a:t>trávicí – </a:t>
            </a:r>
            <a:r>
              <a:rPr lang="cs-CZ" sz="3600" b="1" dirty="0" smtClean="0"/>
              <a:t>měkkýši a kroužkovci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20028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k prohloubení a procvičení  učiva trávicí soustavy části bezobratlých.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 jsou součástí 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32_BHOU16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0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Jaká je zvláštnost trávicí </a:t>
            </a:r>
            <a:r>
              <a:rPr lang="cs-CZ" b="1" dirty="0" smtClean="0"/>
              <a:t>soustavy u pijavek?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Střevo pijavek obsahuje četné slepé vaky na shromažďování </a:t>
            </a:r>
            <a:r>
              <a:rPr lang="cs-CZ" dirty="0" smtClean="0"/>
              <a:t>krve.</a:t>
            </a:r>
          </a:p>
          <a:p>
            <a:r>
              <a:rPr lang="cs-CZ" dirty="0" smtClean="0"/>
              <a:t>To </a:t>
            </a:r>
            <a:r>
              <a:rPr lang="cs-CZ" dirty="0"/>
              <a:t>jim umožňuje dlouhé hladovění (několik měsíců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Slepé vaky na obrázku písmeno b. 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2" descr="D:\Foto\Fylogeneze\Nová složka\měkkýši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1" r="29775" b="62025"/>
          <a:stretch/>
        </p:blipFill>
        <p:spPr bwMode="auto">
          <a:xfrm>
            <a:off x="5940152" y="2060848"/>
            <a:ext cx="1661682" cy="4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40153" y="2132856"/>
            <a:ext cx="36004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5877272"/>
            <a:ext cx="83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24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ALTMANN,  Antonín; KUBÍKOVÁ,  Marie, </a:t>
            </a:r>
            <a:r>
              <a:rPr lang="cs-CZ" sz="1600" i="1" dirty="0"/>
              <a:t>Biologický náčrtník – </a:t>
            </a:r>
            <a:r>
              <a:rPr lang="cs-CZ" sz="1600" i="1" dirty="0" smtClean="0"/>
              <a:t>zoologie.</a:t>
            </a:r>
            <a:r>
              <a:rPr lang="cs-CZ" sz="1600" dirty="0" smtClean="0"/>
              <a:t> Praha: SPN</a:t>
            </a:r>
            <a:r>
              <a:rPr lang="cs-CZ" sz="1600" dirty="0"/>
              <a:t>, </a:t>
            </a:r>
            <a:r>
              <a:rPr lang="cs-CZ" sz="1600" dirty="0" smtClean="0"/>
              <a:t>1971.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SEDLÁK, Edmund. </a:t>
            </a:r>
            <a:r>
              <a:rPr lang="cs-CZ" sz="1600" i="1" dirty="0"/>
              <a:t>Zoologie bezobratlých</a:t>
            </a:r>
            <a:r>
              <a:rPr lang="cs-CZ" sz="1600" dirty="0"/>
              <a:t>. Brno: Masarykova universita, 2003, ISBN 80-210-2892-0.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KUNST</a:t>
            </a:r>
            <a:r>
              <a:rPr lang="cs-CZ" sz="1600" dirty="0"/>
              <a:t>, Miroslav; ZPĚVÁK, Jaromír. </a:t>
            </a:r>
            <a:r>
              <a:rPr lang="cs-CZ" sz="1600" i="1" dirty="0"/>
              <a:t>Atlas bezobratlých</a:t>
            </a:r>
            <a:r>
              <a:rPr lang="cs-CZ" sz="1600" dirty="0"/>
              <a:t>. Praha: SPN, 1978, ISBN 14-700-78.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1, 2, 8: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4, 5: převzato a upraveno z </a:t>
            </a: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</a:t>
            </a:r>
            <a:r>
              <a:rPr lang="cs-CZ" sz="1600" dirty="0" smtClean="0"/>
              <a:t>80-901737-4-8</a:t>
            </a:r>
          </a:p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cs-CZ" sz="1600" dirty="0"/>
              <a:t>BECKMANNJAN.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13.9.2012].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&lt;http://commons.wikimedia.org/wiki/File:Octopus_vulgaris2.jpg&gt;.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7: převzato z </a:t>
            </a:r>
            <a:r>
              <a:rPr lang="cs-CZ" sz="1600" dirty="0"/>
              <a:t>KUNST, Miroslav; ZPĚVÁK, Jaromír. </a:t>
            </a:r>
            <a:r>
              <a:rPr lang="cs-CZ" sz="1600" i="1" dirty="0"/>
              <a:t>Atlas bezobratlých</a:t>
            </a:r>
            <a:r>
              <a:rPr lang="cs-CZ" sz="1600" dirty="0"/>
              <a:t>. Praha: SPN, 1978, ISBN 14-700-78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3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Popište trávicí soustavu </a:t>
            </a:r>
            <a:r>
              <a:rPr lang="cs-CZ" sz="4000" b="1" dirty="0"/>
              <a:t>u </a:t>
            </a:r>
            <a:r>
              <a:rPr lang="cs-CZ" sz="4000" b="1" dirty="0" smtClean="0"/>
              <a:t>býložravých měkkýšů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V ústech je vytvořena radula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   	</a:t>
            </a:r>
            <a:r>
              <a:rPr lang="cs-CZ" sz="1600" dirty="0" smtClean="0"/>
              <a:t>Obr. 1</a:t>
            </a:r>
          </a:p>
          <a:p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to útvar, který má na povrchu drobné kutikulární zoubky.</a:t>
            </a:r>
          </a:p>
          <a:p>
            <a:r>
              <a:rPr lang="cs-CZ" dirty="0"/>
              <a:t>Radula je podložena chrupavkou.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 descr="D:\Foto\Fylogeneze\Nová složka\měkkýši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6617" r="65426" b="46814"/>
          <a:stretch/>
        </p:blipFill>
        <p:spPr bwMode="auto">
          <a:xfrm>
            <a:off x="4755169" y="1662339"/>
            <a:ext cx="3755488" cy="27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2" t="10658"/>
          <a:stretch/>
        </p:blipFill>
        <p:spPr bwMode="auto">
          <a:xfrm>
            <a:off x="1993503" y="2276872"/>
            <a:ext cx="1611759" cy="149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89705" y="338835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55169" y="385518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47535" y="3573016"/>
            <a:ext cx="242630" cy="651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64288" y="1700808"/>
            <a:ext cx="936103" cy="277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9900" y="4653136"/>
            <a:ext cx="3304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2200" dirty="0" smtClean="0"/>
              <a:t>ústa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200" dirty="0" smtClean="0"/>
              <a:t>radula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200" dirty="0" err="1" smtClean="0"/>
              <a:t>subradulární</a:t>
            </a:r>
            <a:r>
              <a:rPr lang="cs-CZ" sz="2200" dirty="0" smtClean="0"/>
              <a:t> chrupavka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200" dirty="0" smtClean="0"/>
              <a:t>čelist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200" dirty="0" smtClean="0"/>
              <a:t>hltan</a:t>
            </a:r>
            <a:endParaRPr lang="cs-CZ" sz="2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72677" y="4349348"/>
            <a:ext cx="77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81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Jaká je </a:t>
            </a:r>
            <a:r>
              <a:rPr lang="cs-CZ" sz="4000" b="1" dirty="0"/>
              <a:t>stavba trávicí </a:t>
            </a:r>
            <a:r>
              <a:rPr lang="cs-CZ" sz="4000" b="1" dirty="0" smtClean="0"/>
              <a:t>soustavy </a:t>
            </a:r>
            <a:r>
              <a:rPr lang="cs-CZ" sz="4000" b="1" dirty="0"/>
              <a:t>u býložravých </a:t>
            </a:r>
            <a:r>
              <a:rPr lang="cs-CZ" sz="4000" b="1" dirty="0" smtClean="0"/>
              <a:t>měkkýšů?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Za dutinou ústní </a:t>
            </a:r>
            <a:r>
              <a:rPr lang="cs-CZ" sz="3000" dirty="0"/>
              <a:t>následují hltan, jícen, žvýkací žaludek s vápenitými nebo rohovitými lištami a vlastní žaludek. </a:t>
            </a:r>
            <a:endParaRPr lang="cs-CZ" sz="3000" dirty="0" smtClean="0"/>
          </a:p>
          <a:p>
            <a:r>
              <a:rPr lang="cs-CZ" sz="3000" dirty="0" smtClean="0"/>
              <a:t>Do </a:t>
            </a:r>
            <a:r>
              <a:rPr lang="cs-CZ" sz="3000" dirty="0"/>
              <a:t>žaludku ústí játra, vylučující enzym celulázu. Ten jim umožňuje trávit celulózu. </a:t>
            </a:r>
            <a:endParaRPr lang="cs-CZ" sz="3000" dirty="0" smtClean="0"/>
          </a:p>
          <a:p>
            <a:r>
              <a:rPr lang="cs-CZ" sz="3000" dirty="0" smtClean="0"/>
              <a:t>Potrava </a:t>
            </a:r>
            <a:r>
              <a:rPr lang="cs-CZ" sz="3000" dirty="0"/>
              <a:t>prochází dále střevem, které </a:t>
            </a:r>
            <a:r>
              <a:rPr lang="cs-CZ" sz="3000" dirty="0" smtClean="0"/>
              <a:t>vyúsťuje </a:t>
            </a:r>
            <a:r>
              <a:rPr lang="cs-CZ" sz="3000" dirty="0"/>
              <a:t>do plášťové dutiny.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 - plži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Průřez tělem zadožábrého plže, zeleně trávicí soustava.</a:t>
            </a:r>
            <a:endParaRPr lang="cs-CZ" sz="2800" dirty="0"/>
          </a:p>
        </p:txBody>
      </p:sp>
      <p:pic>
        <p:nvPicPr>
          <p:cNvPr id="1026" name="Picture 2" descr="C:\Users\Uzivatel\Documents\Naskenováno\trávicí měkkýš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8455" r="14705" b="63578"/>
          <a:stretch/>
        </p:blipFill>
        <p:spPr bwMode="auto">
          <a:xfrm>
            <a:off x="1187624" y="2628105"/>
            <a:ext cx="6696744" cy="36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072395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67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Popište trávicí soustavu u </a:t>
            </a:r>
            <a:r>
              <a:rPr lang="cs-CZ" sz="4000" b="1" dirty="0" smtClean="0"/>
              <a:t>masožravých měkkýšů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 dutiny ústní jsou vylučovány sliny obsahující kyselinu sírovou nebo </a:t>
            </a:r>
            <a:r>
              <a:rPr lang="cs-CZ" sz="2800" dirty="0" err="1" smtClean="0"/>
              <a:t>aspargovou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Pomocí slin </a:t>
            </a:r>
            <a:r>
              <a:rPr lang="cs-CZ" sz="2800" dirty="0"/>
              <a:t>rozrušují schránky </a:t>
            </a:r>
            <a:r>
              <a:rPr lang="cs-CZ" sz="2800" dirty="0" smtClean="0"/>
              <a:t>např. jiných </a:t>
            </a:r>
            <a:r>
              <a:rPr lang="cs-CZ" sz="2800" dirty="0"/>
              <a:t>měkkýšů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Dále </a:t>
            </a:r>
            <a:r>
              <a:rPr lang="cs-CZ" sz="2800" dirty="0"/>
              <a:t>trávicí soustava pokračuje hltanem, jícnem, žaludkem s játry a střevem ústícím do plášťové dutiny.</a:t>
            </a:r>
          </a:p>
          <a:p>
            <a:r>
              <a:rPr lang="cs-CZ" sz="2800" dirty="0"/>
              <a:t>U mlžů prochází střevo osrdečníkem a srdcem.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 - mlži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Průřez tělem </a:t>
            </a:r>
            <a:r>
              <a:rPr lang="cs-CZ" sz="2800" dirty="0" smtClean="0"/>
              <a:t>mlže (škeble rybničná), </a:t>
            </a:r>
            <a:r>
              <a:rPr lang="cs-CZ" sz="2800" dirty="0"/>
              <a:t>zeleně trávicí soustava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2050" name="Picture 2" descr="C:\Users\Uzivatel\Documents\Naskenováno\trávicí měkkýš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55996" r="15816" b="19336"/>
          <a:stretch/>
        </p:blipFill>
        <p:spPr bwMode="auto">
          <a:xfrm>
            <a:off x="1043608" y="2524796"/>
            <a:ext cx="7534951" cy="37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573325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2924944"/>
            <a:ext cx="400755" cy="729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MĚKKÝŠI - masožraví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Hlavonožci vytvářejí zobákovité čelisti.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5"/>
            <a:ext cx="4747722" cy="31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5285606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834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trávicí soustavu kroužkovců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Trávicí soustava je trubicovitá a značně členěná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 </a:t>
            </a:r>
            <a:r>
              <a:rPr lang="cs-CZ" sz="2800" dirty="0" err="1"/>
              <a:t>mnohoštětinatých</a:t>
            </a:r>
            <a:r>
              <a:rPr lang="cs-CZ" sz="2800" dirty="0"/>
              <a:t> jsou kolem ústního otvoru často věnce chapadel.</a:t>
            </a:r>
          </a:p>
          <a:p>
            <a:r>
              <a:rPr lang="cs-CZ" sz="2800" dirty="0"/>
              <a:t>Další části soustavy jsou: hltan, jícen, svalnatý žaludek a střevo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Do </a:t>
            </a:r>
            <a:r>
              <a:rPr lang="cs-CZ" sz="2800" dirty="0"/>
              <a:t>jícnu ústí slinné žlázy, někdy bývá jícen rozšířen ve vole, které slouží jako zásobárna potravy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Trávení </a:t>
            </a:r>
            <a:r>
              <a:rPr lang="cs-CZ" sz="2800" dirty="0"/>
              <a:t>a vstřebávání probíhá ve střevě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0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Jaká je zvláštnost trávicí soustavy u žížaly?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Hřbetní část střeva </a:t>
            </a:r>
            <a:r>
              <a:rPr lang="cs-CZ" sz="2800" dirty="0" err="1"/>
              <a:t>máloštětinatců</a:t>
            </a:r>
            <a:r>
              <a:rPr lang="cs-CZ" sz="2800" dirty="0"/>
              <a:t> je </a:t>
            </a:r>
            <a:r>
              <a:rPr lang="cs-CZ" sz="2800" dirty="0" err="1"/>
              <a:t>vchlípena</a:t>
            </a:r>
            <a:r>
              <a:rPr lang="cs-CZ" sz="2800" dirty="0"/>
              <a:t> do trávicí dutiny a vytváří tak žlábkovitý útvar střevní řasu (</a:t>
            </a:r>
            <a:r>
              <a:rPr lang="cs-CZ" sz="2800" dirty="0" err="1"/>
              <a:t>typhlosolis</a:t>
            </a:r>
            <a:r>
              <a:rPr lang="cs-CZ" sz="2800" dirty="0"/>
              <a:t>). Tím se zvětší trávicí plocha</a:t>
            </a:r>
            <a:r>
              <a:rPr lang="cs-CZ" sz="2800" dirty="0" smtClean="0"/>
              <a:t>.</a:t>
            </a:r>
          </a:p>
          <a:p>
            <a:endParaRPr lang="cs-CZ" sz="4000" dirty="0"/>
          </a:p>
          <a:p>
            <a:pPr marL="0" indent="0">
              <a:buNone/>
            </a:pPr>
            <a:r>
              <a:rPr lang="cs-CZ" sz="2800" dirty="0" smtClean="0"/>
              <a:t>                    střevní řasa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dutina střeva</a:t>
            </a:r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1600" dirty="0" smtClean="0"/>
              <a:t>                                                         Obr. 7</a:t>
            </a:r>
            <a:endParaRPr lang="cs-CZ" sz="1600" dirty="0"/>
          </a:p>
        </p:txBody>
      </p:sp>
      <p:pic>
        <p:nvPicPr>
          <p:cNvPr id="4" name="Picture 2" descr="D:\Foto\Fylogeneze\Nová složka\měkkýši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3" b="67654"/>
          <a:stretch/>
        </p:blipFill>
        <p:spPr bwMode="auto">
          <a:xfrm>
            <a:off x="4080262" y="3068960"/>
            <a:ext cx="34775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915816" y="4149080"/>
            <a:ext cx="29032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915816" y="4653136"/>
            <a:ext cx="29032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080262" y="3212976"/>
            <a:ext cx="255583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3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620</Words>
  <Application>Microsoft Office PowerPoint</Application>
  <PresentationFormat>Předvádění na obrazovce (4:3)</PresentationFormat>
  <Paragraphs>83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Soustava trávicí – měkkýši a kroužkovci </vt:lpstr>
      <vt:lpstr>Popište trávicí soustavu u býložravých měkkýšů</vt:lpstr>
      <vt:lpstr>Jaká je stavba trávicí soustavy u býložravých měkkýšů?</vt:lpstr>
      <vt:lpstr>MĚKKÝŠI - plži</vt:lpstr>
      <vt:lpstr>Popište trávicí soustavu u masožravých měkkýšů</vt:lpstr>
      <vt:lpstr>MĚKKÝŠI - mlži</vt:lpstr>
      <vt:lpstr>MĚKKÝŠI - masožraví</vt:lpstr>
      <vt:lpstr>Popište trávicí soustavu kroužkovců</vt:lpstr>
      <vt:lpstr>Jaká je zvláštnost trávicí soustavy u žížaly?</vt:lpstr>
      <vt:lpstr>Jaká je zvláštnost trávicí soustavy u pijavek?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86</cp:revision>
  <dcterms:created xsi:type="dcterms:W3CDTF">2012-06-18T15:15:37Z</dcterms:created>
  <dcterms:modified xsi:type="dcterms:W3CDTF">2013-05-05T16:48:02Z</dcterms:modified>
</cp:coreProperties>
</file>