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DB5"/>
    <a:srgbClr val="AEF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D4CC4-BA83-44DE-BDF9-30AD1B7F448D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727F5-E565-4F86-8F9A-8D44167AC9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42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GATHANY, James.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16.9.2012]. Dostupný na WWW: &lt;http://cs.wikipedia.org/wiki/</a:t>
            </a:r>
            <a:r>
              <a:rPr lang="cs-CZ" dirty="0" err="1" smtClean="0"/>
              <a:t>Soubor:Aedes_albopictus_on_human_skin.jpg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1CEE-A8E2-4EAE-B187-A211584AFAB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70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2"/>
            </a:gs>
            <a:gs pos="40000">
              <a:srgbClr val="E7FDB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4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600" b="1" dirty="0" smtClean="0"/>
              <a:t>Trávicí soustava hmyzu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43248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Biologie - biologie živočichů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osmiletého  G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k prohloubení a procvičení  učiva trávicí </a:t>
                      </a:r>
                      <a:r>
                        <a:rPr lang="cs-CZ" smtClean="0"/>
                        <a:t>soustavy  hmyzu.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 jsou součástí prezentace.	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32_BHOU17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3" y="118566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endParaRPr lang="cs-CZ" sz="2800" dirty="0" smtClean="0"/>
          </a:p>
          <a:p>
            <a:pPr marL="514350" indent="-514350">
              <a:buFont typeface="+mj-lt"/>
              <a:buAutoNum type="arabicPeriod" startAt="4"/>
            </a:pPr>
            <a:endParaRPr lang="cs-CZ" sz="2800" dirty="0"/>
          </a:p>
          <a:p>
            <a:pPr marL="514350" indent="-514350">
              <a:buFont typeface="+mj-lt"/>
              <a:buAutoNum type="arabicPeriod" startAt="4"/>
            </a:pPr>
            <a:endParaRPr lang="cs-CZ" sz="2800" dirty="0" smtClean="0"/>
          </a:p>
          <a:p>
            <a:pPr marL="514350" indent="-514350">
              <a:buFont typeface="+mj-lt"/>
              <a:buAutoNum type="arabicPeriod" startAt="4"/>
            </a:pPr>
            <a:endParaRPr lang="cs-CZ" sz="2800" dirty="0" smtClean="0"/>
          </a:p>
          <a:p>
            <a:pPr marL="0" indent="0">
              <a:buNone/>
            </a:pPr>
            <a:r>
              <a:rPr lang="cs-CZ" sz="3600" b="1" dirty="0" smtClean="0"/>
              <a:t>Úkol:</a:t>
            </a:r>
            <a:endParaRPr lang="cs-CZ" sz="3600" b="1" dirty="0"/>
          </a:p>
          <a:p>
            <a:r>
              <a:rPr lang="cs-CZ" sz="3600" dirty="0" smtClean="0"/>
              <a:t>Popište podle obrázku části </a:t>
            </a:r>
            <a:r>
              <a:rPr lang="cs-CZ" sz="3600" dirty="0"/>
              <a:t>trávicí trubice </a:t>
            </a:r>
            <a:r>
              <a:rPr lang="cs-CZ" sz="3600" dirty="0" smtClean="0"/>
              <a:t>hmyzu</a:t>
            </a:r>
            <a:r>
              <a:rPr lang="cs-CZ" sz="3600" dirty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sz="3300" b="1" smtClean="0"/>
          </a:p>
          <a:p>
            <a:pPr marL="0" indent="0">
              <a:buNone/>
            </a:pPr>
            <a:r>
              <a:rPr lang="cs-CZ" sz="3300" b="1" smtClean="0"/>
              <a:t>Řešení</a:t>
            </a:r>
            <a:r>
              <a:rPr lang="cs-CZ" sz="3300" b="1" dirty="0" smtClean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3300" dirty="0" smtClean="0"/>
              <a:t>ústa</a:t>
            </a:r>
            <a:r>
              <a:rPr lang="cs-CZ" sz="3300" dirty="0"/>
              <a:t>	e)  </a:t>
            </a:r>
            <a:r>
              <a:rPr lang="cs-CZ" sz="3300" dirty="0" smtClean="0"/>
              <a:t>žvýkací     </a:t>
            </a:r>
            <a:r>
              <a:rPr lang="cs-CZ" sz="3300" dirty="0" smtClean="0"/>
              <a:t>		    </a:t>
            </a:r>
            <a:r>
              <a:rPr lang="cs-CZ" sz="3300" dirty="0" smtClean="0"/>
              <a:t>	     žaludek</a:t>
            </a:r>
            <a:endParaRPr lang="cs-CZ" sz="3300" dirty="0"/>
          </a:p>
          <a:p>
            <a:pPr marL="514350" indent="-514350">
              <a:buFont typeface="+mj-lt"/>
              <a:buAutoNum type="alphaLcParenR"/>
            </a:pPr>
            <a:r>
              <a:rPr lang="cs-CZ" sz="3300" dirty="0"/>
              <a:t>hltan	f)   </a:t>
            </a:r>
            <a:r>
              <a:rPr lang="cs-CZ" sz="3300" dirty="0" smtClean="0"/>
              <a:t>žláznatý </a:t>
            </a:r>
            <a:r>
              <a:rPr lang="cs-CZ" sz="3300" dirty="0" smtClean="0"/>
              <a:t>			      žaludek</a:t>
            </a:r>
            <a:endParaRPr lang="cs-CZ" sz="3300" dirty="0"/>
          </a:p>
          <a:p>
            <a:pPr marL="514350" indent="-514350">
              <a:buFont typeface="+mj-lt"/>
              <a:buAutoNum type="alphaLcParenR"/>
            </a:pPr>
            <a:r>
              <a:rPr lang="cs-CZ" sz="3300" dirty="0"/>
              <a:t>jícen	g)   střevo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3300" dirty="0"/>
              <a:t>vole	h)   konečník </a:t>
            </a:r>
          </a:p>
          <a:p>
            <a:pPr marL="0" indent="0">
              <a:buNone/>
            </a:pPr>
            <a:r>
              <a:rPr lang="cs-CZ" sz="3300" dirty="0"/>
              <a:t>	           ch)  řitní otvor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D:\Foto\Fylogeneze\Nová složka\členovci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1388" r="24642" b="88274"/>
          <a:stretch/>
        </p:blipFill>
        <p:spPr bwMode="auto">
          <a:xfrm>
            <a:off x="899592" y="1124744"/>
            <a:ext cx="7290276" cy="14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KUBIŠTOVÁ</a:t>
            </a:r>
            <a:r>
              <a:rPr lang="cs-CZ" sz="1600" dirty="0"/>
              <a:t>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 ,6</a:t>
            </a:r>
            <a:r>
              <a:rPr lang="cs-CZ" sz="1600" dirty="0"/>
              <a:t>: 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dirty="0" smtClean="0"/>
              <a:t>Obr. 2- 4 : převzato z </a:t>
            </a: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</a:t>
            </a:r>
            <a:r>
              <a:rPr lang="cs-CZ" sz="1600" dirty="0" smtClean="0"/>
              <a:t>80-901737-4-8.</a:t>
            </a:r>
          </a:p>
          <a:p>
            <a:pPr marL="0" indent="0">
              <a:buNone/>
            </a:pPr>
            <a:r>
              <a:rPr lang="cs-CZ" sz="1600" dirty="0" smtClean="0"/>
              <a:t>Obr. 5: </a:t>
            </a:r>
            <a:r>
              <a:rPr lang="cs-CZ" sz="1600" dirty="0"/>
              <a:t>GATHANY, James.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16.9.2012]. Dostupný na WWW: &lt;http://cs.wikipedia.org/wiki/</a:t>
            </a:r>
            <a:r>
              <a:rPr lang="cs-CZ" sz="1600" dirty="0" err="1"/>
              <a:t>Soubor:Aedes_albopictus_on_human_skin.jpg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7: převzato z 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8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Jaké jsou typy ústního ústrojí u hmyzu?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Podle charakteru potravy </a:t>
            </a:r>
            <a:r>
              <a:rPr lang="cs-CZ" dirty="0" smtClean="0"/>
              <a:t>vyvinuto:</a:t>
            </a:r>
          </a:p>
          <a:p>
            <a:pPr marL="342000">
              <a:buFont typeface="Courier New" pitchFamily="49" charset="0"/>
              <a:buChar char="o"/>
            </a:pPr>
            <a:r>
              <a:rPr lang="cs-CZ" dirty="0"/>
              <a:t>ústní ústrojí </a:t>
            </a:r>
            <a:r>
              <a:rPr lang="cs-CZ" dirty="0" smtClean="0"/>
              <a:t>kousací (není na obrázku)</a:t>
            </a:r>
          </a:p>
          <a:p>
            <a:pPr marL="342000">
              <a:buFont typeface="Courier New" pitchFamily="49" charset="0"/>
              <a:buChar char="o"/>
            </a:pPr>
            <a:r>
              <a:rPr lang="cs-CZ" dirty="0" smtClean="0"/>
              <a:t>na obrázku: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ústní ústrojí </a:t>
            </a:r>
            <a:r>
              <a:rPr lang="cs-CZ" dirty="0" err="1" smtClean="0"/>
              <a:t>lízavě</a:t>
            </a:r>
            <a:r>
              <a:rPr lang="cs-CZ" dirty="0" smtClean="0"/>
              <a:t> sací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ústní </a:t>
            </a:r>
            <a:r>
              <a:rPr lang="cs-CZ" dirty="0" smtClean="0"/>
              <a:t>ústrojí sací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ústní </a:t>
            </a:r>
            <a:r>
              <a:rPr lang="cs-CZ" dirty="0"/>
              <a:t>ústrojí </a:t>
            </a:r>
            <a:r>
              <a:rPr lang="cs-CZ" dirty="0" err="1" smtClean="0"/>
              <a:t>lízací</a:t>
            </a: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ústní ústrojí </a:t>
            </a:r>
            <a:r>
              <a:rPr lang="cs-CZ" dirty="0" smtClean="0"/>
              <a:t>bodavě </a:t>
            </a:r>
            <a:r>
              <a:rPr lang="cs-CZ" dirty="0"/>
              <a:t>sací </a:t>
            </a:r>
            <a:endParaRPr 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Picture 2" descr="D:\Foto\Fylogeneze\Nová složka\členovc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r="24537" b="77439"/>
          <a:stretch/>
        </p:blipFill>
        <p:spPr bwMode="auto">
          <a:xfrm rot="10800000">
            <a:off x="5834426" y="1340768"/>
            <a:ext cx="2714641" cy="24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oto\Fylogeneze\Nová složka\členovc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69" b="77439"/>
          <a:stretch/>
        </p:blipFill>
        <p:spPr bwMode="auto">
          <a:xfrm rot="10800000">
            <a:off x="5616381" y="3889646"/>
            <a:ext cx="2908051" cy="20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732240" y="615509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374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Typy ústních ústrojí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34300" indent="-457200"/>
            <a:r>
              <a:rPr lang="cs-CZ" sz="2800" dirty="0" smtClean="0"/>
              <a:t>Ústní </a:t>
            </a:r>
            <a:r>
              <a:rPr lang="cs-CZ" sz="2800" dirty="0"/>
              <a:t>ústrojí </a:t>
            </a:r>
            <a:r>
              <a:rPr lang="cs-CZ" sz="2800" dirty="0" smtClean="0"/>
              <a:t>kousací</a:t>
            </a:r>
          </a:p>
          <a:p>
            <a:pPr marL="377100" indent="0">
              <a:buNone/>
            </a:pPr>
            <a:r>
              <a:rPr lang="cs-CZ" sz="2800" dirty="0" smtClean="0"/>
              <a:t>(</a:t>
            </a:r>
            <a:r>
              <a:rPr lang="cs-CZ" sz="2800" dirty="0"/>
              <a:t>např. šváb, kobylka, saranče, chroust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1215" r="48021" b="66166"/>
          <a:stretch/>
        </p:blipFill>
        <p:spPr bwMode="auto">
          <a:xfrm>
            <a:off x="5486400" y="2784009"/>
            <a:ext cx="3118048" cy="380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370" b="28930"/>
          <a:stretch/>
        </p:blipFill>
        <p:spPr bwMode="auto">
          <a:xfrm>
            <a:off x="323528" y="3571312"/>
            <a:ext cx="4761624" cy="22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3571312"/>
            <a:ext cx="360040" cy="577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84723" y="6211669"/>
            <a:ext cx="67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2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644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Typy ústních ústrojí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34300" indent="-457200"/>
            <a:r>
              <a:rPr lang="cs-CZ" sz="2800" dirty="0" err="1" smtClean="0"/>
              <a:t>Lízavě</a:t>
            </a:r>
            <a:r>
              <a:rPr lang="cs-CZ" sz="2800" dirty="0" smtClean="0"/>
              <a:t> sací (včela)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32508" r="55194" b="2952"/>
          <a:stretch/>
        </p:blipFill>
        <p:spPr bwMode="auto">
          <a:xfrm>
            <a:off x="769145" y="2348880"/>
            <a:ext cx="378124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4" t="4834" r="4294" b="40542"/>
          <a:stretch/>
        </p:blipFill>
        <p:spPr bwMode="auto">
          <a:xfrm>
            <a:off x="4725887" y="3006703"/>
            <a:ext cx="4033837" cy="308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25888" y="3006703"/>
            <a:ext cx="350168" cy="494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587727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868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Typy ústních ústrojí</a:t>
            </a:r>
            <a:endParaRPr lang="cs-CZ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65917" r="43858"/>
          <a:stretch/>
        </p:blipFill>
        <p:spPr bwMode="auto">
          <a:xfrm>
            <a:off x="395536" y="2244351"/>
            <a:ext cx="3887410" cy="352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Ústní ústrojí </a:t>
            </a:r>
            <a:r>
              <a:rPr lang="cs-CZ" dirty="0" err="1" smtClean="0"/>
              <a:t>lízací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8" t="52331" r="3314" b="19974"/>
          <a:stretch/>
        </p:blipFill>
        <p:spPr bwMode="auto">
          <a:xfrm>
            <a:off x="4499991" y="2137382"/>
            <a:ext cx="4163273" cy="37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99992" y="2137382"/>
            <a:ext cx="432048" cy="571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95736" y="609329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4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713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Typy ústních ústrojí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Bodavě </a:t>
            </a:r>
            <a:r>
              <a:rPr lang="cs-CZ" sz="2800" dirty="0"/>
              <a:t>sací (např. komár, mšice, ploštice</a:t>
            </a:r>
            <a:r>
              <a:rPr lang="cs-CZ" sz="2800" dirty="0" smtClean="0"/>
              <a:t>)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D:\Foto\Fylogeneze\Nová složka\členovc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80559" b="77439"/>
          <a:stretch/>
        </p:blipFill>
        <p:spPr bwMode="auto">
          <a:xfrm rot="10800000">
            <a:off x="6156174" y="2564904"/>
            <a:ext cx="1944216" cy="36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444208" y="4077072"/>
            <a:ext cx="432048" cy="304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r="12200" b="13219"/>
          <a:stretch/>
        </p:blipFill>
        <p:spPr bwMode="auto">
          <a:xfrm>
            <a:off x="1259632" y="2672798"/>
            <a:ext cx="4254840" cy="311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87052" y="5949280"/>
            <a:ext cx="348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5                                                            Obr. 6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464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trávicí soustavu  hmyzu.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 úst ústí slinné žlázy (trávení cukrů nebo dráždivé a protisrážlivé látky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Na </a:t>
            </a:r>
            <a:r>
              <a:rPr lang="cs-CZ" sz="2800" dirty="0"/>
              <a:t>svalnatý hltan navazuje jícen (někdy se rozšiřuje ve vole), žvýkací žaludek a střevo se slepými výběžky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Do </a:t>
            </a:r>
            <a:r>
              <a:rPr lang="cs-CZ" sz="2800" dirty="0"/>
              <a:t>koncové části střeva ústí </a:t>
            </a:r>
            <a:r>
              <a:rPr lang="cs-CZ" sz="2800" dirty="0" err="1" smtClean="0"/>
              <a:t>malpigické</a:t>
            </a:r>
            <a:r>
              <a:rPr lang="cs-CZ" sz="2800" dirty="0" smtClean="0"/>
              <a:t> </a:t>
            </a:r>
            <a:r>
              <a:rPr lang="cs-CZ" sz="2800" dirty="0"/>
              <a:t>žlázy.</a:t>
            </a:r>
          </a:p>
          <a:p>
            <a:r>
              <a:rPr lang="cs-CZ" sz="2800" dirty="0"/>
              <a:t>Dalšími částmi trávicí soustavy jsou tlusté střevo, kloaka a řitní otvor.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Trávicí trubice střevlíka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ústa			e)   žvýkací žaludek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hltan</a:t>
            </a:r>
            <a:r>
              <a:rPr lang="cs-CZ" dirty="0"/>
              <a:t>			</a:t>
            </a:r>
            <a:r>
              <a:rPr lang="cs-CZ" dirty="0" smtClean="0"/>
              <a:t>f</a:t>
            </a:r>
            <a:r>
              <a:rPr lang="cs-CZ" smtClean="0"/>
              <a:t>)    žláznatý </a:t>
            </a:r>
            <a:r>
              <a:rPr lang="cs-CZ" dirty="0" smtClean="0"/>
              <a:t>žaludek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jícen			g)   střevo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vole</a:t>
            </a:r>
            <a:r>
              <a:rPr lang="cs-CZ" dirty="0"/>
              <a:t>			</a:t>
            </a:r>
            <a:r>
              <a:rPr lang="cs-CZ" dirty="0" smtClean="0"/>
              <a:t>h)   konečník </a:t>
            </a:r>
          </a:p>
          <a:p>
            <a:pPr marL="0" indent="0">
              <a:buNone/>
            </a:pPr>
            <a:r>
              <a:rPr lang="cs-CZ" dirty="0" smtClean="0"/>
              <a:t>			           ch)   řitní otvor</a:t>
            </a:r>
            <a:endParaRPr lang="cs-CZ" dirty="0"/>
          </a:p>
        </p:txBody>
      </p:sp>
      <p:pic>
        <p:nvPicPr>
          <p:cNvPr id="4" name="Picture 2" descr="D:\Foto\Fylogeneze\Nová složka\členovci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1388" r="24642" b="88274"/>
          <a:stretch/>
        </p:blipFill>
        <p:spPr bwMode="auto">
          <a:xfrm>
            <a:off x="611560" y="1772816"/>
            <a:ext cx="7744028" cy="15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 flipH="1">
            <a:off x="3779912" y="332563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7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981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Úkoly:</a:t>
            </a:r>
          </a:p>
          <a:p>
            <a:r>
              <a:rPr lang="cs-CZ" sz="2800" dirty="0" smtClean="0"/>
              <a:t>Jaký typ ústního ústrojí je</a:t>
            </a:r>
            <a:br>
              <a:rPr lang="cs-CZ" sz="2800" dirty="0" smtClean="0"/>
            </a:br>
            <a:r>
              <a:rPr lang="cs-CZ" sz="2800" dirty="0" smtClean="0"/>
              <a:t>na obrázku?</a:t>
            </a:r>
          </a:p>
          <a:p>
            <a:r>
              <a:rPr lang="cs-CZ" sz="2800" dirty="0" smtClean="0"/>
              <a:t>Popište jeho části.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  <a:endParaRPr lang="cs-CZ" sz="2800" b="1" dirty="0"/>
          </a:p>
          <a:p>
            <a:pPr>
              <a:spcAft>
                <a:spcPts val="600"/>
              </a:spcAft>
            </a:pPr>
            <a:r>
              <a:rPr lang="cs-CZ" sz="2800" dirty="0"/>
              <a:t>Jde o ústní ústrojí kousací.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a) horní pysk, b) kusadlo, c) čelistní makadlo,</a:t>
            </a:r>
            <a:br>
              <a:rPr lang="cs-CZ" sz="2800" dirty="0"/>
            </a:br>
            <a:r>
              <a:rPr lang="cs-CZ" sz="2800" dirty="0"/>
              <a:t>d) čelist, e) pyskové makadlo, f) dolní pysk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1215" r="48021" b="66166"/>
          <a:stretch/>
        </p:blipFill>
        <p:spPr bwMode="auto">
          <a:xfrm>
            <a:off x="5724128" y="1484784"/>
            <a:ext cx="2541984" cy="31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469</Words>
  <Application>Microsoft Office PowerPoint</Application>
  <PresentationFormat>Předvádění na obrazovce (4:3)</PresentationFormat>
  <Paragraphs>95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Trávicí soustava hmyzu</vt:lpstr>
      <vt:lpstr>Jaké jsou typy ústního ústrojí u hmyzu?</vt:lpstr>
      <vt:lpstr>Typy ústních ústrojí</vt:lpstr>
      <vt:lpstr>Typy ústních ústrojí</vt:lpstr>
      <vt:lpstr>Typy ústních ústrojí</vt:lpstr>
      <vt:lpstr>Typy ústních ústrojí</vt:lpstr>
      <vt:lpstr>Popište trávicí soustavu  hmyzu.</vt:lpstr>
      <vt:lpstr>Trávicí trubice střevlíka</vt:lpstr>
      <vt:lpstr>Řešte úkoly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Soustava krycí – od protist po hlístice</dc:title>
  <dc:creator>Uzivatel</dc:creator>
  <cp:lastModifiedBy>Uzivatel</cp:lastModifiedBy>
  <cp:revision>25</cp:revision>
  <dcterms:created xsi:type="dcterms:W3CDTF">2012-09-16T05:49:24Z</dcterms:created>
  <dcterms:modified xsi:type="dcterms:W3CDTF">2013-05-06T13:17:20Z</dcterms:modified>
</cp:coreProperties>
</file>