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82" r:id="rId3"/>
    <p:sldId id="262" r:id="rId4"/>
    <p:sldId id="263" r:id="rId5"/>
    <p:sldId id="264" r:id="rId6"/>
    <p:sldId id="265" r:id="rId7"/>
    <p:sldId id="276" r:id="rId8"/>
    <p:sldId id="266" r:id="rId9"/>
    <p:sldId id="267" r:id="rId10"/>
    <p:sldId id="277" r:id="rId11"/>
    <p:sldId id="268" r:id="rId12"/>
    <p:sldId id="278" r:id="rId13"/>
    <p:sldId id="279" r:id="rId14"/>
    <p:sldId id="27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CC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5F103-073F-4519-AD52-FEDA00C69C5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FDAB2C-4CCA-4FF7-913B-24F26E238972}">
      <dgm:prSet phldrT="[Text]" custT="1"/>
      <dgm:spPr/>
      <dgm:t>
        <a:bodyPr/>
        <a:lstStyle/>
        <a:p>
          <a:r>
            <a:rPr lang="cs-CZ" sz="2800" b="1" dirty="0" smtClean="0"/>
            <a:t>Dýchací orgány zásobující tělo kyslíkem nepřímo</a:t>
          </a:r>
          <a:endParaRPr lang="cs-CZ" sz="2800" dirty="0"/>
        </a:p>
      </dgm:t>
    </dgm:pt>
    <dgm:pt modelId="{3637FDBD-5F9A-4480-84D9-A6F9160D2E56}" type="parTrans" cxnId="{187CA1BA-773B-4192-80ED-6C8F17207FF0}">
      <dgm:prSet/>
      <dgm:spPr/>
      <dgm:t>
        <a:bodyPr/>
        <a:lstStyle/>
        <a:p>
          <a:endParaRPr lang="cs-CZ"/>
        </a:p>
      </dgm:t>
    </dgm:pt>
    <dgm:pt modelId="{8048EBBA-25BA-4626-8A1D-D3AA0BEBAB6D}" type="sibTrans" cxnId="{187CA1BA-773B-4192-80ED-6C8F17207FF0}">
      <dgm:prSet/>
      <dgm:spPr/>
      <dgm:t>
        <a:bodyPr/>
        <a:lstStyle/>
        <a:p>
          <a:endParaRPr lang="cs-CZ"/>
        </a:p>
      </dgm:t>
    </dgm:pt>
    <dgm:pt modelId="{60F69EEE-32C5-4962-86E6-99863FA9990C}">
      <dgm:prSet phldrT="[Text]" custT="1"/>
      <dgm:spPr/>
      <dgm:t>
        <a:bodyPr/>
        <a:lstStyle/>
        <a:p>
          <a:r>
            <a:rPr lang="cs-CZ" sz="2800" b="1" dirty="0" smtClean="0"/>
            <a:t>Dýchací orgány zásobující tělo kyslíkem přímo (viz </a:t>
          </a:r>
          <a:r>
            <a:rPr lang="cs-CZ" sz="2800" b="1" dirty="0" err="1" smtClean="0"/>
            <a:t>vzdušnicovci</a:t>
          </a:r>
          <a:r>
            <a:rPr lang="cs-CZ" sz="2800" b="1" dirty="0" smtClean="0"/>
            <a:t>)</a:t>
          </a:r>
          <a:endParaRPr lang="cs-CZ" sz="2800" dirty="0"/>
        </a:p>
      </dgm:t>
    </dgm:pt>
    <dgm:pt modelId="{2BE07F70-A11D-40F7-8F5F-51253EE32D75}" type="parTrans" cxnId="{BFF8CCD6-B89F-4C5F-9F63-032C4DC050FC}">
      <dgm:prSet/>
      <dgm:spPr/>
      <dgm:t>
        <a:bodyPr/>
        <a:lstStyle/>
        <a:p>
          <a:endParaRPr lang="cs-CZ"/>
        </a:p>
      </dgm:t>
    </dgm:pt>
    <dgm:pt modelId="{A53B76B8-30E1-48BA-9DAB-9F0264904E91}" type="sibTrans" cxnId="{BFF8CCD6-B89F-4C5F-9F63-032C4DC050FC}">
      <dgm:prSet/>
      <dgm:spPr/>
      <dgm:t>
        <a:bodyPr/>
        <a:lstStyle/>
        <a:p>
          <a:endParaRPr lang="cs-CZ"/>
        </a:p>
      </dgm:t>
    </dgm:pt>
    <dgm:pt modelId="{D2D636BF-75C1-4060-B590-964B92CF1049}">
      <dgm:prSet custT="1"/>
      <dgm:spPr/>
      <dgm:t>
        <a:bodyPr/>
        <a:lstStyle/>
        <a:p>
          <a:r>
            <a:rPr lang="cs-CZ" sz="2800" b="1" dirty="0" smtClean="0"/>
            <a:t>Dýchání celým povrchem těla</a:t>
          </a:r>
          <a:endParaRPr lang="cs-CZ" sz="2800" dirty="0"/>
        </a:p>
      </dgm:t>
    </dgm:pt>
    <dgm:pt modelId="{0DCD0808-11EC-476A-B817-4A512FBFF051}" type="parTrans" cxnId="{0AB6EEA7-4BCF-446A-BD49-B7B321D9516C}">
      <dgm:prSet/>
      <dgm:spPr/>
      <dgm:t>
        <a:bodyPr/>
        <a:lstStyle/>
        <a:p>
          <a:endParaRPr lang="cs-CZ"/>
        </a:p>
      </dgm:t>
    </dgm:pt>
    <dgm:pt modelId="{B02E0001-1CB4-4AC2-9444-C6E60A515E8F}" type="sibTrans" cxnId="{0AB6EEA7-4BCF-446A-BD49-B7B321D9516C}">
      <dgm:prSet/>
      <dgm:spPr/>
      <dgm:t>
        <a:bodyPr/>
        <a:lstStyle/>
        <a:p>
          <a:endParaRPr lang="cs-CZ"/>
        </a:p>
      </dgm:t>
    </dgm:pt>
    <dgm:pt modelId="{F342A8D9-24EB-4F86-BF47-D90792B0EAEA}" type="pres">
      <dgm:prSet presAssocID="{2AA5F103-073F-4519-AD52-FEDA00C69C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2C97FB7-7DA8-4318-A0AA-C4ED69977D8C}" type="pres">
      <dgm:prSet presAssocID="{D2D636BF-75C1-4060-B590-964B92CF1049}" presName="parentLin" presStyleCnt="0"/>
      <dgm:spPr/>
    </dgm:pt>
    <dgm:pt modelId="{FB7F0D25-2B76-4850-BFF3-1DE8A07DC962}" type="pres">
      <dgm:prSet presAssocID="{D2D636BF-75C1-4060-B590-964B92CF1049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41B218A7-BFF6-45A1-8768-56E2B97801ED}" type="pres">
      <dgm:prSet presAssocID="{D2D636BF-75C1-4060-B590-964B92CF1049}" presName="parentText" presStyleLbl="node1" presStyleIdx="0" presStyleCnt="3" custScaleX="106237" custScaleY="182927" custLinFactNeighborX="-9987" custLinFactNeighborY="-940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8CE9C2-A6E3-426C-922E-4B817C5AC452}" type="pres">
      <dgm:prSet presAssocID="{D2D636BF-75C1-4060-B590-964B92CF1049}" presName="negativeSpace" presStyleCnt="0"/>
      <dgm:spPr/>
    </dgm:pt>
    <dgm:pt modelId="{5C105465-13F0-4DA2-BAF4-C4622D777F38}" type="pres">
      <dgm:prSet presAssocID="{D2D636BF-75C1-4060-B590-964B92CF1049}" presName="childText" presStyleLbl="conFgAcc1" presStyleIdx="0" presStyleCnt="3">
        <dgm:presLayoutVars>
          <dgm:bulletEnabled val="1"/>
        </dgm:presLayoutVars>
      </dgm:prSet>
      <dgm:spPr/>
    </dgm:pt>
    <dgm:pt modelId="{3F739873-38ED-44DF-ABC9-7D32018EADEF}" type="pres">
      <dgm:prSet presAssocID="{B02E0001-1CB4-4AC2-9444-C6E60A515E8F}" presName="spaceBetweenRectangles" presStyleCnt="0"/>
      <dgm:spPr/>
    </dgm:pt>
    <dgm:pt modelId="{C3039810-0C38-445E-9E75-75BDD38D6CEA}" type="pres">
      <dgm:prSet presAssocID="{F3FDAB2C-4CCA-4FF7-913B-24F26E238972}" presName="parentLin" presStyleCnt="0"/>
      <dgm:spPr/>
    </dgm:pt>
    <dgm:pt modelId="{54B6CB06-CD8A-4734-A031-674287BDC517}" type="pres">
      <dgm:prSet presAssocID="{F3FDAB2C-4CCA-4FF7-913B-24F26E238972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BDDDB779-3598-477C-AF3D-9E6B9C984787}" type="pres">
      <dgm:prSet presAssocID="{F3FDAB2C-4CCA-4FF7-913B-24F26E238972}" presName="parentText" presStyleLbl="node1" presStyleIdx="1" presStyleCnt="3" custScaleX="106237" custScaleY="182927" custLinFactNeighborX="7512" custLinFactNeighborY="902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DFB313-300B-4C4C-B58D-A7AC7DF9DB57}" type="pres">
      <dgm:prSet presAssocID="{F3FDAB2C-4CCA-4FF7-913B-24F26E238972}" presName="negativeSpace" presStyleCnt="0"/>
      <dgm:spPr/>
    </dgm:pt>
    <dgm:pt modelId="{C32BFDBD-9AE2-4B75-8C75-312A0A3A21E8}" type="pres">
      <dgm:prSet presAssocID="{F3FDAB2C-4CCA-4FF7-913B-24F26E238972}" presName="childText" presStyleLbl="conFgAcc1" presStyleIdx="1" presStyleCnt="3">
        <dgm:presLayoutVars>
          <dgm:bulletEnabled val="1"/>
        </dgm:presLayoutVars>
      </dgm:prSet>
      <dgm:spPr/>
    </dgm:pt>
    <dgm:pt modelId="{F2117DE0-2487-4F5D-A383-DDF80E24D1C8}" type="pres">
      <dgm:prSet presAssocID="{8048EBBA-25BA-4626-8A1D-D3AA0BEBAB6D}" presName="spaceBetweenRectangles" presStyleCnt="0"/>
      <dgm:spPr/>
    </dgm:pt>
    <dgm:pt modelId="{7294AF87-0736-4821-83A6-34DE7BACCCF9}" type="pres">
      <dgm:prSet presAssocID="{60F69EEE-32C5-4962-86E6-99863FA9990C}" presName="parentLin" presStyleCnt="0"/>
      <dgm:spPr/>
    </dgm:pt>
    <dgm:pt modelId="{23C12321-C5CF-47FE-B450-6DC5A57E3A02}" type="pres">
      <dgm:prSet presAssocID="{60F69EEE-32C5-4962-86E6-99863FA9990C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3FA75C07-97AE-4B69-99BE-8969E4A23DBA}" type="pres">
      <dgm:prSet presAssocID="{60F69EEE-32C5-4962-86E6-99863FA9990C}" presName="parentText" presStyleLbl="node1" presStyleIdx="2" presStyleCnt="3" custScaleX="106237" custScaleY="18292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86B81D-082B-4006-A099-12D4C2B2A06E}" type="pres">
      <dgm:prSet presAssocID="{60F69EEE-32C5-4962-86E6-99863FA9990C}" presName="negativeSpace" presStyleCnt="0"/>
      <dgm:spPr/>
    </dgm:pt>
    <dgm:pt modelId="{D5E53B06-CE39-4DD3-BD42-91B1A970980C}" type="pres">
      <dgm:prSet presAssocID="{60F69EEE-32C5-4962-86E6-99863FA999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FF8CCD6-B89F-4C5F-9F63-032C4DC050FC}" srcId="{2AA5F103-073F-4519-AD52-FEDA00C69C50}" destId="{60F69EEE-32C5-4962-86E6-99863FA9990C}" srcOrd="2" destOrd="0" parTransId="{2BE07F70-A11D-40F7-8F5F-51253EE32D75}" sibTransId="{A53B76B8-30E1-48BA-9DAB-9F0264904E91}"/>
    <dgm:cxn modelId="{3D48C885-9D8D-43E1-815F-1EC0E3AAC2A7}" type="presOf" srcId="{2AA5F103-073F-4519-AD52-FEDA00C69C50}" destId="{F342A8D9-24EB-4F86-BF47-D90792B0EAEA}" srcOrd="0" destOrd="0" presId="urn:microsoft.com/office/officeart/2005/8/layout/list1"/>
    <dgm:cxn modelId="{065AF210-A9C6-4E7E-BE1B-D60853AAA5FA}" type="presOf" srcId="{D2D636BF-75C1-4060-B590-964B92CF1049}" destId="{FB7F0D25-2B76-4850-BFF3-1DE8A07DC962}" srcOrd="0" destOrd="0" presId="urn:microsoft.com/office/officeart/2005/8/layout/list1"/>
    <dgm:cxn modelId="{55C5A7F8-7078-4636-A51F-443876CA8292}" type="presOf" srcId="{60F69EEE-32C5-4962-86E6-99863FA9990C}" destId="{3FA75C07-97AE-4B69-99BE-8969E4A23DBA}" srcOrd="1" destOrd="0" presId="urn:microsoft.com/office/officeart/2005/8/layout/list1"/>
    <dgm:cxn modelId="{09EC4E51-9853-4320-B306-3BD968477973}" type="presOf" srcId="{F3FDAB2C-4CCA-4FF7-913B-24F26E238972}" destId="{54B6CB06-CD8A-4734-A031-674287BDC517}" srcOrd="0" destOrd="0" presId="urn:microsoft.com/office/officeart/2005/8/layout/list1"/>
    <dgm:cxn modelId="{03551865-C4CD-47F6-9272-DB009D7E3428}" type="presOf" srcId="{60F69EEE-32C5-4962-86E6-99863FA9990C}" destId="{23C12321-C5CF-47FE-B450-6DC5A57E3A02}" srcOrd="0" destOrd="0" presId="urn:microsoft.com/office/officeart/2005/8/layout/list1"/>
    <dgm:cxn modelId="{7CD78EBA-C7E0-4439-8A66-B5A432731004}" type="presOf" srcId="{F3FDAB2C-4CCA-4FF7-913B-24F26E238972}" destId="{BDDDB779-3598-477C-AF3D-9E6B9C984787}" srcOrd="1" destOrd="0" presId="urn:microsoft.com/office/officeart/2005/8/layout/list1"/>
    <dgm:cxn modelId="{0AB6EEA7-4BCF-446A-BD49-B7B321D9516C}" srcId="{2AA5F103-073F-4519-AD52-FEDA00C69C50}" destId="{D2D636BF-75C1-4060-B590-964B92CF1049}" srcOrd="0" destOrd="0" parTransId="{0DCD0808-11EC-476A-B817-4A512FBFF051}" sibTransId="{B02E0001-1CB4-4AC2-9444-C6E60A515E8F}"/>
    <dgm:cxn modelId="{187CA1BA-773B-4192-80ED-6C8F17207FF0}" srcId="{2AA5F103-073F-4519-AD52-FEDA00C69C50}" destId="{F3FDAB2C-4CCA-4FF7-913B-24F26E238972}" srcOrd="1" destOrd="0" parTransId="{3637FDBD-5F9A-4480-84D9-A6F9160D2E56}" sibTransId="{8048EBBA-25BA-4626-8A1D-D3AA0BEBAB6D}"/>
    <dgm:cxn modelId="{C26704F3-E1D8-4020-9048-7B14B3C2683E}" type="presOf" srcId="{D2D636BF-75C1-4060-B590-964B92CF1049}" destId="{41B218A7-BFF6-45A1-8768-56E2B97801ED}" srcOrd="1" destOrd="0" presId="urn:microsoft.com/office/officeart/2005/8/layout/list1"/>
    <dgm:cxn modelId="{9AA5A859-5310-42E7-AED2-312928A2CBBC}" type="presParOf" srcId="{F342A8D9-24EB-4F86-BF47-D90792B0EAEA}" destId="{02C97FB7-7DA8-4318-A0AA-C4ED69977D8C}" srcOrd="0" destOrd="0" presId="urn:microsoft.com/office/officeart/2005/8/layout/list1"/>
    <dgm:cxn modelId="{4A8A12DD-DE1C-4847-8BD9-D581AC60AFBF}" type="presParOf" srcId="{02C97FB7-7DA8-4318-A0AA-C4ED69977D8C}" destId="{FB7F0D25-2B76-4850-BFF3-1DE8A07DC962}" srcOrd="0" destOrd="0" presId="urn:microsoft.com/office/officeart/2005/8/layout/list1"/>
    <dgm:cxn modelId="{F5102D04-5E18-4E07-8988-1C333BFCCA9C}" type="presParOf" srcId="{02C97FB7-7DA8-4318-A0AA-C4ED69977D8C}" destId="{41B218A7-BFF6-45A1-8768-56E2B97801ED}" srcOrd="1" destOrd="0" presId="urn:microsoft.com/office/officeart/2005/8/layout/list1"/>
    <dgm:cxn modelId="{D7A9F01B-EC7B-4240-A6FF-69FB7327549B}" type="presParOf" srcId="{F342A8D9-24EB-4F86-BF47-D90792B0EAEA}" destId="{5D8CE9C2-A6E3-426C-922E-4B817C5AC452}" srcOrd="1" destOrd="0" presId="urn:microsoft.com/office/officeart/2005/8/layout/list1"/>
    <dgm:cxn modelId="{9B3AC9CA-FE7C-4EF3-8A5C-E4E1482DA1DF}" type="presParOf" srcId="{F342A8D9-24EB-4F86-BF47-D90792B0EAEA}" destId="{5C105465-13F0-4DA2-BAF4-C4622D777F38}" srcOrd="2" destOrd="0" presId="urn:microsoft.com/office/officeart/2005/8/layout/list1"/>
    <dgm:cxn modelId="{1F10471A-8ED2-4F88-9EEE-C4F34C2990BB}" type="presParOf" srcId="{F342A8D9-24EB-4F86-BF47-D90792B0EAEA}" destId="{3F739873-38ED-44DF-ABC9-7D32018EADEF}" srcOrd="3" destOrd="0" presId="urn:microsoft.com/office/officeart/2005/8/layout/list1"/>
    <dgm:cxn modelId="{A2FC24BD-55D1-4AF9-B0F7-482B0CD88CB0}" type="presParOf" srcId="{F342A8D9-24EB-4F86-BF47-D90792B0EAEA}" destId="{C3039810-0C38-445E-9E75-75BDD38D6CEA}" srcOrd="4" destOrd="0" presId="urn:microsoft.com/office/officeart/2005/8/layout/list1"/>
    <dgm:cxn modelId="{8677C70A-022C-4BB1-A8D4-459511712B01}" type="presParOf" srcId="{C3039810-0C38-445E-9E75-75BDD38D6CEA}" destId="{54B6CB06-CD8A-4734-A031-674287BDC517}" srcOrd="0" destOrd="0" presId="urn:microsoft.com/office/officeart/2005/8/layout/list1"/>
    <dgm:cxn modelId="{CDFD72B1-B6DB-4286-89D8-8FD487FD4E50}" type="presParOf" srcId="{C3039810-0C38-445E-9E75-75BDD38D6CEA}" destId="{BDDDB779-3598-477C-AF3D-9E6B9C984787}" srcOrd="1" destOrd="0" presId="urn:microsoft.com/office/officeart/2005/8/layout/list1"/>
    <dgm:cxn modelId="{4F323F85-C513-4F6C-8C62-B4CCB87EBF25}" type="presParOf" srcId="{F342A8D9-24EB-4F86-BF47-D90792B0EAEA}" destId="{21DFB313-300B-4C4C-B58D-A7AC7DF9DB57}" srcOrd="5" destOrd="0" presId="urn:microsoft.com/office/officeart/2005/8/layout/list1"/>
    <dgm:cxn modelId="{115462E7-36E0-4BF9-B4BF-CD71F1AAB98A}" type="presParOf" srcId="{F342A8D9-24EB-4F86-BF47-D90792B0EAEA}" destId="{C32BFDBD-9AE2-4B75-8C75-312A0A3A21E8}" srcOrd="6" destOrd="0" presId="urn:microsoft.com/office/officeart/2005/8/layout/list1"/>
    <dgm:cxn modelId="{D9DF711B-6F8E-4064-B578-BBF518DF4240}" type="presParOf" srcId="{F342A8D9-24EB-4F86-BF47-D90792B0EAEA}" destId="{F2117DE0-2487-4F5D-A383-DDF80E24D1C8}" srcOrd="7" destOrd="0" presId="urn:microsoft.com/office/officeart/2005/8/layout/list1"/>
    <dgm:cxn modelId="{3D98FFFA-119B-4479-974B-86AB94AFB341}" type="presParOf" srcId="{F342A8D9-24EB-4F86-BF47-D90792B0EAEA}" destId="{7294AF87-0736-4821-83A6-34DE7BACCCF9}" srcOrd="8" destOrd="0" presId="urn:microsoft.com/office/officeart/2005/8/layout/list1"/>
    <dgm:cxn modelId="{F23C1C67-4BAA-4243-945D-512A987E33DF}" type="presParOf" srcId="{7294AF87-0736-4821-83A6-34DE7BACCCF9}" destId="{23C12321-C5CF-47FE-B450-6DC5A57E3A02}" srcOrd="0" destOrd="0" presId="urn:microsoft.com/office/officeart/2005/8/layout/list1"/>
    <dgm:cxn modelId="{81AA5A2E-AD1F-462E-A3C3-87DC84BD01E1}" type="presParOf" srcId="{7294AF87-0736-4821-83A6-34DE7BACCCF9}" destId="{3FA75C07-97AE-4B69-99BE-8969E4A23DBA}" srcOrd="1" destOrd="0" presId="urn:microsoft.com/office/officeart/2005/8/layout/list1"/>
    <dgm:cxn modelId="{7560D45E-F9E5-4F98-972D-B09F8E5B17CC}" type="presParOf" srcId="{F342A8D9-24EB-4F86-BF47-D90792B0EAEA}" destId="{F286B81D-082B-4006-A099-12D4C2B2A06E}" srcOrd="9" destOrd="0" presId="urn:microsoft.com/office/officeart/2005/8/layout/list1"/>
    <dgm:cxn modelId="{8D7C47A5-3DBD-44E8-B6D0-6C1E81B7BAC1}" type="presParOf" srcId="{F342A8D9-24EB-4F86-BF47-D90792B0EAEA}" destId="{D5E53B06-CE39-4DD3-BD42-91B1A97098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05465-13F0-4DA2-BAF4-C4622D777F38}">
      <dsp:nvSpPr>
        <dsp:cNvPr id="0" name=""/>
        <dsp:cNvSpPr/>
      </dsp:nvSpPr>
      <dsp:spPr>
        <a:xfrm>
          <a:off x="0" y="880940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218A7-BFF6-45A1-8768-56E2B97801ED}">
      <dsp:nvSpPr>
        <dsp:cNvPr id="0" name=""/>
        <dsp:cNvSpPr/>
      </dsp:nvSpPr>
      <dsp:spPr>
        <a:xfrm>
          <a:off x="370385" y="0"/>
          <a:ext cx="6120016" cy="1188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Dýchání celým povrchem těla</a:t>
          </a:r>
          <a:endParaRPr lang="cs-CZ" sz="2800" kern="1200" dirty="0"/>
        </a:p>
      </dsp:txBody>
      <dsp:txXfrm>
        <a:off x="428378" y="57993"/>
        <a:ext cx="6004030" cy="1072015"/>
      </dsp:txXfrm>
    </dsp:sp>
    <dsp:sp modelId="{C32BFDBD-9AE2-4B75-8C75-312A0A3A21E8}">
      <dsp:nvSpPr>
        <dsp:cNvPr id="0" name=""/>
        <dsp:cNvSpPr/>
      </dsp:nvSpPr>
      <dsp:spPr>
        <a:xfrm>
          <a:off x="0" y="2417422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DB779-3598-477C-AF3D-9E6B9C984787}">
      <dsp:nvSpPr>
        <dsp:cNvPr id="0" name=""/>
        <dsp:cNvSpPr/>
      </dsp:nvSpPr>
      <dsp:spPr>
        <a:xfrm>
          <a:off x="442390" y="1612778"/>
          <a:ext cx="6120016" cy="1188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Dýchací orgány zásobující tělo kyslíkem nepřímo</a:t>
          </a:r>
          <a:endParaRPr lang="cs-CZ" sz="2800" kern="1200" dirty="0"/>
        </a:p>
      </dsp:txBody>
      <dsp:txXfrm>
        <a:off x="500383" y="1670771"/>
        <a:ext cx="6004030" cy="1072015"/>
      </dsp:txXfrm>
    </dsp:sp>
    <dsp:sp modelId="{D5E53B06-CE39-4DD3-BD42-91B1A970980C}">
      <dsp:nvSpPr>
        <dsp:cNvPr id="0" name=""/>
        <dsp:cNvSpPr/>
      </dsp:nvSpPr>
      <dsp:spPr>
        <a:xfrm>
          <a:off x="0" y="3953903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75C07-97AE-4B69-99BE-8969E4A23DBA}">
      <dsp:nvSpPr>
        <dsp:cNvPr id="0" name=""/>
        <dsp:cNvSpPr/>
      </dsp:nvSpPr>
      <dsp:spPr>
        <a:xfrm>
          <a:off x="411480" y="3090622"/>
          <a:ext cx="6120016" cy="1188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Dýchací orgány zásobující tělo kyslíkem přímo (viz </a:t>
          </a:r>
          <a:r>
            <a:rPr lang="cs-CZ" sz="2800" b="1" kern="1200" dirty="0" err="1" smtClean="0"/>
            <a:t>vzdušnicovci</a:t>
          </a:r>
          <a:r>
            <a:rPr lang="cs-CZ" sz="2800" b="1" kern="1200" dirty="0" smtClean="0"/>
            <a:t>)</a:t>
          </a:r>
          <a:endParaRPr lang="cs-CZ" sz="2800" kern="1200" dirty="0"/>
        </a:p>
      </dsp:txBody>
      <dsp:txXfrm>
        <a:off x="469473" y="3148615"/>
        <a:ext cx="6004030" cy="1072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92DFF-C5B8-43B9-A26F-D85AAB1A9066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47712-0881-439B-BAFC-3856B9944B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98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7712-0881-439B-BAFC-3856B9944B2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36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7712-0881-439B-BAFC-3856B9944B2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3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Knoz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7712-0881-439B-BAFC-3856B9944B2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72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FFF99"/>
            </a:gs>
            <a:gs pos="90000">
              <a:schemeClr val="bg2"/>
            </a:gs>
            <a:gs pos="17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/>
            </a:gs>
            <a:gs pos="90000">
              <a:schemeClr val="bg1"/>
            </a:gs>
            <a:gs pos="17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3600" b="1" dirty="0" smtClean="0"/>
              <a:t>Typy dýchacích soustav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636452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Biologie –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18. 8. 2012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k doplnění a procvičení typů </a:t>
                      </a:r>
                      <a:r>
                        <a:rPr lang="cs-CZ" smtClean="0"/>
                        <a:t>dýchacích soustav.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pro samostatné procvičení  jsou součástí prezentace.	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32_BHOU18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3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Uveďte </a:t>
            </a:r>
            <a:r>
              <a:rPr lang="cs-CZ" sz="4000" b="1" dirty="0" smtClean="0"/>
              <a:t>typy </a:t>
            </a:r>
            <a:r>
              <a:rPr lang="cs-CZ" sz="4000" b="1" dirty="0"/>
              <a:t>plicních orgánů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b="1" dirty="0"/>
              <a:t>Plášťová dutina</a:t>
            </a:r>
            <a:r>
              <a:rPr lang="cs-CZ" sz="2800" dirty="0"/>
              <a:t> – prokrvená stěna dutiny (plicnatí měkkýši</a:t>
            </a:r>
            <a:r>
              <a:rPr lang="cs-CZ" sz="2800" dirty="0" smtClean="0"/>
              <a:t>).</a:t>
            </a:r>
            <a:endParaRPr lang="cs-CZ" sz="2800" dirty="0"/>
          </a:p>
          <a:p>
            <a:pPr lvl="0"/>
            <a:r>
              <a:rPr lang="cs-CZ" sz="2800" b="1" dirty="0"/>
              <a:t>Plynový</a:t>
            </a:r>
            <a:r>
              <a:rPr lang="cs-CZ" sz="2800" dirty="0"/>
              <a:t> </a:t>
            </a:r>
            <a:r>
              <a:rPr lang="cs-CZ" sz="2800" b="1" dirty="0"/>
              <a:t>měchýř</a:t>
            </a:r>
            <a:r>
              <a:rPr lang="cs-CZ" sz="2800" dirty="0"/>
              <a:t> – vakovitá plynem vyplněná komora, která slouží k dýchání atmosférického kyslíku u některých skupin </a:t>
            </a:r>
            <a:r>
              <a:rPr lang="cs-CZ" sz="2800" dirty="0" smtClean="0"/>
              <a:t>ryb.</a:t>
            </a:r>
            <a:endParaRPr lang="cs-CZ" sz="2800" dirty="0"/>
          </a:p>
          <a:p>
            <a:pPr lvl="0"/>
            <a:r>
              <a:rPr lang="cs-CZ" sz="2800" b="1" dirty="0"/>
              <a:t>Plíce</a:t>
            </a:r>
            <a:r>
              <a:rPr lang="cs-CZ" sz="2800" dirty="0"/>
              <a:t> – obvykle párový orgán, vnitřní povrch silně prokrven a rozdílně zvrásněn (zvětšování dýchací plochy</a:t>
            </a:r>
            <a:r>
              <a:rPr lang="cs-CZ" sz="2800" dirty="0" smtClean="0"/>
              <a:t>).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9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>Popište dýchací </a:t>
            </a:r>
            <a:r>
              <a:rPr lang="cs-CZ" b="1" dirty="0"/>
              <a:t>orgány zásobující tělo kyslíkem </a:t>
            </a:r>
            <a:r>
              <a:rPr lang="cs-CZ" b="1" dirty="0" smtClean="0"/>
              <a:t>přímo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300" b="1" dirty="0" smtClean="0"/>
              <a:t>Tracheje</a:t>
            </a:r>
            <a:endParaRPr lang="cs-CZ" sz="3300" dirty="0" smtClean="0"/>
          </a:p>
          <a:p>
            <a:r>
              <a:rPr lang="cs-CZ" sz="3300" dirty="0" smtClean="0"/>
              <a:t>Jsou </a:t>
            </a:r>
            <a:r>
              <a:rPr lang="cs-CZ" sz="3300" dirty="0"/>
              <a:t>to trubičky vyplněné </a:t>
            </a:r>
            <a:r>
              <a:rPr lang="cs-CZ" sz="3300" dirty="0" smtClean="0"/>
              <a:t>vzduchem.</a:t>
            </a:r>
          </a:p>
          <a:p>
            <a:r>
              <a:rPr lang="cs-CZ" sz="3300" dirty="0" smtClean="0"/>
              <a:t>Jsou </a:t>
            </a:r>
            <a:r>
              <a:rPr lang="cs-CZ" sz="3300" dirty="0"/>
              <a:t>otevřeny na povrch těla stigmaty a větví se na jemné chodbičky (</a:t>
            </a:r>
            <a:r>
              <a:rPr lang="cs-CZ" sz="3300" dirty="0" err="1"/>
              <a:t>tracheoly</a:t>
            </a:r>
            <a:r>
              <a:rPr lang="cs-CZ" sz="3300" dirty="0"/>
              <a:t>), které přichází až k jednotlivým tkáním</a:t>
            </a:r>
            <a:r>
              <a:rPr lang="cs-CZ" sz="3300" dirty="0" smtClean="0"/>
              <a:t>.</a:t>
            </a:r>
          </a:p>
          <a:p>
            <a:pPr marL="0" indent="0">
              <a:buNone/>
            </a:pPr>
            <a:endParaRPr lang="cs-CZ" sz="3300" dirty="0" smtClean="0"/>
          </a:p>
          <a:p>
            <a:pPr marL="0" indent="0">
              <a:buNone/>
            </a:pPr>
            <a:r>
              <a:rPr lang="cs-CZ" sz="3300" b="1" dirty="0" smtClean="0"/>
              <a:t>Tracheální žábry</a:t>
            </a:r>
          </a:p>
          <a:p>
            <a:r>
              <a:rPr lang="cs-CZ" sz="3300" dirty="0" smtClean="0"/>
              <a:t>Tvoří je lupínkovité </a:t>
            </a:r>
            <a:r>
              <a:rPr lang="cs-CZ" sz="3300" dirty="0"/>
              <a:t>nebo keříčkovité přívěsky, do nichž zasahují rozvětvené výběžky vzdušnic</a:t>
            </a:r>
            <a:r>
              <a:rPr lang="cs-CZ" sz="3300" dirty="0" smtClean="0"/>
              <a:t>.</a:t>
            </a:r>
          </a:p>
          <a:p>
            <a:r>
              <a:rPr lang="cs-CZ" sz="3300" dirty="0"/>
              <a:t>Výskyt u larev hmyzu žijících ve vodě (jepice, pošvatky, chrostíci</a:t>
            </a:r>
            <a:r>
              <a:rPr lang="cs-CZ" sz="3300" dirty="0" smtClean="0"/>
              <a:t>).</a:t>
            </a:r>
            <a:endParaRPr lang="cs-CZ" sz="3300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4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</a:t>
            </a:r>
            <a:r>
              <a:rPr lang="cs-CZ" sz="4000" b="1" dirty="0" smtClean="0"/>
              <a:t>úkoly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cs-CZ" sz="2800" b="1" dirty="0" smtClean="0"/>
              <a:t>Úkol</a:t>
            </a:r>
            <a:r>
              <a:rPr lang="cs-CZ" sz="2800" dirty="0" smtClean="0"/>
              <a:t>: Jaké </a:t>
            </a:r>
            <a:r>
              <a:rPr lang="cs-CZ" sz="2800" dirty="0" smtClean="0"/>
              <a:t>znáte typy dýchacích soustav</a:t>
            </a:r>
            <a:r>
              <a:rPr lang="cs-CZ" sz="2800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cs-CZ" sz="2800" b="1" dirty="0" smtClean="0"/>
              <a:t>Řešení</a:t>
            </a:r>
            <a:r>
              <a:rPr lang="cs-CZ" sz="2800" dirty="0" smtClean="0"/>
              <a:t>: Dýchání </a:t>
            </a:r>
            <a:r>
              <a:rPr lang="cs-CZ" sz="2800" dirty="0"/>
              <a:t>celým povrchem těla, dýchací orgány zásobující tělo kyslíkem nepřímo (plicní orgány a žábry), dýchací orgány zásobující tělo kyslíkem přímo (tracheje, tracheální žábry</a:t>
            </a:r>
            <a:r>
              <a:rPr lang="cs-CZ" sz="2800" dirty="0" smtClean="0"/>
              <a:t>).</a:t>
            </a:r>
            <a:endParaRPr lang="cs-CZ" sz="2800" dirty="0" smtClean="0"/>
          </a:p>
          <a:p>
            <a:pPr>
              <a:spcAft>
                <a:spcPts val="1200"/>
              </a:spcAft>
            </a:pPr>
            <a:r>
              <a:rPr lang="cs-CZ" sz="2800" b="1" dirty="0" smtClean="0"/>
              <a:t>Úkol</a:t>
            </a:r>
            <a:r>
              <a:rPr lang="cs-CZ" sz="2800" dirty="0" smtClean="0"/>
              <a:t>: Jaká </a:t>
            </a:r>
            <a:r>
              <a:rPr lang="cs-CZ" sz="2800" dirty="0" smtClean="0"/>
              <a:t>je charakteristika plicních orgánů</a:t>
            </a:r>
            <a:r>
              <a:rPr lang="cs-CZ" sz="2800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cs-CZ" sz="2800" b="1" dirty="0" smtClean="0"/>
              <a:t>Řešení: </a:t>
            </a:r>
            <a:r>
              <a:rPr lang="cs-CZ" sz="2800" dirty="0" smtClean="0"/>
              <a:t>Jsou </a:t>
            </a:r>
            <a:r>
              <a:rPr lang="cs-CZ" sz="2800" dirty="0"/>
              <a:t>orgány s dýchacím povrchem obráceným dovnitř, výměna plynů se děje difúzí, vnitřní povrch plic je vystlán epitelem, který je stále udržován vlhký.</a:t>
            </a:r>
          </a:p>
          <a:p>
            <a:pPr>
              <a:spcAft>
                <a:spcPts val="1200"/>
              </a:spcAft>
            </a:pPr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5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800" b="1" dirty="0" smtClean="0"/>
              <a:t>Úkol</a:t>
            </a:r>
            <a:r>
              <a:rPr lang="cs-CZ" sz="2800" dirty="0" smtClean="0"/>
              <a:t>: </a:t>
            </a:r>
          </a:p>
          <a:p>
            <a:pPr marL="342000" indent="0">
              <a:spcAft>
                <a:spcPts val="600"/>
              </a:spcAft>
              <a:buNone/>
            </a:pPr>
            <a:r>
              <a:rPr lang="cs-CZ" sz="2800" dirty="0" smtClean="0"/>
              <a:t>Jaké </a:t>
            </a:r>
            <a:r>
              <a:rPr lang="cs-CZ" sz="2800" dirty="0"/>
              <a:t>typy žaber znáte, kde a u koho se nacházejí?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cs-CZ" sz="2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Řešení: </a:t>
            </a:r>
          </a:p>
          <a:p>
            <a:pPr marL="342000" indent="0">
              <a:spcAft>
                <a:spcPts val="600"/>
              </a:spcAft>
              <a:buNone/>
            </a:pPr>
            <a:r>
              <a:rPr lang="cs-CZ" sz="2800" dirty="0" smtClean="0"/>
              <a:t>Vnější </a:t>
            </a:r>
            <a:r>
              <a:rPr lang="cs-CZ" sz="2800" dirty="0"/>
              <a:t>žábry - volně vyčnívají do vodního prostředí (</a:t>
            </a:r>
            <a:r>
              <a:rPr lang="cs-CZ" sz="2800" dirty="0" smtClean="0"/>
              <a:t>mnohoštětinatci), vnitřní </a:t>
            </a:r>
            <a:r>
              <a:rPr lang="cs-CZ" sz="2800" dirty="0"/>
              <a:t>žábry - uloženy v dutině, vývojově pokročilejší živočichové (ryby). 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lvl="0" indent="-514350">
              <a:buFont typeface="+mj-lt"/>
              <a:buAutoNum type="arabicPeriod"/>
            </a:pPr>
            <a:endParaRPr lang="cs-CZ" dirty="0" smtClean="0"/>
          </a:p>
          <a:p>
            <a:pPr marL="514350" lvl="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lvl="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7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KNOZ</a:t>
            </a:r>
            <a:r>
              <a:rPr lang="cs-CZ" sz="1600" dirty="0"/>
              <a:t>, Jan. </a:t>
            </a:r>
            <a:r>
              <a:rPr lang="cs-CZ" sz="1600" i="1" dirty="0"/>
              <a:t>Obecná zoologie</a:t>
            </a:r>
            <a:r>
              <a:rPr lang="cs-CZ" sz="1600" dirty="0"/>
              <a:t>. Brno: Masarykova universita, 1979, ISBN 17-4644-79.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</a:p>
          <a:p>
            <a:pPr marL="0" indent="0">
              <a:buNone/>
            </a:pPr>
            <a:r>
              <a:rPr lang="cs-CZ" sz="1600" smtClean="0"/>
              <a:t>Obr</a:t>
            </a:r>
            <a:r>
              <a:rPr lang="cs-CZ" sz="1600" dirty="0" smtClean="0"/>
              <a:t>. 1: </a:t>
            </a:r>
            <a:r>
              <a:rPr lang="cs-CZ" sz="1600" dirty="0"/>
              <a:t>CHILDS, </a:t>
            </a:r>
            <a:r>
              <a:rPr lang="cs-CZ" sz="1600" dirty="0" err="1"/>
              <a:t>Stephen</a:t>
            </a:r>
            <a:r>
              <a:rPr lang="cs-CZ" sz="1600" dirty="0"/>
              <a:t>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</a:t>
            </a:r>
            <a:r>
              <a:rPr lang="cs-CZ" sz="1600" dirty="0" smtClean="0"/>
              <a:t>18.8.2012</a:t>
            </a:r>
            <a:r>
              <a:rPr lang="cs-CZ" sz="1600" dirty="0"/>
              <a:t>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&lt;http://commons.wikimedia.org/wiki/</a:t>
            </a:r>
            <a:r>
              <a:rPr lang="cs-CZ" sz="1600" dirty="0" err="1"/>
              <a:t>Category:Eurylepta?uselang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2: převzato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</a:p>
          <a:p>
            <a:pPr marL="0" indent="0">
              <a:buNone/>
            </a:pPr>
            <a:r>
              <a:rPr lang="cs-CZ" sz="1600" dirty="0" smtClean="0"/>
              <a:t>Obr. 3: převzato z </a:t>
            </a:r>
            <a:r>
              <a:rPr lang="cs-CZ" sz="1600" dirty="0"/>
              <a:t>KNOZ, Jan. </a:t>
            </a:r>
            <a:r>
              <a:rPr lang="cs-CZ" sz="1600" i="1" dirty="0"/>
              <a:t>Obecná zoologie</a:t>
            </a:r>
            <a:r>
              <a:rPr lang="cs-CZ" sz="1600" dirty="0"/>
              <a:t>. Brno: Masarykova universita, 1979, ISBN 17-4644-79.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4: </a:t>
            </a:r>
            <a:r>
              <a:rPr lang="fr-FR" sz="1600" dirty="0"/>
              <a:t>GILBERTUS. </a:t>
            </a:r>
            <a:r>
              <a:rPr lang="fr-FR" sz="1600" i="1" dirty="0"/>
              <a:t>http://commons.wikimedia.org</a:t>
            </a:r>
            <a:r>
              <a:rPr lang="fr-FR" sz="1600" dirty="0"/>
              <a:t> [online]. [cit. 13.10.2012].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</a:t>
            </a:r>
            <a:r>
              <a:rPr lang="fr-FR" sz="1600" dirty="0" smtClean="0"/>
              <a:t>na </a:t>
            </a:r>
            <a:r>
              <a:rPr lang="fr-FR" sz="1600" dirty="0"/>
              <a:t>WWW: &lt;http://commons.wikimedia.org/wiki/File:GrenouilleAnimeeD.gif?uselang=cs&gt;. 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088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Jaké jsou základní typy </a:t>
            </a:r>
            <a:r>
              <a:rPr lang="cs-CZ" sz="4000" b="1" dirty="0"/>
              <a:t>dýchacích </a:t>
            </a:r>
            <a:r>
              <a:rPr lang="cs-CZ" sz="4000" b="1" dirty="0" smtClean="0"/>
              <a:t>soustav?</a:t>
            </a:r>
            <a:endParaRPr lang="cs-CZ" sz="40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1955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26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B218A7-BFF6-45A1-8768-56E2B9780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41B218A7-BFF6-45A1-8768-56E2B9780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41B218A7-BFF6-45A1-8768-56E2B9780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41B218A7-BFF6-45A1-8768-56E2B9780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105465-13F0-4DA2-BAF4-C4622D777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5C105465-13F0-4DA2-BAF4-C4622D777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5C105465-13F0-4DA2-BAF4-C4622D777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5C105465-13F0-4DA2-BAF4-C4622D777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DDB779-3598-477C-AF3D-9E6B9C984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BDDDB779-3598-477C-AF3D-9E6B9C984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BDDDB779-3598-477C-AF3D-9E6B9C984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BDDDB779-3598-477C-AF3D-9E6B9C984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2BFDBD-9AE2-4B75-8C75-312A0A3A2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C32BFDBD-9AE2-4B75-8C75-312A0A3A21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C32BFDBD-9AE2-4B75-8C75-312A0A3A2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C32BFDBD-9AE2-4B75-8C75-312A0A3A2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A75C07-97AE-4B69-99BE-8969E4A23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3FA75C07-97AE-4B69-99BE-8969E4A23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3FA75C07-97AE-4B69-99BE-8969E4A23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3FA75C07-97AE-4B69-99BE-8969E4A23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53B06-CE39-4DD3-BD42-91B1A9709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D5E53B06-CE39-4DD3-BD42-91B1A9709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D5E53B06-CE39-4DD3-BD42-91B1A9709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D5E53B06-CE39-4DD3-BD42-91B1A9709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Uveďte typy </a:t>
            </a:r>
            <a:r>
              <a:rPr lang="cs-CZ" sz="4000" b="1" dirty="0"/>
              <a:t>dýchacích </a:t>
            </a:r>
            <a:r>
              <a:rPr lang="cs-CZ" sz="4000" b="1" dirty="0" smtClean="0"/>
              <a:t>soustav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3500" b="1" dirty="0"/>
              <a:t>Dýchání celým povrchem </a:t>
            </a:r>
            <a:r>
              <a:rPr lang="cs-CZ" sz="3500" b="1" dirty="0" smtClean="0"/>
              <a:t>těla:</a:t>
            </a:r>
            <a:endParaRPr lang="cs-CZ" sz="3500" b="1" dirty="0"/>
          </a:p>
          <a:p>
            <a:pPr marL="720000" lvl="0">
              <a:buFont typeface="Courier New" pitchFamily="49" charset="0"/>
              <a:buChar char="o"/>
            </a:pPr>
            <a:r>
              <a:rPr lang="cs-CZ" sz="3500" dirty="0"/>
              <a:t>Difúze kyslíku do tkání a oxidu uhličitého z těla </a:t>
            </a:r>
            <a:r>
              <a:rPr lang="cs-CZ" sz="3500" dirty="0" smtClean="0"/>
              <a:t>ven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500" dirty="0"/>
              <a:t>Přímá difúze plynů od povrchu těla do tělní </a:t>
            </a:r>
            <a:r>
              <a:rPr lang="cs-CZ" sz="3500" dirty="0" smtClean="0"/>
              <a:t>dutiny</a:t>
            </a:r>
          </a:p>
          <a:p>
            <a:pPr marL="720000" lvl="0">
              <a:spcAft>
                <a:spcPts val="1200"/>
              </a:spcAft>
              <a:buFont typeface="Courier New" pitchFamily="49" charset="0"/>
              <a:buChar char="o"/>
            </a:pPr>
            <a:r>
              <a:rPr lang="cs-CZ" sz="3500" dirty="0"/>
              <a:t>Kožní </a:t>
            </a:r>
            <a:r>
              <a:rPr lang="cs-CZ" sz="3500" dirty="0" smtClean="0"/>
              <a:t>dýchání obratlovců</a:t>
            </a:r>
            <a:endParaRPr lang="cs-CZ" sz="3500" dirty="0"/>
          </a:p>
          <a:p>
            <a:r>
              <a:rPr lang="cs-CZ" sz="3500" b="1" dirty="0" smtClean="0"/>
              <a:t>Dýchací </a:t>
            </a:r>
            <a:r>
              <a:rPr lang="cs-CZ" sz="3500" b="1" dirty="0"/>
              <a:t>orgány zásobující tělo kyslíkem </a:t>
            </a:r>
            <a:r>
              <a:rPr lang="cs-CZ" sz="3500" b="1" dirty="0" smtClean="0"/>
              <a:t>nepřímo:</a:t>
            </a:r>
          </a:p>
          <a:p>
            <a:pPr marL="834300" lvl="0" indent="-457200">
              <a:buFont typeface="Courier New" pitchFamily="49" charset="0"/>
              <a:buChar char="o"/>
            </a:pPr>
            <a:r>
              <a:rPr lang="cs-CZ" sz="3500" dirty="0"/>
              <a:t>Žábry = </a:t>
            </a:r>
            <a:r>
              <a:rPr lang="cs-CZ" sz="3500" dirty="0" err="1" smtClean="0"/>
              <a:t>branchie</a:t>
            </a:r>
            <a:endParaRPr lang="cs-CZ" sz="3500" dirty="0" smtClean="0"/>
          </a:p>
          <a:p>
            <a:pPr marL="834300" indent="-457200">
              <a:spcAft>
                <a:spcPts val="1200"/>
              </a:spcAft>
              <a:buFont typeface="Courier New" pitchFamily="49" charset="0"/>
              <a:buChar char="o"/>
            </a:pPr>
            <a:r>
              <a:rPr lang="cs-CZ" sz="3500" dirty="0"/>
              <a:t>Plicní orgány</a:t>
            </a:r>
          </a:p>
          <a:p>
            <a:r>
              <a:rPr lang="cs-CZ" sz="3500" b="1" dirty="0"/>
              <a:t>Dýchací orgány zásobující tělo kyslíkem </a:t>
            </a:r>
            <a:r>
              <a:rPr lang="cs-CZ" sz="3500" b="1" dirty="0" smtClean="0"/>
              <a:t>přímo:</a:t>
            </a:r>
          </a:p>
          <a:p>
            <a:pPr marL="834300" lvl="0" indent="-457200">
              <a:buFont typeface="Courier New" pitchFamily="49" charset="0"/>
              <a:buChar char="o"/>
            </a:pPr>
            <a:r>
              <a:rPr lang="cs-CZ" sz="3500" dirty="0"/>
              <a:t>Vzdušnice = </a:t>
            </a:r>
            <a:r>
              <a:rPr lang="cs-CZ" sz="3500" dirty="0" smtClean="0"/>
              <a:t>tracheje</a:t>
            </a:r>
          </a:p>
          <a:p>
            <a:pPr marL="834300" lvl="0" indent="-457200">
              <a:buFont typeface="Courier New" pitchFamily="49" charset="0"/>
              <a:buChar char="o"/>
            </a:pPr>
            <a:r>
              <a:rPr lang="cs-CZ" sz="3500" dirty="0"/>
              <a:t>Tracheální žábry</a:t>
            </a:r>
          </a:p>
          <a:p>
            <a:pPr marL="0" indent="0">
              <a:buNone/>
            </a:pPr>
            <a:endParaRPr lang="cs-CZ" sz="2800" dirty="0"/>
          </a:p>
          <a:p>
            <a:pPr lvl="0">
              <a:buFont typeface="Courier New" pitchFamily="49" charset="0"/>
              <a:buChar char="o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3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000" b="1" dirty="0" smtClean="0"/>
              <a:t>Popište dýchání </a:t>
            </a:r>
            <a:r>
              <a:rPr lang="cs-CZ" sz="4000" b="1" dirty="0"/>
              <a:t>celým povrchem </a:t>
            </a:r>
            <a:r>
              <a:rPr lang="cs-CZ" sz="4000" b="1" dirty="0" smtClean="0"/>
              <a:t>těla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3000" b="1" dirty="0"/>
              <a:t>Difúze kyslíku do tkání a oxidu uhličitého z těla ven</a:t>
            </a:r>
            <a:r>
              <a:rPr lang="cs-CZ" sz="3000" dirty="0"/>
              <a:t>.</a:t>
            </a:r>
          </a:p>
          <a:p>
            <a:r>
              <a:rPr lang="cs-CZ" sz="3000" dirty="0" smtClean="0"/>
              <a:t>Difúze </a:t>
            </a:r>
            <a:r>
              <a:rPr lang="cs-CZ" sz="3000" dirty="0"/>
              <a:t>je pomalá, </a:t>
            </a:r>
            <a:r>
              <a:rPr lang="cs-CZ" sz="3000" dirty="0" smtClean="0"/>
              <a:t>a proto můžou </a:t>
            </a:r>
            <a:r>
              <a:rPr lang="cs-CZ" sz="3000" dirty="0"/>
              <a:t>využívat tento způsob pouze menší živočichové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s </a:t>
            </a:r>
            <a:r>
              <a:rPr lang="cs-CZ" sz="3000" dirty="0"/>
              <a:t>pomalým </a:t>
            </a:r>
            <a:r>
              <a:rPr lang="cs-CZ" sz="3000" dirty="0" smtClean="0"/>
              <a:t>metabolismem</a:t>
            </a:r>
            <a:br>
              <a:rPr lang="cs-CZ" sz="3000" dirty="0" smtClean="0"/>
            </a:br>
            <a:r>
              <a:rPr lang="cs-CZ" sz="3000" dirty="0" smtClean="0"/>
              <a:t>(</a:t>
            </a:r>
            <a:r>
              <a:rPr lang="cs-CZ" sz="3000" dirty="0"/>
              <a:t>prvoci, houby, žahavci</a:t>
            </a:r>
            <a:r>
              <a:rPr lang="cs-CZ" sz="3000" dirty="0" smtClean="0"/>
              <a:t>,</a:t>
            </a:r>
            <a:br>
              <a:rPr lang="cs-CZ" sz="3000" dirty="0" smtClean="0"/>
            </a:br>
            <a:r>
              <a:rPr lang="cs-CZ" sz="3000" dirty="0" smtClean="0"/>
              <a:t>ploštěnky).</a:t>
            </a:r>
          </a:p>
          <a:p>
            <a:endParaRPr lang="cs-CZ" sz="3000" dirty="0"/>
          </a:p>
          <a:p>
            <a:pPr marL="0" indent="0">
              <a:buNone/>
            </a:pPr>
            <a:r>
              <a:rPr lang="cs-CZ" sz="1400" dirty="0" smtClean="0"/>
              <a:t>                                                                                                        Obr. 1</a:t>
            </a:r>
            <a:endParaRPr lang="cs-CZ" sz="1500" dirty="0" smtClean="0"/>
          </a:p>
          <a:p>
            <a:endParaRPr lang="cs-CZ" sz="3000" dirty="0"/>
          </a:p>
          <a:p>
            <a:r>
              <a:rPr lang="cs-CZ" sz="3000" dirty="0" smtClean="0"/>
              <a:t>Povrch </a:t>
            </a:r>
            <a:r>
              <a:rPr lang="cs-CZ" sz="3000" dirty="0"/>
              <a:t>těla těchto živočichů je tvořen tenkostěnnými buňkami.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9" t="29775" r="17051" b="23212"/>
          <a:stretch/>
        </p:blipFill>
        <p:spPr bwMode="auto">
          <a:xfrm>
            <a:off x="5292079" y="3007428"/>
            <a:ext cx="3408445" cy="18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dýchání </a:t>
            </a:r>
            <a:r>
              <a:rPr lang="cs-CZ" sz="4000" b="1" dirty="0"/>
              <a:t>celým povrchem těla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3000" b="1" dirty="0" smtClean="0"/>
              <a:t>Přímá </a:t>
            </a:r>
            <a:r>
              <a:rPr lang="cs-CZ" sz="3000" b="1" dirty="0"/>
              <a:t>difúze plynů od povrchu těla do tělní dutiny</a:t>
            </a:r>
            <a:r>
              <a:rPr lang="cs-CZ" sz="3000" dirty="0"/>
              <a:t> </a:t>
            </a:r>
            <a:endParaRPr lang="cs-CZ" sz="3000" dirty="0" smtClean="0"/>
          </a:p>
          <a:p>
            <a:r>
              <a:rPr lang="cs-CZ" sz="3000" dirty="0"/>
              <a:t>Je </a:t>
            </a:r>
            <a:r>
              <a:rPr lang="cs-CZ" sz="3000" dirty="0" smtClean="0"/>
              <a:t>to častější typ dýchání.</a:t>
            </a:r>
          </a:p>
          <a:p>
            <a:r>
              <a:rPr lang="cs-CZ" sz="3000" dirty="0" smtClean="0"/>
              <a:t>Pod </a:t>
            </a:r>
            <a:r>
              <a:rPr lang="cs-CZ" sz="3000" dirty="0"/>
              <a:t>tělním povrchem se nachází síť vlásečnic a kyslík je přenášen do míst </a:t>
            </a:r>
            <a:r>
              <a:rPr lang="cs-CZ" sz="3000" dirty="0" smtClean="0"/>
              <a:t>spotřeby</a:t>
            </a:r>
            <a:br>
              <a:rPr lang="cs-CZ" sz="3000" dirty="0" smtClean="0"/>
            </a:br>
            <a:r>
              <a:rPr lang="cs-CZ" sz="3000" dirty="0" smtClean="0"/>
              <a:t>tělním </a:t>
            </a:r>
            <a:r>
              <a:rPr lang="cs-CZ" sz="3000" dirty="0"/>
              <a:t>oběhem (</a:t>
            </a:r>
            <a:r>
              <a:rPr lang="cs-CZ" sz="3000" dirty="0" err="1"/>
              <a:t>máloštětinatci</a:t>
            </a:r>
            <a:r>
              <a:rPr lang="cs-CZ" sz="3000" dirty="0" smtClean="0"/>
              <a:t>).</a:t>
            </a:r>
          </a:p>
          <a:p>
            <a:pPr marL="0" indent="0">
              <a:buNone/>
            </a:pPr>
            <a:endParaRPr lang="cs-CZ" sz="3000" dirty="0"/>
          </a:p>
          <a:p>
            <a:r>
              <a:rPr lang="cs-CZ" sz="3000" b="1" dirty="0"/>
              <a:t>Kožní </a:t>
            </a:r>
            <a:r>
              <a:rPr lang="cs-CZ" sz="3000" b="1" dirty="0" smtClean="0"/>
              <a:t>dýchání obratlovců</a:t>
            </a:r>
            <a:endParaRPr lang="cs-CZ" sz="3000" dirty="0"/>
          </a:p>
          <a:p>
            <a:r>
              <a:rPr lang="cs-CZ" sz="3000" dirty="0"/>
              <a:t>Může být jako doplněk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plicního </a:t>
            </a:r>
            <a:r>
              <a:rPr lang="cs-CZ" sz="3000" dirty="0"/>
              <a:t>nebo </a:t>
            </a:r>
            <a:r>
              <a:rPr lang="cs-CZ" sz="3000" dirty="0" smtClean="0"/>
              <a:t>žaberního</a:t>
            </a:r>
            <a:br>
              <a:rPr lang="cs-CZ" sz="3000" dirty="0" smtClean="0"/>
            </a:br>
            <a:r>
              <a:rPr lang="cs-CZ" sz="3000" dirty="0" smtClean="0"/>
              <a:t>dýchání </a:t>
            </a:r>
            <a:r>
              <a:rPr lang="cs-CZ" sz="3000" dirty="0"/>
              <a:t>(obojživelníci).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12930" r="6094" b="11013"/>
          <a:stretch/>
        </p:blipFill>
        <p:spPr bwMode="auto">
          <a:xfrm>
            <a:off x="4932040" y="3861048"/>
            <a:ext cx="3759001" cy="230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20072" y="6286879"/>
            <a:ext cx="976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377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lvl="0"/>
            <a:r>
              <a:rPr lang="cs-CZ" sz="4000" b="1" dirty="0" smtClean="0"/>
              <a:t>Popište, jak dýchají vodní živočichové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3000" dirty="0" smtClean="0"/>
          </a:p>
          <a:p>
            <a:r>
              <a:rPr lang="cs-CZ" sz="2800" dirty="0" smtClean="0"/>
              <a:t>Dýchají orgány </a:t>
            </a:r>
            <a:r>
              <a:rPr lang="cs-CZ" sz="2800" dirty="0"/>
              <a:t>zásobující tělo kyslíkem nepřímo </a:t>
            </a:r>
            <a:r>
              <a:rPr lang="cs-CZ" sz="2800" dirty="0" smtClean="0"/>
              <a:t>– žábrami. </a:t>
            </a:r>
          </a:p>
          <a:p>
            <a:r>
              <a:rPr lang="cs-CZ" sz="2800" dirty="0" smtClean="0"/>
              <a:t>Jsou vytvořeny </a:t>
            </a:r>
            <a:r>
              <a:rPr lang="cs-CZ" sz="2800" dirty="0"/>
              <a:t>jako kožní vychlípeny a jsou protkány hustou sítí vlásečnic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Na </a:t>
            </a:r>
            <a:r>
              <a:rPr lang="cs-CZ" sz="2800" dirty="0"/>
              <a:t>povrchu bývají kryty jemným dýchacím epitelem, který snadno propouští kyslík a oxid uhličitý</a:t>
            </a:r>
            <a:r>
              <a:rPr lang="cs-CZ" sz="2800" dirty="0" smtClean="0"/>
              <a:t>.</a:t>
            </a:r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Jaké typy žaber znáte?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dirty="0"/>
              <a:t>Dělíme je </a:t>
            </a:r>
            <a:r>
              <a:rPr lang="cs-CZ" sz="2800" dirty="0" smtClean="0"/>
              <a:t>na:</a:t>
            </a:r>
          </a:p>
          <a:p>
            <a:pPr>
              <a:buFont typeface="Courier New" pitchFamily="49" charset="0"/>
              <a:buChar char="o"/>
            </a:pPr>
            <a:r>
              <a:rPr lang="cs-CZ" sz="2800" dirty="0" smtClean="0"/>
              <a:t>vnější </a:t>
            </a:r>
            <a:r>
              <a:rPr lang="cs-CZ" sz="2800" dirty="0"/>
              <a:t>žábry </a:t>
            </a:r>
            <a:r>
              <a:rPr lang="cs-CZ" sz="2800" dirty="0" smtClean="0"/>
              <a:t>- volně </a:t>
            </a:r>
            <a:r>
              <a:rPr lang="cs-CZ" sz="2800" dirty="0"/>
              <a:t>vyčnívají do vodního prostředí (mnohoštětinatci, pulci</a:t>
            </a:r>
            <a:r>
              <a:rPr lang="cs-CZ" sz="2800" dirty="0" smtClean="0"/>
              <a:t>),</a:t>
            </a:r>
          </a:p>
          <a:p>
            <a:pPr>
              <a:buFont typeface="Courier New" pitchFamily="49" charset="0"/>
              <a:buChar char="o"/>
            </a:pPr>
            <a:r>
              <a:rPr lang="cs-CZ" sz="2800" dirty="0" smtClean="0"/>
              <a:t>vnitřní </a:t>
            </a:r>
            <a:r>
              <a:rPr lang="cs-CZ" sz="2800" dirty="0"/>
              <a:t>žábry </a:t>
            </a:r>
            <a:r>
              <a:rPr lang="cs-CZ" sz="2800" dirty="0" smtClean="0"/>
              <a:t>- uloženy </a:t>
            </a:r>
            <a:r>
              <a:rPr lang="cs-CZ" sz="2800" dirty="0"/>
              <a:t>v dutině, vývojově pokročilejší živočichové </a:t>
            </a:r>
            <a:r>
              <a:rPr lang="cs-CZ" sz="2800" dirty="0" smtClean="0"/>
              <a:t>(ryby</a:t>
            </a:r>
            <a:r>
              <a:rPr lang="cs-CZ" sz="2800" dirty="0"/>
              <a:t>). </a:t>
            </a:r>
            <a:endParaRPr lang="cs-CZ" sz="2800" dirty="0" smtClean="0"/>
          </a:p>
          <a:p>
            <a:r>
              <a:rPr lang="cs-CZ" sz="2800" dirty="0" smtClean="0"/>
              <a:t>Popište obrázek:</a:t>
            </a:r>
          </a:p>
          <a:p>
            <a:pPr marL="72000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žábry </a:t>
            </a:r>
          </a:p>
          <a:p>
            <a:pPr marL="72000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srdce</a:t>
            </a:r>
          </a:p>
          <a:p>
            <a:pPr marL="720000" indent="-514350">
              <a:spcBef>
                <a:spcPts val="0"/>
              </a:spcBef>
              <a:buFont typeface="+mj-lt"/>
              <a:buAutoNum type="alphaLcParenR" startAt="3"/>
            </a:pPr>
            <a:r>
              <a:rPr lang="cs-CZ" sz="2400" dirty="0" smtClean="0"/>
              <a:t>mozek  </a:t>
            </a:r>
          </a:p>
          <a:p>
            <a:pPr marL="720000" indent="-514350">
              <a:spcBef>
                <a:spcPts val="0"/>
              </a:spcBef>
              <a:buFont typeface="+mj-lt"/>
              <a:buAutoNum type="alphaLcParenR" startAt="3"/>
            </a:pPr>
            <a:r>
              <a:rPr lang="cs-CZ" sz="2400" dirty="0" smtClean="0"/>
              <a:t>čichové jamky</a:t>
            </a:r>
          </a:p>
          <a:p>
            <a:pPr marL="0" indent="0">
              <a:buNone/>
            </a:pPr>
            <a:r>
              <a:rPr lang="cs-CZ" sz="1400" dirty="0" smtClean="0"/>
              <a:t>                                                                                             Obr. 2</a:t>
            </a:r>
            <a:endParaRPr lang="cs-CZ" sz="1400" dirty="0"/>
          </a:p>
        </p:txBody>
      </p:sp>
      <p:pic>
        <p:nvPicPr>
          <p:cNvPr id="1026" name="Picture 2" descr="D:\Foto\Fylogeneze\Dýchací\žábry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1491" r="52580" b="77841"/>
          <a:stretch/>
        </p:blipFill>
        <p:spPr bwMode="auto">
          <a:xfrm>
            <a:off x="5292080" y="3789040"/>
            <a:ext cx="3008130" cy="24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92080" y="3789040"/>
            <a:ext cx="400755" cy="585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5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000" b="1" dirty="0" smtClean="0"/>
              <a:t>Charakterizujte plicní orgány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Jsou orgány s dýchacím povrchem obráceným dovnitř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Výměna </a:t>
            </a:r>
            <a:r>
              <a:rPr lang="cs-CZ" sz="2800" dirty="0"/>
              <a:t>plynů se děje difúzí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Vnitřní </a:t>
            </a:r>
            <a:r>
              <a:rPr lang="cs-CZ" sz="2800" dirty="0"/>
              <a:t>povrch plic je vystlán epitelem, který je stále udržován vlhký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Povrch plicních orgánů </a:t>
            </a:r>
            <a:r>
              <a:rPr lang="cs-CZ" sz="2800" dirty="0"/>
              <a:t>je hladký nebo různě členěný.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3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Uveďte typy </a:t>
            </a:r>
            <a:r>
              <a:rPr lang="cs-CZ" sz="4000" b="1" dirty="0"/>
              <a:t>plicních </a:t>
            </a:r>
            <a:r>
              <a:rPr lang="cs-CZ" sz="4000" b="1" dirty="0" smtClean="0"/>
              <a:t>orgánů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b="1" dirty="0" smtClean="0"/>
              <a:t>Plicní</a:t>
            </a:r>
            <a:r>
              <a:rPr lang="cs-CZ" sz="2800" dirty="0" smtClean="0"/>
              <a:t> </a:t>
            </a:r>
            <a:r>
              <a:rPr lang="cs-CZ" sz="2800" b="1" dirty="0" smtClean="0"/>
              <a:t>vaky</a:t>
            </a:r>
            <a:r>
              <a:rPr lang="cs-CZ" sz="2800" dirty="0" smtClean="0"/>
              <a:t> – vakovité, </a:t>
            </a:r>
            <a:r>
              <a:rPr lang="cs-CZ" sz="2800" dirty="0" err="1" smtClean="0"/>
              <a:t>plátkovitě</a:t>
            </a:r>
            <a:r>
              <a:rPr lang="cs-CZ" sz="2800" dirty="0" smtClean="0"/>
              <a:t> zřasené vchlípeniny na břišní straně zadečku (pavoukovci).</a:t>
            </a:r>
          </a:p>
          <a:p>
            <a:pPr lvl="0">
              <a:spcAft>
                <a:spcPts val="600"/>
              </a:spcAft>
            </a:pPr>
            <a:r>
              <a:rPr lang="cs-CZ" sz="2800" dirty="0" smtClean="0"/>
              <a:t>Popis obrázku: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krevní sinus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prokrvovaný </a:t>
            </a:r>
            <a:br>
              <a:rPr lang="cs-CZ" sz="2400" dirty="0" smtClean="0"/>
            </a:br>
            <a:r>
              <a:rPr lang="cs-CZ" sz="2400" dirty="0" smtClean="0"/>
              <a:t>dýchací plátek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vzdušný prostor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stigma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                                                   Obr. 3</a:t>
            </a:r>
            <a:endParaRPr lang="cs-CZ" sz="1400" dirty="0"/>
          </a:p>
        </p:txBody>
      </p:sp>
      <p:pic>
        <p:nvPicPr>
          <p:cNvPr id="3074" name="Picture 2" descr="D:\Foto\Fylogeneze\Dýchací\žábry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t="48697" r="50000" b="31759"/>
          <a:stretch/>
        </p:blipFill>
        <p:spPr bwMode="auto">
          <a:xfrm>
            <a:off x="3635895" y="3068960"/>
            <a:ext cx="4808017" cy="311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7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740</Words>
  <Application>Microsoft Office PowerPoint</Application>
  <PresentationFormat>Předvádění na obrazovce (4:3)</PresentationFormat>
  <Paragraphs>119</Paragraphs>
  <Slides>14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Typy dýchacích soustav</vt:lpstr>
      <vt:lpstr>Jaké jsou základní typy dýchacích soustav?</vt:lpstr>
      <vt:lpstr>Uveďte typy dýchacích soustav</vt:lpstr>
      <vt:lpstr>Popište dýchání celým povrchem těla</vt:lpstr>
      <vt:lpstr>Popište dýchání celým povrchem těla</vt:lpstr>
      <vt:lpstr>Popište, jak dýchají vodní živočichové</vt:lpstr>
      <vt:lpstr>Jaké typy žaber znáte?</vt:lpstr>
      <vt:lpstr>Charakterizujte plicní orgány</vt:lpstr>
      <vt:lpstr>Uveďte typy plicních orgánů</vt:lpstr>
      <vt:lpstr>Uveďte typy plicních orgánů</vt:lpstr>
      <vt:lpstr>Popište dýchací orgány zásobující tělo kyslíkem přímo</vt:lpstr>
      <vt:lpstr>Řešte úkoly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Soustava dýchací</dc:title>
  <dc:creator>Uzivatel</dc:creator>
  <cp:lastModifiedBy>Uzivatel</cp:lastModifiedBy>
  <cp:revision>36</cp:revision>
  <dcterms:created xsi:type="dcterms:W3CDTF">2012-09-16T08:05:13Z</dcterms:created>
  <dcterms:modified xsi:type="dcterms:W3CDTF">2013-05-06T13:27:56Z</dcterms:modified>
</cp:coreProperties>
</file>