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79" r:id="rId3"/>
    <p:sldId id="267" r:id="rId4"/>
    <p:sldId id="268" r:id="rId5"/>
    <p:sldId id="269" r:id="rId6"/>
    <p:sldId id="270" r:id="rId7"/>
    <p:sldId id="285" r:id="rId8"/>
    <p:sldId id="286" r:id="rId9"/>
    <p:sldId id="287" r:id="rId10"/>
    <p:sldId id="274" r:id="rId11"/>
    <p:sldId id="276" r:id="rId12"/>
    <p:sldId id="281" r:id="rId13"/>
    <p:sldId id="28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4F4C5-2471-4420-A2D3-628001A014D9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96DAA-E4A0-4C52-AD4C-D54AE7141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2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CF6-7A27-4C18-921F-1F51EDF78D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59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CF6-7A27-4C18-921F-1F51EDF78D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33">
                <a:lumMod val="96000"/>
                <a:lumOff val="4000"/>
                <a:alpha val="58000"/>
              </a:srgbClr>
            </a:gs>
            <a:gs pos="21000">
              <a:schemeClr val="accent1">
                <a:tint val="44500"/>
                <a:satMod val="160000"/>
                <a:lumMod val="44000"/>
                <a:lumOff val="56000"/>
              </a:schemeClr>
            </a:gs>
            <a:gs pos="88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0">
              <a:schemeClr val="bg1"/>
            </a:gs>
            <a:gs pos="8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Dýchací soustava členovců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56593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21. 8. 2012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k doplnění a procvičení dýchací soustavy členovců.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 jsou součástí prezentace.	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32_BHOU19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4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       Tracheální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4906888" cy="4525963"/>
          </a:xfrm>
        </p:spPr>
        <p:txBody>
          <a:bodyPr>
            <a:normAutofit/>
          </a:bodyPr>
          <a:lstStyle/>
          <a:p>
            <a:r>
              <a:rPr lang="cs-CZ" dirty="0"/>
              <a:t> Při svalové činnosti nikdy nedochází k vytvoření kyslíkového dluhu.</a:t>
            </a:r>
          </a:p>
          <a:p>
            <a:r>
              <a:rPr lang="cs-CZ" dirty="0"/>
              <a:t>U dýchání vzdušnicemi se na přenosu plynů nikdy podílí oběhová soustava</a:t>
            </a:r>
            <a:r>
              <a:rPr lang="cs-CZ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mtClean="0"/>
              <a:t>Popište obrázek:</a:t>
            </a:r>
            <a:endParaRPr lang="cs-CZ" dirty="0" smtClean="0"/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stigmata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tracheální kmen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tracheální větve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122" name="Picture 2" descr="D:\Foto\Fylogeneze\Dýchací\žábry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25255" r="62922" b="41401"/>
          <a:stretch/>
        </p:blipFill>
        <p:spPr bwMode="auto">
          <a:xfrm>
            <a:off x="5788687" y="980728"/>
            <a:ext cx="2689715" cy="51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35098" y="5561776"/>
            <a:ext cx="10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ventilační pohyby hmyzu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Aft>
                <a:spcPts val="600"/>
              </a:spcAft>
            </a:pPr>
            <a:r>
              <a:rPr lang="cs-CZ" dirty="0" smtClean="0"/>
              <a:t>Pohyb </a:t>
            </a:r>
            <a:r>
              <a:rPr lang="cs-CZ" dirty="0"/>
              <a:t>plynů v trachejích je urychlován rytmickými pohyby zadečku</a:t>
            </a:r>
            <a:r>
              <a:rPr lang="cs-CZ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Dochází </a:t>
            </a:r>
            <a:r>
              <a:rPr lang="cs-CZ" dirty="0"/>
              <a:t>tak k výměně až 2/3 celkového objemu vzduchu</a:t>
            </a:r>
            <a:r>
              <a:rPr lang="cs-CZ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Výměna </a:t>
            </a:r>
            <a:r>
              <a:rPr lang="cs-CZ" dirty="0"/>
              <a:t>plynů je také ovlivněna otevíráním a zavíráním stigmat. </a:t>
            </a:r>
          </a:p>
          <a:p>
            <a:pPr>
              <a:spcAft>
                <a:spcPts val="600"/>
              </a:spcAft>
            </a:pPr>
            <a:r>
              <a:rPr lang="cs-CZ" dirty="0"/>
              <a:t>Nádech se děje dorzoventrálním rozpínáním zadečku a vysouváním tělních článků (rozšíření vzdušnic).</a:t>
            </a:r>
          </a:p>
          <a:p>
            <a:r>
              <a:rPr lang="cs-CZ" dirty="0"/>
              <a:t>Výdech je umožněn dorzoventrálním zploštěním zadečku a zasunutím tělních článků (zmenšení průměru vzdušnic a vytvoření tlaku v nich).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6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Úkol:</a:t>
            </a:r>
          </a:p>
          <a:p>
            <a:pPr>
              <a:spcAft>
                <a:spcPts val="1800"/>
              </a:spcAft>
            </a:pPr>
            <a:r>
              <a:rPr lang="cs-CZ" sz="2800" dirty="0" smtClean="0"/>
              <a:t>Čím se liší mechanizmus dýchání vzdušnicemi od dýchání plicními orgány?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Řešení: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Při dýchání vzdušnicemi činnosti nikdy nedochází k vytvoření kyslíkového </a:t>
            </a:r>
            <a:r>
              <a:rPr lang="cs-CZ" sz="2800" dirty="0" smtClean="0"/>
              <a:t>dluhu.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Při </a:t>
            </a:r>
            <a:r>
              <a:rPr lang="cs-CZ" sz="2800" dirty="0"/>
              <a:t>dýchání vzdušnicemi se na přenosu plynů nikdy podílí oběhová soustava.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78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</a:t>
            </a:r>
            <a:r>
              <a:rPr lang="cs-CZ" sz="1600"/>
              <a:t>Olomouc: Nakladatelství Olomouc, 2007, ISBN 978-80-7182-213-4. </a:t>
            </a:r>
            <a:endParaRPr lang="cs-CZ" sz="1600" smtClean="0"/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/>
              <a:t>HANS HILLEWAERT, Hans. </a:t>
            </a:r>
            <a:r>
              <a:rPr lang="cs-CZ" sz="1600" i="1" dirty="0"/>
              <a:t>http://en.wikipedia.org</a:t>
            </a:r>
            <a:r>
              <a:rPr lang="cs-CZ" sz="1600" dirty="0"/>
              <a:t> [online]. [cit. </a:t>
            </a:r>
            <a:r>
              <a:rPr lang="cs-CZ" sz="1600" dirty="0" smtClean="0"/>
              <a:t>21.8.2012</a:t>
            </a:r>
            <a:r>
              <a:rPr lang="cs-CZ" sz="1600" dirty="0"/>
              <a:t>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&lt;http://en.wikipedia.org/wiki/File:Artemia_salina_5.jpg&gt;.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THOMSEN, Andreas R.. </a:t>
            </a:r>
            <a:r>
              <a:rPr lang="cs-CZ" sz="1600" i="1" dirty="0"/>
              <a:t>http://de.wikipedia.org</a:t>
            </a:r>
            <a:r>
              <a:rPr lang="cs-CZ" sz="1600" dirty="0"/>
              <a:t> [online]. [cit. </a:t>
            </a:r>
            <a:r>
              <a:rPr lang="cs-CZ" sz="1600" dirty="0" smtClean="0"/>
              <a:t>21.8.2012</a:t>
            </a:r>
            <a:r>
              <a:rPr lang="cs-CZ" sz="1600" dirty="0"/>
              <a:t>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&lt;http://de.wikipedia.org/w/</a:t>
            </a:r>
            <a:r>
              <a:rPr lang="cs-CZ" sz="1600" dirty="0" err="1"/>
              <a:t>index.php?title</a:t>
            </a:r>
            <a:r>
              <a:rPr lang="cs-CZ" sz="1600" dirty="0"/>
              <a:t>=Datei:Orconectes_</a:t>
            </a:r>
            <a:r>
              <a:rPr lang="cs-CZ" sz="1600" dirty="0" err="1"/>
              <a:t>limosus</a:t>
            </a:r>
            <a:r>
              <a:rPr lang="cs-CZ" sz="1600" dirty="0"/>
              <a:t>_-_</a:t>
            </a:r>
            <a:r>
              <a:rPr lang="cs-CZ" sz="1600" dirty="0" err="1"/>
              <a:t>Kamberkrebs.jpg&amp;filetimestamp</a:t>
            </a:r>
            <a:r>
              <a:rPr lang="cs-CZ" sz="1600" dirty="0"/>
              <a:t>=20060406204632&gt;.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Obr. 3: převzato z 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4, 6, 7: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5, 8: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566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Vytváří se dýchací soustavy různého </a:t>
            </a:r>
            <a:r>
              <a:rPr lang="cs-CZ" sz="2800" dirty="0" smtClean="0"/>
              <a:t>typu.</a:t>
            </a:r>
          </a:p>
          <a:p>
            <a:r>
              <a:rPr lang="cs-CZ" sz="2800" dirty="0" smtClean="0"/>
              <a:t>Drobní </a:t>
            </a:r>
            <a:r>
              <a:rPr lang="cs-CZ" sz="2800" dirty="0"/>
              <a:t>živočichové všech podkmenů dýchají celým povrchem těla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Vodní </a:t>
            </a:r>
            <a:r>
              <a:rPr lang="cs-CZ" sz="2800" dirty="0"/>
              <a:t>členovci dýchají žábrami, které mají rozmanitý tvar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Umístěny </a:t>
            </a:r>
            <a:r>
              <a:rPr lang="cs-CZ" sz="2800" dirty="0"/>
              <a:t>jsou často na pohybových orgánech nebo mohou být kryty krunýřem (např. rak).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0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typy dýchaní klepítkatců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 smtClean="0"/>
              <a:t>Celý </a:t>
            </a:r>
            <a:r>
              <a:rPr lang="cs-CZ" sz="2800" b="1" dirty="0"/>
              <a:t>povrch těla </a:t>
            </a:r>
            <a:r>
              <a:rPr lang="cs-CZ" sz="2800" dirty="0"/>
              <a:t>- drobní </a:t>
            </a:r>
            <a:r>
              <a:rPr lang="cs-CZ" sz="2800" dirty="0" smtClean="0"/>
              <a:t>zástupci; výskyt např</a:t>
            </a:r>
            <a:r>
              <a:rPr lang="cs-CZ" sz="2800" dirty="0"/>
              <a:t>. drobní </a:t>
            </a:r>
            <a:r>
              <a:rPr lang="cs-CZ" sz="2800" dirty="0" smtClean="0"/>
              <a:t>roztoči.</a:t>
            </a:r>
            <a:endParaRPr lang="cs-CZ" sz="2800" dirty="0"/>
          </a:p>
          <a:p>
            <a:pPr lvl="0"/>
            <a:r>
              <a:rPr lang="cs-CZ" sz="2800" b="1" dirty="0" smtClean="0"/>
              <a:t>Plicní </a:t>
            </a:r>
            <a:r>
              <a:rPr lang="cs-CZ" sz="2800" b="1" dirty="0"/>
              <a:t>vaky </a:t>
            </a:r>
            <a:r>
              <a:rPr lang="cs-CZ" sz="2800" dirty="0" smtClean="0"/>
              <a:t>– vyskytují se např</a:t>
            </a:r>
            <a:r>
              <a:rPr lang="cs-CZ" sz="2800" dirty="0"/>
              <a:t>. </a:t>
            </a:r>
            <a:r>
              <a:rPr lang="cs-CZ" sz="2800" dirty="0" smtClean="0"/>
              <a:t>u </a:t>
            </a:r>
            <a:r>
              <a:rPr lang="cs-CZ" sz="2800" dirty="0"/>
              <a:t>štírů a </a:t>
            </a:r>
            <a:r>
              <a:rPr lang="cs-CZ" sz="2800" dirty="0" smtClean="0"/>
              <a:t>pavouků.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Vznikají </a:t>
            </a:r>
            <a:r>
              <a:rPr lang="cs-CZ" sz="2800" dirty="0" err="1"/>
              <a:t>vchlípením</a:t>
            </a:r>
            <a:r>
              <a:rPr lang="cs-CZ" sz="2800" dirty="0"/>
              <a:t> zadních nožek se žaberními lupínky, vyúsťují na zadečku otvory (stigmaty</a:t>
            </a:r>
            <a:r>
              <a:rPr lang="cs-CZ" sz="2800" dirty="0" smtClean="0"/>
              <a:t>).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Uvnitř </a:t>
            </a:r>
            <a:r>
              <a:rPr lang="cs-CZ" sz="2800" dirty="0"/>
              <a:t>dutinky plicního vaku jsou hojně prokrvené dýchací lišty.</a:t>
            </a:r>
          </a:p>
          <a:p>
            <a:pPr lvl="0"/>
            <a:r>
              <a:rPr lang="cs-CZ" sz="2800" b="1" dirty="0" smtClean="0"/>
              <a:t>Vzdušnice</a:t>
            </a:r>
            <a:r>
              <a:rPr lang="cs-CZ" sz="2800" dirty="0" smtClean="0"/>
              <a:t> – vyskytují se  např</a:t>
            </a:r>
            <a:r>
              <a:rPr lang="cs-CZ" sz="2800" dirty="0"/>
              <a:t>. </a:t>
            </a:r>
            <a:r>
              <a:rPr lang="cs-CZ" sz="2800" dirty="0" smtClean="0"/>
              <a:t>u roztočů </a:t>
            </a:r>
            <a:r>
              <a:rPr lang="cs-CZ" sz="2800" dirty="0"/>
              <a:t>(klíště</a:t>
            </a:r>
            <a:r>
              <a:rPr lang="cs-CZ" sz="2800" dirty="0" smtClean="0"/>
              <a:t>).</a:t>
            </a:r>
          </a:p>
          <a:p>
            <a:pPr lvl="0"/>
            <a:r>
              <a:rPr lang="cs-CZ" sz="2800" b="1" dirty="0" smtClean="0"/>
              <a:t>Žábry – </a:t>
            </a:r>
            <a:r>
              <a:rPr lang="cs-CZ" sz="2800" dirty="0" smtClean="0"/>
              <a:t>vyskytují se u hrotnatců.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 dýchají korýši?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b="1" dirty="0" smtClean="0"/>
              <a:t>Celý </a:t>
            </a:r>
            <a:r>
              <a:rPr lang="cs-CZ" sz="2800" b="1" dirty="0"/>
              <a:t>povrch těla </a:t>
            </a:r>
            <a:r>
              <a:rPr lang="cs-CZ" sz="2800" dirty="0"/>
              <a:t>- drobní </a:t>
            </a:r>
            <a:r>
              <a:rPr lang="cs-CZ" sz="2800" dirty="0" smtClean="0"/>
              <a:t>korýši.</a:t>
            </a:r>
          </a:p>
          <a:p>
            <a:pPr marL="0" lvl="0" indent="0">
              <a:buNone/>
            </a:pPr>
            <a:endParaRPr lang="cs-CZ" sz="2800" dirty="0"/>
          </a:p>
          <a:p>
            <a:pPr lvl="0"/>
            <a:r>
              <a:rPr lang="cs-CZ" sz="2800" b="1" dirty="0" smtClean="0"/>
              <a:t>Žábry</a:t>
            </a:r>
            <a:r>
              <a:rPr lang="cs-CZ" sz="2800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Nižší korýši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Žábry </a:t>
            </a:r>
            <a:r>
              <a:rPr lang="cs-CZ" sz="2800" dirty="0"/>
              <a:t>vyrůstají z končetin a nejsou kryty </a:t>
            </a:r>
            <a:r>
              <a:rPr lang="cs-CZ" sz="2800" dirty="0" smtClean="0"/>
              <a:t>krunýřem.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</a:t>
            </a: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5251" r="5799" b="5683"/>
          <a:stretch/>
        </p:blipFill>
        <p:spPr bwMode="auto">
          <a:xfrm>
            <a:off x="5076056" y="1988840"/>
            <a:ext cx="3240360" cy="390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6300191" y="602128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400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Jak dýchají </a:t>
            </a:r>
            <a:r>
              <a:rPr lang="cs-CZ" sz="4000" b="1" dirty="0" smtClean="0"/>
              <a:t>vyšší korýši?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cs-CZ" dirty="0"/>
              <a:t>Vyšší korýši - lupínkovité </a:t>
            </a:r>
            <a:r>
              <a:rPr lang="cs-CZ" dirty="0" smtClean="0"/>
              <a:t>žábry.</a:t>
            </a:r>
            <a:endParaRPr lang="cs-CZ" dirty="0"/>
          </a:p>
          <a:p>
            <a:pPr marL="720000" lvl="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dirty="0"/>
              <a:t>Vyrůstají z horních větví kráčivých hrudních končetin a jsou chráněny krunýřem</a:t>
            </a:r>
            <a:r>
              <a:rPr lang="cs-CZ" dirty="0" smtClean="0"/>
              <a:t>.</a:t>
            </a:r>
            <a:endParaRPr lang="cs-CZ" dirty="0" smtClean="0"/>
          </a:p>
          <a:p>
            <a:pPr marL="720000" lvl="0">
              <a:buFont typeface="Courier New" pitchFamily="49" charset="0"/>
              <a:buChar char="o"/>
            </a:pPr>
            <a:r>
              <a:rPr lang="cs-CZ" sz="2400" dirty="0" smtClean="0"/>
              <a:t>Na obr. 3 jsou žábry vyrůstající z bazálního článku hrudních končetin.</a:t>
            </a:r>
          </a:p>
          <a:p>
            <a:pPr marL="377100" lv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Foto\Fylogeneze\Dýchací\žábr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 t="36314" r="26310" b="50967"/>
          <a:stretch/>
        </p:blipFill>
        <p:spPr bwMode="auto">
          <a:xfrm>
            <a:off x="5544107" y="4077072"/>
            <a:ext cx="2700301" cy="19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61640" y="3587182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9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 dýchají </a:t>
            </a:r>
            <a:r>
              <a:rPr lang="cs-CZ" sz="4000" b="1" dirty="0" err="1" smtClean="0"/>
              <a:t>vzdušnicovci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Vytváří se bohatě rozvětvená soustava vzdušnic (trachejí), která prostupuje celým tělem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Jsou to trubičky vyplněné </a:t>
            </a:r>
            <a:r>
              <a:rPr lang="cs-CZ" sz="2800" dirty="0" smtClean="0"/>
              <a:t>vzduchem.</a:t>
            </a:r>
          </a:p>
          <a:p>
            <a:r>
              <a:rPr lang="cs-CZ" sz="2800" dirty="0" smtClean="0"/>
              <a:t>Stěnu </a:t>
            </a:r>
            <a:r>
              <a:rPr lang="cs-CZ" sz="2800" dirty="0"/>
              <a:t>vzdušnice tvoří tenká biomembrána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Popište obrázek: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buňky stěny vzdušnice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kutikula zpevněná chitinem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endParaRPr lang="cs-CZ" sz="2800" dirty="0" smtClean="0"/>
          </a:p>
          <a:p>
            <a:pPr marL="0" indent="0">
              <a:buNone/>
            </a:pPr>
            <a:r>
              <a:rPr lang="cs-CZ" sz="1400" dirty="0" smtClean="0"/>
              <a:t>                                                                                                             Obr. 4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644" r="16234" b="45772"/>
          <a:stretch/>
        </p:blipFill>
        <p:spPr bwMode="auto">
          <a:xfrm>
            <a:off x="5652120" y="3501008"/>
            <a:ext cx="2973288" cy="31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 flipH="1">
            <a:off x="7452320" y="4941169"/>
            <a:ext cx="1173088" cy="151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0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stavbu vzdušnic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Na povrch těla jsou otevřeny stigmaty, která se mohou podle potřeby pomocí záklopky uzavírat.</a:t>
            </a:r>
          </a:p>
          <a:p>
            <a:r>
              <a:rPr lang="cs-CZ" sz="3000" dirty="0"/>
              <a:t>Větví se na jemné chodbičky (</a:t>
            </a:r>
            <a:r>
              <a:rPr lang="cs-CZ" sz="3000" dirty="0" err="1"/>
              <a:t>tracheoly</a:t>
            </a:r>
            <a:r>
              <a:rPr lang="cs-CZ" sz="3000" dirty="0"/>
              <a:t>), které přichází až k jednotlivým tkáním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Na </a:t>
            </a:r>
            <a:r>
              <a:rPr lang="cs-CZ" sz="3000" dirty="0"/>
              <a:t>povrchu vzdušnic </a:t>
            </a:r>
            <a:r>
              <a:rPr lang="cs-CZ" sz="3000" dirty="0" smtClean="0"/>
              <a:t>jsou</a:t>
            </a:r>
            <a:br>
              <a:rPr lang="cs-CZ" sz="3000" dirty="0" smtClean="0"/>
            </a:br>
            <a:r>
              <a:rPr lang="cs-CZ" sz="3000" dirty="0" smtClean="0"/>
              <a:t>ploché </a:t>
            </a:r>
            <a:r>
              <a:rPr lang="cs-CZ" sz="3000" dirty="0"/>
              <a:t>buňky </a:t>
            </a:r>
            <a:r>
              <a:rPr lang="cs-CZ" sz="3000" dirty="0" smtClean="0"/>
              <a:t>tracheálního</a:t>
            </a:r>
            <a:br>
              <a:rPr lang="cs-CZ" sz="3000" dirty="0" smtClean="0"/>
            </a:br>
            <a:r>
              <a:rPr lang="cs-CZ" sz="3000" dirty="0" smtClean="0"/>
              <a:t>epitelu</a:t>
            </a:r>
            <a:r>
              <a:rPr lang="cs-CZ" sz="3000" dirty="0"/>
              <a:t>, </a:t>
            </a:r>
            <a:r>
              <a:rPr lang="cs-CZ" sz="3000" dirty="0" smtClean="0"/>
              <a:t>ten </a:t>
            </a:r>
            <a:r>
              <a:rPr lang="cs-CZ" sz="3000" dirty="0"/>
              <a:t>vylučuje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na </a:t>
            </a:r>
            <a:r>
              <a:rPr lang="cs-CZ" sz="3000" dirty="0"/>
              <a:t>vnitřní stranu </a:t>
            </a:r>
            <a:r>
              <a:rPr lang="cs-CZ" sz="3000" dirty="0" smtClean="0"/>
              <a:t>vzdušnice</a:t>
            </a:r>
            <a:br>
              <a:rPr lang="cs-CZ" sz="3000" dirty="0" smtClean="0"/>
            </a:br>
            <a:r>
              <a:rPr lang="cs-CZ" sz="3000" dirty="0" smtClean="0"/>
              <a:t>kutikulární </a:t>
            </a:r>
            <a:r>
              <a:rPr lang="cs-CZ" sz="3000" dirty="0"/>
              <a:t>intinu a </a:t>
            </a:r>
            <a:r>
              <a:rPr lang="cs-CZ" sz="3000" dirty="0" smtClean="0"/>
              <a:t>spirálovitě</a:t>
            </a:r>
            <a:br>
              <a:rPr lang="cs-CZ" sz="3000" dirty="0" smtClean="0"/>
            </a:br>
            <a:r>
              <a:rPr lang="cs-CZ" sz="3000" dirty="0" smtClean="0"/>
              <a:t>točené </a:t>
            </a:r>
            <a:r>
              <a:rPr lang="cs-CZ" sz="3000" dirty="0"/>
              <a:t>vlákno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Difúze </a:t>
            </a:r>
            <a:r>
              <a:rPr lang="cs-CZ" sz="3000" dirty="0"/>
              <a:t>plynů se děje intinou.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098" name="Picture 2" descr="D:\Foto\Fylogeneze\Dýchací\žábry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5" t="48577" r="20887" b="30421"/>
          <a:stretch/>
        </p:blipFill>
        <p:spPr bwMode="auto">
          <a:xfrm>
            <a:off x="5330236" y="2991232"/>
            <a:ext cx="38137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0236" y="5373216"/>
            <a:ext cx="1257987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912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8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Používá vzdušnice i vodní hmyz?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Tracheální dýchání používá i většina vodního </a:t>
            </a:r>
            <a:r>
              <a:rPr lang="cs-CZ" sz="2800" dirty="0" smtClean="0"/>
              <a:t>hmyzu.</a:t>
            </a:r>
          </a:p>
          <a:p>
            <a:r>
              <a:rPr lang="cs-CZ" sz="2800" dirty="0" smtClean="0"/>
              <a:t>Některé </a:t>
            </a:r>
            <a:r>
              <a:rPr lang="cs-CZ" sz="2800" dirty="0"/>
              <a:t>druhy se periodicky vynořují a obnovují si zásobu vzduchu na povrchu těla v bublině (znakoplavka, potápník).</a:t>
            </a:r>
          </a:p>
          <a:p>
            <a:pPr lvl="0"/>
            <a:r>
              <a:rPr lang="cs-CZ" sz="2800" dirty="0" smtClean="0"/>
              <a:t>Larvy </a:t>
            </a:r>
            <a:r>
              <a:rPr lang="cs-CZ" sz="2800" dirty="0"/>
              <a:t>komárů mají na </a:t>
            </a:r>
            <a:r>
              <a:rPr lang="cs-CZ" sz="2800" dirty="0" smtClean="0"/>
              <a:t>konci</a:t>
            </a:r>
            <a:br>
              <a:rPr lang="cs-CZ" sz="2800" dirty="0" smtClean="0"/>
            </a:br>
            <a:r>
              <a:rPr lang="cs-CZ" sz="2800" dirty="0" smtClean="0"/>
              <a:t>těla </a:t>
            </a:r>
            <a:r>
              <a:rPr lang="cs-CZ" sz="2800" dirty="0"/>
              <a:t>uzavíratelná </a:t>
            </a:r>
            <a:r>
              <a:rPr lang="cs-CZ" sz="2800" dirty="0" smtClean="0"/>
              <a:t>stigmata (viz obr. 6),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proto mohou </a:t>
            </a:r>
            <a:r>
              <a:rPr lang="cs-CZ" sz="2800" dirty="0" smtClean="0"/>
              <a:t>dýchat</a:t>
            </a:r>
            <a:br>
              <a:rPr lang="cs-CZ" sz="2800" dirty="0" smtClean="0"/>
            </a:br>
            <a:r>
              <a:rPr lang="cs-CZ" sz="2800" dirty="0" smtClean="0"/>
              <a:t>i </a:t>
            </a:r>
            <a:r>
              <a:rPr lang="cs-CZ" sz="2800" dirty="0"/>
              <a:t>atmosférický kyslík</a:t>
            </a:r>
            <a:r>
              <a:rPr lang="cs-CZ" sz="2800" dirty="0" smtClean="0"/>
              <a:t>.                     </a:t>
            </a:r>
          </a:p>
          <a:p>
            <a:pPr marL="0" lvl="0" indent="0">
              <a:buNone/>
            </a:pPr>
            <a:r>
              <a:rPr lang="cs-CZ" sz="1800" dirty="0" smtClean="0"/>
              <a:t>                                                                                                  Obr. 6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80332"/>
            <a:ext cx="1519064" cy="22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tracheální žábry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cs-CZ" sz="3300" dirty="0"/>
              <a:t>Jsou to lupínkovité nebo keříčkovité přívěsky, do nichž zasahují rozvětvené výběžky vzdušnic.</a:t>
            </a:r>
          </a:p>
          <a:p>
            <a:pPr>
              <a:spcAft>
                <a:spcPts val="1200"/>
              </a:spcAft>
            </a:pPr>
            <a:r>
              <a:rPr lang="cs-CZ" sz="3300" dirty="0"/>
              <a:t>Jejich povrchem (dýchací epitel) difunduje kyslík z vody do trachejí.</a:t>
            </a:r>
          </a:p>
          <a:p>
            <a:r>
              <a:rPr lang="cs-CZ" sz="3300" dirty="0"/>
              <a:t>Výskyt u larev hmyzu žijících ve vodě (jepice, pošvatky, chrostíci).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tracheální žábry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vzdušnice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stigma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hranice článků</a:t>
            </a:r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D:\Foto\Fylogeneze\Nová složka\členovci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2" t="57500" r="32668" b="28229"/>
          <a:stretch/>
        </p:blipFill>
        <p:spPr bwMode="auto">
          <a:xfrm>
            <a:off x="5364088" y="1196752"/>
            <a:ext cx="3312368" cy="3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12360" y="1196751"/>
            <a:ext cx="864096" cy="1820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795</Words>
  <Application>Microsoft Office PowerPoint</Application>
  <PresentationFormat>Předvádění na obrazovce (4:3)</PresentationFormat>
  <Paragraphs>115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Dýchací soustava členovců</vt:lpstr>
      <vt:lpstr>ČLENOVCI</vt:lpstr>
      <vt:lpstr>Popište typy dýchaní klepítkatců</vt:lpstr>
      <vt:lpstr>Jak dýchají korýši?</vt:lpstr>
      <vt:lpstr>Jak dýchají vyšší korýši?</vt:lpstr>
      <vt:lpstr>Jak dýchají vzdušnicovci</vt:lpstr>
      <vt:lpstr>Popište stavbu vzdušnic</vt:lpstr>
      <vt:lpstr>Používá vzdušnice i vodní hmyz?</vt:lpstr>
      <vt:lpstr>Popište tracheální žábry</vt:lpstr>
      <vt:lpstr>       Tracheální soustava</vt:lpstr>
      <vt:lpstr>Popište ventilační pohyby hmyzu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orgány zásobující tělo kyslíkem přímo - tracheje</dc:title>
  <dc:creator>Uzivatel</dc:creator>
  <cp:lastModifiedBy>Uzivatel</cp:lastModifiedBy>
  <cp:revision>45</cp:revision>
  <dcterms:created xsi:type="dcterms:W3CDTF">2012-08-14T15:43:00Z</dcterms:created>
  <dcterms:modified xsi:type="dcterms:W3CDTF">2013-05-06T13:36:38Z</dcterms:modified>
</cp:coreProperties>
</file>