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58" r:id="rId5"/>
    <p:sldId id="259" r:id="rId6"/>
    <p:sldId id="260" r:id="rId7"/>
    <p:sldId id="276" r:id="rId8"/>
    <p:sldId id="272" r:id="rId9"/>
    <p:sldId id="271" r:id="rId10"/>
    <p:sldId id="263" r:id="rId11"/>
    <p:sldId id="264" r:id="rId12"/>
    <p:sldId id="278" r:id="rId13"/>
    <p:sldId id="27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C5E58-1A5C-4BCA-BEB8-67B46B5C7F4E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DCA07-49DA-4166-8338-E6D9D792C6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26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55CF6-7A27-4C18-921F-1F51EDF78D3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7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55CF6-7A27-4C18-921F-1F51EDF78D3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9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DCA07-49DA-4166-8338-E6D9D792C6D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58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/>
            </a:gs>
            <a:gs pos="0">
              <a:srgbClr val="FFC55D">
                <a:alpha val="50000"/>
              </a:srgbClr>
            </a:gs>
            <a:gs pos="70000">
              <a:schemeClr val="accent3">
                <a:lumMod val="51000"/>
                <a:lumOff val="49000"/>
                <a:alpha val="69000"/>
              </a:schemeClr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6.5.2013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Dýchací soustava vyšších obratlovců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283830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Biologie – biologie živočichů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14. 8. 2012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ročník osmiletého G</a:t>
                      </a:r>
                      <a:endParaRPr lang="cs-CZ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Prezentace k doplnění a procvičení typů dýchacích soustav vyšších obratlovců.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Úkoly  pro samostatné procvičení  jsou součástí prezentace.	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RNDr. Ilona Houšková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VY_ 32_ INOVA CE_ 32_BHOU20</a:t>
                      </a:r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3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Popište </a:t>
            </a:r>
            <a:r>
              <a:rPr lang="cs-CZ" sz="4000" b="1" dirty="0" smtClean="0"/>
              <a:t>části dýchací soustavy </a:t>
            </a:r>
            <a:r>
              <a:rPr lang="cs-CZ" sz="4000" b="1" dirty="0" smtClean="0"/>
              <a:t>savců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Dýchací soustava začíná různě utvářenými nozdrami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Pokračuje </a:t>
            </a:r>
            <a:r>
              <a:rPr lang="cs-CZ" sz="2800" dirty="0"/>
              <a:t>dutinou nosní, která je vystlána sliznicí. </a:t>
            </a:r>
            <a:r>
              <a:rPr lang="cs-CZ" sz="2800" dirty="0" smtClean="0"/>
              <a:t>V </a:t>
            </a:r>
            <a:r>
              <a:rPr lang="cs-CZ" sz="2800" dirty="0"/>
              <a:t>horní části se nachází nažloutlá čichová sliznice.</a:t>
            </a:r>
          </a:p>
          <a:p>
            <a:r>
              <a:rPr lang="cs-CZ" sz="2800" dirty="0"/>
              <a:t>Potom následuje nosohltan a hrtan. </a:t>
            </a:r>
            <a:endParaRPr lang="cs-CZ" sz="2800" dirty="0" smtClean="0"/>
          </a:p>
          <a:p>
            <a:r>
              <a:rPr lang="cs-CZ" sz="2800" dirty="0" smtClean="0"/>
              <a:t>Hrtan </a:t>
            </a:r>
            <a:r>
              <a:rPr lang="cs-CZ" sz="2800" dirty="0"/>
              <a:t>je </a:t>
            </a:r>
            <a:r>
              <a:rPr lang="cs-CZ" sz="2800" dirty="0" smtClean="0"/>
              <a:t>vyztužen chrupavkami.</a:t>
            </a:r>
          </a:p>
          <a:p>
            <a:r>
              <a:rPr lang="cs-CZ" sz="2800" dirty="0" smtClean="0"/>
              <a:t>Součástí hrtanu jsou i hlasivky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Hlavním orgánem jsou plíce s mnoha plicními sklípky, ve kterých dochází k difuzi plynů.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6211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Popište </a:t>
            </a:r>
            <a:r>
              <a:rPr lang="cs-CZ" sz="4000" b="1" dirty="0"/>
              <a:t>dýchací soustavu savců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5987008" cy="456937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Na </a:t>
            </a:r>
            <a:r>
              <a:rPr lang="cs-CZ" sz="2800" dirty="0"/>
              <a:t>hrtan navazuje průdušnice, která se větví na dvě </a:t>
            </a:r>
            <a:r>
              <a:rPr lang="cs-CZ" sz="2800" dirty="0" smtClean="0"/>
              <a:t>průdušky (a).</a:t>
            </a:r>
          </a:p>
          <a:p>
            <a:r>
              <a:rPr lang="cs-CZ" sz="2800" dirty="0" smtClean="0"/>
              <a:t>Sliznice </a:t>
            </a:r>
            <a:r>
              <a:rPr lang="cs-CZ" sz="2800" dirty="0"/>
              <a:t>průdušnice i průdušek je vystlána řasinkovým epitelem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Průdušky </a:t>
            </a:r>
            <a:r>
              <a:rPr lang="cs-CZ" sz="2800" dirty="0"/>
              <a:t>se postupně větví až na drobné </a:t>
            </a:r>
            <a:r>
              <a:rPr lang="cs-CZ" sz="2800" dirty="0" smtClean="0"/>
              <a:t>průdušinky (b), </a:t>
            </a:r>
            <a:r>
              <a:rPr lang="cs-CZ" sz="2800" dirty="0"/>
              <a:t>které vchází do plicních sklípků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Plíce </a:t>
            </a:r>
            <a:r>
              <a:rPr lang="cs-CZ" sz="2800" dirty="0"/>
              <a:t>jsou párový orgán, tvořený pravou a levou plící.</a:t>
            </a:r>
          </a:p>
          <a:p>
            <a:r>
              <a:rPr lang="cs-CZ" sz="2800" dirty="0" smtClean="0"/>
              <a:t>Na </a:t>
            </a:r>
            <a:r>
              <a:rPr lang="cs-CZ" sz="2800" dirty="0"/>
              <a:t>dýchání se podílí hrudní koš a dýchací svaly.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292295" cy="386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67726" y="1804174"/>
            <a:ext cx="364514" cy="4726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084168" y="5633102"/>
            <a:ext cx="104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0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800" b="1" dirty="0" smtClean="0"/>
              <a:t>Úkol: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Popište dýchací</a:t>
            </a:r>
            <a:br>
              <a:rPr lang="cs-CZ" sz="2800" dirty="0" smtClean="0"/>
            </a:br>
            <a:r>
              <a:rPr lang="cs-CZ" sz="2800" dirty="0" smtClean="0"/>
              <a:t>soustavu ptáků.</a:t>
            </a:r>
          </a:p>
          <a:p>
            <a:pPr marL="0" indent="0">
              <a:buNone/>
            </a:pPr>
            <a:r>
              <a:rPr lang="cs-CZ" sz="2800" b="1" dirty="0" smtClean="0"/>
              <a:t>Řešení: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průdušnice </a:t>
            </a:r>
            <a:r>
              <a:rPr lang="cs-CZ" sz="2800" dirty="0"/>
              <a:t>	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průduška</a:t>
            </a:r>
            <a:endParaRPr lang="cs-CZ" sz="2800" dirty="0"/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plíce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krční </a:t>
            </a:r>
            <a:r>
              <a:rPr lang="cs-CZ" sz="2800" dirty="0"/>
              <a:t>plicní </a:t>
            </a:r>
            <a:r>
              <a:rPr lang="cs-CZ" sz="2800" dirty="0" smtClean="0"/>
              <a:t>vak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err="1" smtClean="0"/>
              <a:t>meziklíčkový</a:t>
            </a:r>
            <a:r>
              <a:rPr lang="cs-CZ" sz="2800" dirty="0" smtClean="0"/>
              <a:t> plicní vak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err="1"/>
              <a:t>předohrudní</a:t>
            </a:r>
            <a:r>
              <a:rPr lang="cs-CZ" sz="2800" dirty="0"/>
              <a:t> plicní vak</a:t>
            </a:r>
            <a:r>
              <a:rPr lang="cs-CZ" sz="2800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err="1"/>
              <a:t>zadohrudní</a:t>
            </a:r>
            <a:r>
              <a:rPr lang="cs-CZ" sz="2800" dirty="0"/>
              <a:t> plicní </a:t>
            </a:r>
            <a:r>
              <a:rPr lang="cs-CZ" sz="2800" dirty="0" smtClean="0"/>
              <a:t>vak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břišní </a:t>
            </a:r>
            <a:r>
              <a:rPr lang="cs-CZ" sz="2800" dirty="0"/>
              <a:t>plicní </a:t>
            </a:r>
            <a:r>
              <a:rPr lang="cs-CZ" sz="2800" dirty="0" smtClean="0"/>
              <a:t>vak</a:t>
            </a:r>
            <a:endParaRPr lang="cs-CZ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36103" r="24427" b="2009"/>
          <a:stretch/>
        </p:blipFill>
        <p:spPr bwMode="auto">
          <a:xfrm>
            <a:off x="4499991" y="1628800"/>
            <a:ext cx="3474759" cy="462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95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KUBIŠTOVÁ</a:t>
            </a:r>
            <a:r>
              <a:rPr lang="cs-CZ" sz="1600" dirty="0"/>
              <a:t>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1 a 2: převzato z </a:t>
            </a:r>
            <a:r>
              <a:rPr lang="cs-CZ" sz="1600" dirty="0"/>
              <a:t>KUBIŠTOVÁ,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3: </a:t>
            </a:r>
            <a:r>
              <a:rPr lang="cs-CZ" sz="1600" dirty="0"/>
              <a:t>ORDAN, Jonas N..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</a:t>
            </a:r>
            <a:r>
              <a:rPr lang="cs-CZ" sz="1600" dirty="0" smtClean="0"/>
              <a:t>14.8.2012</a:t>
            </a:r>
            <a:r>
              <a:rPr lang="cs-CZ" sz="1600" dirty="0"/>
              <a:t>]. Dostupný </a:t>
            </a:r>
            <a:r>
              <a:rPr lang="cs-CZ" sz="1600" dirty="0" smtClean="0"/>
              <a:t>podle licence Public </a:t>
            </a:r>
            <a:r>
              <a:rPr lang="cs-CZ" sz="1600" dirty="0" err="1" smtClean="0"/>
              <a:t>domain</a:t>
            </a:r>
            <a:r>
              <a:rPr lang="cs-CZ" sz="1600" dirty="0" smtClean="0"/>
              <a:t> na </a:t>
            </a:r>
            <a:r>
              <a:rPr lang="cs-CZ" sz="1600" dirty="0"/>
              <a:t>WWW: &lt;http://cs.wikipedia.org/wiki/</a:t>
            </a:r>
            <a:r>
              <a:rPr lang="cs-CZ" sz="1600" dirty="0" err="1"/>
              <a:t>Soubor:Alligator_in_the_Okefenokee.jpg</a:t>
            </a:r>
            <a:r>
              <a:rPr lang="cs-CZ" sz="1600" dirty="0"/>
              <a:t>&gt;. </a:t>
            </a:r>
            <a:r>
              <a:rPr lang="cs-CZ" sz="1600" dirty="0" smtClean="0"/>
              <a:t> </a:t>
            </a:r>
          </a:p>
          <a:p>
            <a:pPr marL="0" indent="0">
              <a:buNone/>
            </a:pPr>
            <a:r>
              <a:rPr lang="cs-CZ" sz="1600" dirty="0" smtClean="0"/>
              <a:t>Obr. 4: </a:t>
            </a:r>
            <a:r>
              <a:rPr lang="cs-CZ" sz="1600" dirty="0"/>
              <a:t>NAVEZ.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</a:t>
            </a:r>
            <a:r>
              <a:rPr lang="cs-CZ" sz="1600" dirty="0" smtClean="0"/>
              <a:t>14.8.2012</a:t>
            </a:r>
            <a:r>
              <a:rPr lang="cs-CZ" sz="1600" dirty="0"/>
              <a:t>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</a:t>
            </a:r>
            <a:r>
              <a:rPr lang="cs-CZ" sz="1600" dirty="0"/>
              <a:t>WWW: &lt;http://cs.wikipedia.org/wiki/</a:t>
            </a:r>
            <a:r>
              <a:rPr lang="cs-CZ" sz="1600" dirty="0" err="1"/>
              <a:t>Soubor:Alligator_in_the_Okefenokee.jpg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5, 6, 7: převzato z </a:t>
            </a: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</a:t>
            </a:r>
            <a:r>
              <a:rPr lang="cs-CZ" sz="1600" dirty="0" smtClean="0"/>
              <a:t>1971.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585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Popište dýchací soustavu plazů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Dýchají plícemi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Kožní </a:t>
            </a:r>
            <a:r>
              <a:rPr lang="cs-CZ" sz="2800" dirty="0"/>
              <a:t>dýchání </a:t>
            </a:r>
            <a:r>
              <a:rPr lang="cs-CZ" sz="2800" dirty="0" smtClean="0"/>
              <a:t>není vytvořeno (vytvořena silná pokožka).</a:t>
            </a:r>
          </a:p>
          <a:p>
            <a:r>
              <a:rPr lang="cs-CZ" sz="2800" dirty="0" smtClean="0"/>
              <a:t>Vnitřní </a:t>
            </a:r>
            <a:r>
              <a:rPr lang="cs-CZ" sz="2800" dirty="0"/>
              <a:t>stavba plic je dokonalejší než u předchozí třídy živočichů.</a:t>
            </a:r>
          </a:p>
          <a:p>
            <a:r>
              <a:rPr lang="cs-CZ" sz="2800" dirty="0"/>
              <a:t>Dýchací soustava má následující části: nozdry, dutina nosní, hrtan, průdušnice, průdušky a plíce.</a:t>
            </a:r>
          </a:p>
          <a:p>
            <a:r>
              <a:rPr lang="cs-CZ" sz="2800" dirty="0"/>
              <a:t>Vzduch je nasáván pod tlakem pomocí mezižeberních </a:t>
            </a:r>
            <a:r>
              <a:rPr lang="cs-CZ" sz="2800" dirty="0" smtClean="0"/>
              <a:t>svalů. K </a:t>
            </a:r>
            <a:r>
              <a:rPr lang="cs-CZ" sz="2800" dirty="0"/>
              <a:t>tomu je nutná existence hrudního koše.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0415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Plazi - plíce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Vnitřní </a:t>
            </a:r>
            <a:r>
              <a:rPr lang="cs-CZ" sz="2800" dirty="0"/>
              <a:t>stavba plic je dokonalejší než u předchozí třídy živočichů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                                     </a:t>
            </a:r>
            <a:r>
              <a:rPr lang="cs-CZ" sz="1600" dirty="0" smtClean="0"/>
              <a:t>Obr. 1 a 2</a:t>
            </a:r>
            <a:endParaRPr lang="cs-CZ" sz="1600" dirty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000" dirty="0"/>
          </a:p>
          <a:p>
            <a:pPr marL="0" indent="0">
              <a:buNone/>
            </a:pPr>
            <a:r>
              <a:rPr lang="cs-CZ" sz="2400" dirty="0" smtClean="0"/>
              <a:t> </a:t>
            </a:r>
          </a:p>
          <a:p>
            <a:pPr marL="0" indent="0">
              <a:buNone/>
            </a:pPr>
            <a:r>
              <a:rPr lang="cs-CZ" sz="2400" dirty="0" smtClean="0"/>
              <a:t>A - želva , B - krokodýl , C – chameleon, D – had (a- levá plíce,</a:t>
            </a:r>
            <a:br>
              <a:rPr lang="cs-CZ" sz="2400" dirty="0" smtClean="0"/>
            </a:br>
            <a:r>
              <a:rPr lang="cs-CZ" sz="2400" dirty="0" smtClean="0"/>
              <a:t>                                                     b - pravá plíce, c – vzdušný vak)</a:t>
            </a:r>
            <a:br>
              <a:rPr lang="cs-CZ" sz="2400" dirty="0" smtClean="0"/>
            </a:b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2"/>
          <a:stretch/>
        </p:blipFill>
        <p:spPr bwMode="auto">
          <a:xfrm>
            <a:off x="611560" y="2209800"/>
            <a:ext cx="2706687" cy="270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9" r="7497" b="4356"/>
          <a:stretch/>
        </p:blipFill>
        <p:spPr bwMode="auto">
          <a:xfrm>
            <a:off x="4755232" y="1900394"/>
            <a:ext cx="2983461" cy="301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23823" y="2209800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59832" y="4412445"/>
            <a:ext cx="258415" cy="5011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25104" y="1900394"/>
            <a:ext cx="350952" cy="7589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25105" y="2659360"/>
            <a:ext cx="175476" cy="245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851920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5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/>
              <a:t>Uveďte zvláštnosti dýchací soustavy plazů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pPr lvl="0"/>
            <a:r>
              <a:rPr lang="cs-CZ" sz="2600" dirty="0"/>
              <a:t>Hadi mají zpravidla plně vyvinutou jen pravou plíci.</a:t>
            </a:r>
          </a:p>
          <a:p>
            <a:pPr lvl="0"/>
            <a:r>
              <a:rPr lang="cs-CZ" sz="2600" dirty="0"/>
              <a:t>Krokodýli a želvy mohou dýchat sliznicí úst, případně dýchají i konečníkem</a:t>
            </a:r>
            <a:r>
              <a:rPr lang="cs-CZ" sz="2600" dirty="0" smtClean="0"/>
              <a:t>.</a:t>
            </a:r>
          </a:p>
          <a:p>
            <a:pPr lvl="0"/>
            <a:endParaRPr lang="cs-CZ" sz="2600" dirty="0"/>
          </a:p>
          <a:p>
            <a:pPr lvl="0"/>
            <a:endParaRPr lang="cs-CZ" sz="2600" dirty="0" smtClean="0"/>
          </a:p>
          <a:p>
            <a:pPr lvl="0"/>
            <a:endParaRPr lang="cs-CZ" sz="2600" dirty="0"/>
          </a:p>
          <a:p>
            <a:pPr lvl="0"/>
            <a:endParaRPr lang="cs-CZ" sz="2600" dirty="0" smtClean="0"/>
          </a:p>
          <a:p>
            <a:pPr lvl="0"/>
            <a:endParaRPr lang="cs-CZ" sz="2600" dirty="0"/>
          </a:p>
          <a:p>
            <a:pPr lvl="0"/>
            <a:endParaRPr lang="cs-CZ" sz="2600" dirty="0" smtClean="0"/>
          </a:p>
          <a:p>
            <a:pPr marL="0" lv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Obr. 3         </a:t>
            </a:r>
          </a:p>
          <a:p>
            <a:pPr lvl="0"/>
            <a:endParaRPr lang="cs-CZ" sz="2600" dirty="0" smtClean="0"/>
          </a:p>
          <a:p>
            <a:pPr lvl="0"/>
            <a:endParaRPr lang="cs-CZ" sz="2600" dirty="0"/>
          </a:p>
          <a:p>
            <a:pPr lvl="0"/>
            <a:endParaRPr lang="cs-CZ" sz="2600" dirty="0" smtClean="0"/>
          </a:p>
          <a:p>
            <a:pPr lvl="0"/>
            <a:endParaRPr lang="cs-CZ" sz="2600" dirty="0"/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1" b="16501"/>
          <a:stretch/>
        </p:blipFill>
        <p:spPr bwMode="auto">
          <a:xfrm>
            <a:off x="2195736" y="3140968"/>
            <a:ext cx="5610200" cy="247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64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Plazi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Pod </a:t>
            </a:r>
            <a:r>
              <a:rPr lang="cs-CZ" sz="2800" dirty="0"/>
              <a:t>vodou aktivně pohyblivá želva vydrží bez nádechu až 90 minut, nepohyblivá želva je schopna přežít na dně i několik měsíců</a:t>
            </a:r>
            <a:r>
              <a:rPr lang="cs-CZ" sz="2800" dirty="0" smtClean="0"/>
              <a:t>.</a:t>
            </a:r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pPr marL="0" indent="0">
              <a:buNone/>
            </a:pPr>
            <a:r>
              <a:rPr lang="cs-CZ" sz="1600" dirty="0" smtClean="0"/>
              <a:t>                      Obr. 4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0968"/>
            <a:ext cx="3984122" cy="298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62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Popište </a:t>
            </a:r>
            <a:r>
              <a:rPr lang="cs-CZ" sz="4000" b="1" dirty="0"/>
              <a:t>dýchací soustavu </a:t>
            </a:r>
            <a:r>
              <a:rPr lang="cs-CZ" sz="4000" b="1" dirty="0" smtClean="0"/>
              <a:t>ptáků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dirty="0"/>
              <a:t>Mají nejdokonalejší dýchací soustavu ze všech obratlovců.</a:t>
            </a:r>
          </a:p>
          <a:p>
            <a:r>
              <a:rPr lang="cs-CZ" sz="3000" dirty="0"/>
              <a:t>Plíce jsou poměrně malé a přirostlé ke stropu tělní dutiny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Objem plic je </a:t>
            </a:r>
            <a:r>
              <a:rPr lang="cs-CZ" sz="3000" dirty="0"/>
              <a:t>prakticky neměnný.</a:t>
            </a:r>
          </a:p>
          <a:p>
            <a:r>
              <a:rPr lang="cs-CZ" sz="3000" dirty="0"/>
              <a:t>Vzduch vniká do těla nosními otvory v zobáku a pokračuje choanami do hrtanové štěrbiny, dále průdušnicí do průdušek a plic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V </a:t>
            </a:r>
            <a:r>
              <a:rPr lang="cs-CZ" sz="3000" dirty="0"/>
              <a:t>místě rozdvojení průdušnice je u ptáků umístěn hlasový ústroj.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1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Popište dýchací soustavu ptáků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Na plíce jsou napojeny tzv. plicní vaky (1 nepárový a 4 párové</a:t>
            </a:r>
            <a:r>
              <a:rPr lang="cs-CZ" dirty="0" smtClean="0"/>
              <a:t>).</a:t>
            </a:r>
          </a:p>
          <a:p>
            <a:r>
              <a:rPr lang="cs-CZ" dirty="0" smtClean="0"/>
              <a:t>Plicní vaky </a:t>
            </a:r>
            <a:r>
              <a:rPr lang="cs-CZ" dirty="0"/>
              <a:t>zasahují mezi svaly, pod kůži a do některých kostí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Za </a:t>
            </a:r>
            <a:r>
              <a:rPr lang="cs-CZ" dirty="0"/>
              <a:t>letu se vaky rozšiřují a je do nich nasáván vzduch</a:t>
            </a:r>
            <a:r>
              <a:rPr lang="cs-CZ" dirty="0" smtClean="0"/>
              <a:t>.</a:t>
            </a:r>
          </a:p>
          <a:p>
            <a:r>
              <a:rPr lang="cs-CZ" dirty="0" smtClean="0"/>
              <a:t>Při </a:t>
            </a:r>
            <a:r>
              <a:rPr lang="cs-CZ" dirty="0"/>
              <a:t>spuštění křídel je z nich vzduch vytlačován a při průchodu plícemi je vstřebáván kyslík</a:t>
            </a:r>
            <a:r>
              <a:rPr lang="cs-CZ" dirty="0" smtClean="0"/>
              <a:t>.</a:t>
            </a:r>
          </a:p>
          <a:p>
            <a:r>
              <a:rPr lang="cs-CZ" dirty="0" smtClean="0"/>
              <a:t>Tak </a:t>
            </a:r>
            <a:r>
              <a:rPr lang="cs-CZ" dirty="0"/>
              <a:t>je vlastně kyslík získáván při nádechu i </a:t>
            </a:r>
            <a:r>
              <a:rPr lang="cs-CZ" dirty="0" smtClean="0"/>
              <a:t>výdechu.</a:t>
            </a:r>
          </a:p>
          <a:p>
            <a:r>
              <a:rPr lang="cs-CZ" dirty="0" smtClean="0"/>
              <a:t>Hovoříme </a:t>
            </a:r>
            <a:r>
              <a:rPr lang="cs-CZ" dirty="0"/>
              <a:t>o dvojím dýchání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Plicní </a:t>
            </a:r>
            <a:r>
              <a:rPr lang="cs-CZ" dirty="0"/>
              <a:t>vaky také zmenšují hmotnost těla a napomáhají ochlazování těla ptáků.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50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Ptáci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cs-CZ" sz="2600" dirty="0" smtClean="0"/>
              <a:t>průdušnice</a:t>
            </a:r>
            <a:endParaRPr lang="cs-CZ" sz="2600" dirty="0"/>
          </a:p>
          <a:p>
            <a:pPr marL="457200" indent="-457200">
              <a:buFont typeface="+mj-lt"/>
              <a:buAutoNum type="alphaLcParenR"/>
            </a:pPr>
            <a:r>
              <a:rPr lang="cs-CZ" sz="2600" dirty="0" smtClean="0"/>
              <a:t>průduška</a:t>
            </a:r>
          </a:p>
          <a:p>
            <a:pPr marL="457200" indent="-450000">
              <a:buFont typeface="+mj-lt"/>
              <a:buAutoNum type="alphaLcParenR"/>
            </a:pPr>
            <a:r>
              <a:rPr lang="cs-CZ" sz="2600" dirty="0" smtClean="0"/>
              <a:t>plíce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600" dirty="0" smtClean="0"/>
              <a:t>krční plicní vak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600" dirty="0" err="1" smtClean="0"/>
              <a:t>meziklíčkový</a:t>
            </a:r>
            <a:r>
              <a:rPr lang="cs-CZ" sz="2600" dirty="0" smtClean="0"/>
              <a:t> plicní vak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600" dirty="0" err="1"/>
              <a:t>předohrdní</a:t>
            </a:r>
            <a:r>
              <a:rPr lang="cs-CZ" sz="2600" dirty="0"/>
              <a:t> plicní </a:t>
            </a:r>
            <a:r>
              <a:rPr lang="cs-CZ" sz="2600" dirty="0" smtClean="0"/>
              <a:t>vak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600" dirty="0" err="1" smtClean="0"/>
              <a:t>zadohrudní</a:t>
            </a:r>
            <a:r>
              <a:rPr lang="cs-CZ" sz="2600" dirty="0" smtClean="0"/>
              <a:t> plicní vak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600" dirty="0" smtClean="0"/>
              <a:t>břišní plicní vak</a:t>
            </a:r>
            <a:endParaRPr lang="cs-CZ" sz="2600" dirty="0"/>
          </a:p>
          <a:p>
            <a:pPr marL="514350" indent="-514350">
              <a:buFont typeface="+mj-lt"/>
              <a:buAutoNum type="alphaLcParenR"/>
            </a:pPr>
            <a:endParaRPr lang="cs-CZ" sz="24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514350" indent="-514350">
              <a:buFont typeface="+mj-lt"/>
              <a:buAutoNum type="alphaLcParenR"/>
            </a:pPr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Dýchací soustava holuba – pohled v bočním </a:t>
            </a:r>
            <a:r>
              <a:rPr lang="cs-CZ" sz="3000" dirty="0" smtClean="0"/>
              <a:t>řezu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Obr. 5</a:t>
            </a:r>
            <a:endParaRPr lang="cs-CZ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b="69661"/>
          <a:stretch/>
        </p:blipFill>
        <p:spPr bwMode="auto">
          <a:xfrm>
            <a:off x="4094328" y="3068960"/>
            <a:ext cx="4777287" cy="229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189945" y="4751071"/>
            <a:ext cx="5260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501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Ptáci</a:t>
            </a:r>
            <a:endParaRPr lang="cs-CZ" sz="40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Dýchací soustava holuba – pohled </a:t>
            </a:r>
            <a:r>
              <a:rPr lang="cs-CZ" dirty="0" smtClean="0"/>
              <a:t>shora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cs-CZ" sz="2600" dirty="0" smtClean="0"/>
              <a:t>průduška</a:t>
            </a:r>
            <a:endParaRPr lang="cs-CZ" sz="2600" dirty="0"/>
          </a:p>
          <a:p>
            <a:pPr marL="514350" indent="-514350">
              <a:buFont typeface="+mj-lt"/>
              <a:buAutoNum type="alphaLcParenR"/>
            </a:pPr>
            <a:r>
              <a:rPr lang="cs-CZ" sz="2600" dirty="0" smtClean="0"/>
              <a:t>plíce</a:t>
            </a:r>
            <a:endParaRPr lang="cs-CZ" sz="2600" dirty="0"/>
          </a:p>
          <a:p>
            <a:pPr marL="514350" indent="-514350">
              <a:buFont typeface="+mj-lt"/>
              <a:buAutoNum type="alphaLcParenR"/>
            </a:pPr>
            <a:r>
              <a:rPr lang="cs-CZ" sz="2600" dirty="0" smtClean="0"/>
              <a:t>krční </a:t>
            </a:r>
            <a:r>
              <a:rPr lang="cs-CZ" sz="2600" dirty="0"/>
              <a:t>plicní vak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600" dirty="0" err="1" smtClean="0"/>
              <a:t>meziklíčkový</a:t>
            </a:r>
            <a:r>
              <a:rPr lang="cs-CZ" sz="2600" dirty="0" smtClean="0"/>
              <a:t> </a:t>
            </a:r>
            <a:r>
              <a:rPr lang="cs-CZ" sz="2600" dirty="0"/>
              <a:t>plicní </a:t>
            </a:r>
            <a:r>
              <a:rPr lang="cs-CZ" sz="2600" dirty="0" smtClean="0"/>
              <a:t>vak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600" dirty="0" err="1" smtClean="0"/>
              <a:t>předohrudní</a:t>
            </a:r>
            <a:r>
              <a:rPr lang="cs-CZ" sz="2600" dirty="0" smtClean="0"/>
              <a:t> </a:t>
            </a:r>
            <a:r>
              <a:rPr lang="cs-CZ" sz="2600" dirty="0"/>
              <a:t>plicní </a:t>
            </a:r>
            <a:r>
              <a:rPr lang="cs-CZ" sz="2600" dirty="0" smtClean="0"/>
              <a:t>vak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600" dirty="0" err="1" smtClean="0"/>
              <a:t>zadohrudní</a:t>
            </a:r>
            <a:r>
              <a:rPr lang="cs-CZ" sz="2600" dirty="0" smtClean="0"/>
              <a:t> plicní vak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600" dirty="0" smtClean="0"/>
              <a:t>břišní plicní vak</a:t>
            </a:r>
          </a:p>
          <a:p>
            <a:pPr marL="514350" indent="-514350">
              <a:buFont typeface="+mj-lt"/>
              <a:buAutoNum type="alphaLcParenR"/>
            </a:pPr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36103" r="24427" b="2009"/>
          <a:stretch/>
        </p:blipFill>
        <p:spPr bwMode="auto">
          <a:xfrm>
            <a:off x="467544" y="1744150"/>
            <a:ext cx="3096344" cy="41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9552" y="5953869"/>
            <a:ext cx="1256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6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7848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776</Words>
  <Application>Microsoft Office PowerPoint</Application>
  <PresentationFormat>Předvádění na obrazovce (4:3)</PresentationFormat>
  <Paragraphs>138</Paragraphs>
  <Slides>13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Dýchací soustava vyšších obratlovců</vt:lpstr>
      <vt:lpstr>Popište dýchací soustavu plazů</vt:lpstr>
      <vt:lpstr>Plazi - plíce</vt:lpstr>
      <vt:lpstr>Uveďte zvláštnosti dýchací soustavy plazů</vt:lpstr>
      <vt:lpstr>Plazi</vt:lpstr>
      <vt:lpstr>Popište dýchací soustavu ptáků</vt:lpstr>
      <vt:lpstr>Popište dýchací soustavu ptáků</vt:lpstr>
      <vt:lpstr>Ptáci</vt:lpstr>
      <vt:lpstr>Ptáci</vt:lpstr>
      <vt:lpstr>Popište části dýchací soustavy savců</vt:lpstr>
      <vt:lpstr>Popište dýchací soustavu savců</vt:lpstr>
      <vt:lpstr>Řešte úkol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vzdělávacího materiálu</dc:title>
  <dc:creator>Uzivatel</dc:creator>
  <cp:lastModifiedBy>Uzivatel</cp:lastModifiedBy>
  <cp:revision>38</cp:revision>
  <dcterms:created xsi:type="dcterms:W3CDTF">2012-09-17T15:39:46Z</dcterms:created>
  <dcterms:modified xsi:type="dcterms:W3CDTF">2013-05-06T13:45:44Z</dcterms:modified>
</cp:coreProperties>
</file>