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3" r:id="rId3"/>
    <p:sldId id="264" r:id="rId4"/>
    <p:sldId id="265" r:id="rId5"/>
    <p:sldId id="268" r:id="rId6"/>
    <p:sldId id="277" r:id="rId7"/>
    <p:sldId id="269" r:id="rId8"/>
    <p:sldId id="275" r:id="rId9"/>
    <p:sldId id="270" r:id="rId10"/>
    <p:sldId id="274" r:id="rId11"/>
    <p:sldId id="278" r:id="rId12"/>
    <p:sldId id="279" r:id="rId13"/>
    <p:sldId id="280" r:id="rId14"/>
    <p:sldId id="272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839D5-C048-45EA-87DE-243AE842E889}" type="datetimeFigureOut">
              <a:rPr lang="cs-CZ" smtClean="0"/>
              <a:t>6.9.2013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BDA28-E78E-408C-ADC1-ABCCF6C15E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355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ZBYTOVSKY. </a:t>
            </a:r>
            <a:r>
              <a:rPr lang="cs-CZ" i="1" dirty="0" smtClean="0"/>
              <a:t>http://cs.wikipedia.org</a:t>
            </a:r>
            <a:r>
              <a:rPr lang="cs-CZ" dirty="0" smtClean="0"/>
              <a:t> [online]. [cit. 17.9.2012]. Dostupný na WWW: &lt;http://cs.wikipedia.org/wiki/</a:t>
            </a:r>
            <a:r>
              <a:rPr lang="cs-CZ" dirty="0" err="1" smtClean="0"/>
              <a:t>Soubor:Neuron-cs.jpg</a:t>
            </a:r>
            <a:r>
              <a:rPr lang="cs-CZ" dirty="0" smtClean="0"/>
              <a:t>&gt;.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BDA28-E78E-408C-ADC1-ABCCF6C15E9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725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BDA28-E78E-408C-ADC1-ABCCF6C15E9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45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>
                <a:alpha val="47000"/>
                <a:lumMod val="84000"/>
                <a:lumOff val="16000"/>
              </a:srgbClr>
            </a:gs>
            <a:gs pos="70000">
              <a:srgbClr val="FF7A00">
                <a:lumMod val="49000"/>
                <a:lumOff val="51000"/>
                <a:alpha val="33000"/>
              </a:srgbClr>
            </a:gs>
            <a:gs pos="90000">
              <a:schemeClr val="accent5">
                <a:lumMod val="60000"/>
                <a:lumOff val="40000"/>
                <a:alpha val="49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t>6.9.2013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0000">
              <a:schemeClr val="bg1"/>
            </a:gs>
            <a:gs pos="9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pPr lvl="0"/>
            <a:r>
              <a:rPr lang="cs-CZ" sz="3600" b="1" dirty="0" smtClean="0"/>
              <a:t>Činnost nervové soustavy 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168126"/>
              </p:ext>
            </p:extLst>
          </p:nvPr>
        </p:nvGraphicFramePr>
        <p:xfrm>
          <a:off x="729020" y="2492896"/>
          <a:ext cx="7666515" cy="3114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 Biologie - biologie živočichů</a:t>
                      </a:r>
                      <a:endParaRPr lang="cs-CZ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1. 9. 2012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ročník  čtyřletého G a 7. ročník osmiletého G</a:t>
                      </a:r>
                      <a:endParaRPr lang="cs-CZ" dirty="0" smtClean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Prezentace doplnění a procvičení činnosti nervové soustavy.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Postupně procházíme listy prezentace . </a:t>
                      </a:r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Úkoly na 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procvičení a jejich řešení viz strana 11 - 13.</a:t>
                      </a:r>
                      <a:endParaRPr lang="cs-CZ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RNDr. </a:t>
                      </a:r>
                      <a:r>
                        <a:rPr lang="cs-CZ" smtClean="0"/>
                        <a:t>Ilona Houšková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VY_32_INOVACE_33_BHOU01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" y="188640"/>
            <a:ext cx="774858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/>
              <a:t>Sodíko</a:t>
            </a:r>
            <a:r>
              <a:rPr lang="cs-CZ" sz="4000" b="1" dirty="0" smtClean="0"/>
              <a:t>-draslíkové pumpa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                                 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                            Na</a:t>
            </a:r>
            <a:r>
              <a:rPr lang="cs-CZ" sz="2800" baseline="30000" dirty="0" smtClean="0"/>
              <a:t>+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 smtClean="0"/>
              <a:t>ATP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                                                                        K</a:t>
            </a:r>
            <a:r>
              <a:rPr lang="cs-CZ" sz="2800" baseline="30000" dirty="0" smtClean="0"/>
              <a:t>+</a:t>
            </a:r>
            <a:endParaRPr lang="cs-CZ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9" y="2415784"/>
            <a:ext cx="7560840" cy="339344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ovéPole 3"/>
          <p:cNvSpPr txBox="1"/>
          <p:nvPr/>
        </p:nvSpPr>
        <p:spPr>
          <a:xfrm flipH="1">
            <a:off x="4067943" y="6033379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3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7051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Řešte úkoly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Úkol: </a:t>
            </a:r>
            <a:r>
              <a:rPr lang="cs-CZ" sz="2800" dirty="0" smtClean="0"/>
              <a:t>Co je to reflex?</a:t>
            </a:r>
          </a:p>
          <a:p>
            <a:pPr marL="0" indent="0">
              <a:buNone/>
            </a:pPr>
            <a:r>
              <a:rPr lang="cs-CZ" sz="2800" b="1" dirty="0" smtClean="0"/>
              <a:t>Řešení</a:t>
            </a:r>
          </a:p>
          <a:p>
            <a:pPr>
              <a:spcAft>
                <a:spcPts val="1200"/>
              </a:spcAft>
            </a:pPr>
            <a:r>
              <a:rPr lang="cs-CZ" sz="2800" dirty="0"/>
              <a:t>Je to základní funkční prvek nervových soustav (odpověď na podráždění je zprostředkovaná reflexním obloukem). </a:t>
            </a:r>
          </a:p>
          <a:p>
            <a:pPr marL="0" indent="0">
              <a:buNone/>
            </a:pPr>
            <a:r>
              <a:rPr lang="cs-CZ" sz="2800" b="1" dirty="0" smtClean="0"/>
              <a:t>Úkol: </a:t>
            </a:r>
            <a:r>
              <a:rPr lang="cs-CZ" sz="2800" dirty="0" smtClean="0"/>
              <a:t>Z jakých částí se skládá reflexní oblouk? </a:t>
            </a:r>
          </a:p>
          <a:p>
            <a:pPr marL="0" indent="0">
              <a:buNone/>
            </a:pPr>
            <a:r>
              <a:rPr lang="cs-CZ" sz="2800" b="1" dirty="0" smtClean="0"/>
              <a:t>Řešení</a:t>
            </a:r>
            <a:endParaRPr lang="cs-CZ" sz="2800" dirty="0" smtClean="0"/>
          </a:p>
          <a:p>
            <a:r>
              <a:rPr lang="cs-CZ" sz="2800" dirty="0"/>
              <a:t>Jsou to tyto části: čidlo, dostředivá dráha, ústředí (CNS), odstředivá dráha a výkonný orgán (efektor).</a:t>
            </a:r>
          </a:p>
          <a:p>
            <a:pPr marL="0" indent="0">
              <a:buNone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24472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</a:t>
            </a:r>
            <a:r>
              <a:rPr lang="cs-CZ" sz="4000" b="1" dirty="0" smtClean="0"/>
              <a:t>úkol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cs-CZ" sz="3000" b="1" dirty="0"/>
              <a:t>Úkol: </a:t>
            </a:r>
            <a:r>
              <a:rPr lang="cs-CZ" sz="3000" dirty="0" smtClean="0"/>
              <a:t>Vysvětlete </a:t>
            </a:r>
            <a:r>
              <a:rPr lang="cs-CZ" sz="3000" dirty="0"/>
              <a:t>pojem polarizace neuronu</a:t>
            </a:r>
            <a:r>
              <a:rPr lang="cs-CZ" sz="3000" dirty="0" smtClean="0"/>
              <a:t>.</a:t>
            </a:r>
          </a:p>
          <a:p>
            <a:pPr marL="0" indent="0">
              <a:spcAft>
                <a:spcPts val="1200"/>
              </a:spcAft>
              <a:buNone/>
            </a:pPr>
            <a:endParaRPr lang="cs-CZ" sz="3000" dirty="0"/>
          </a:p>
          <a:p>
            <a:pPr marL="0" indent="0">
              <a:spcAft>
                <a:spcPts val="1200"/>
              </a:spcAft>
              <a:buNone/>
            </a:pPr>
            <a:r>
              <a:rPr lang="cs-CZ" sz="3000" b="1" dirty="0" smtClean="0"/>
              <a:t>Řešení</a:t>
            </a:r>
            <a:endParaRPr lang="cs-CZ" sz="3000" dirty="0" smtClean="0"/>
          </a:p>
          <a:p>
            <a:pPr marL="571950" indent="-571500">
              <a:spcAft>
                <a:spcPts val="600"/>
              </a:spcAft>
            </a:pPr>
            <a:r>
              <a:rPr lang="cs-CZ" sz="3000" dirty="0" smtClean="0"/>
              <a:t>Na </a:t>
            </a:r>
            <a:r>
              <a:rPr lang="cs-CZ" sz="3000" dirty="0"/>
              <a:t>vnější straně je membrána polarizována kladně  (díky přítomnosti Na</a:t>
            </a:r>
            <a:r>
              <a:rPr lang="cs-CZ" sz="3000" baseline="30000" dirty="0"/>
              <a:t>+ </a:t>
            </a:r>
            <a:r>
              <a:rPr lang="cs-CZ" sz="3000" dirty="0"/>
              <a:t>v tkáňovém moku</a:t>
            </a:r>
            <a:r>
              <a:rPr lang="cs-CZ" sz="3000" dirty="0" smtClean="0"/>
              <a:t>), na </a:t>
            </a:r>
            <a:r>
              <a:rPr lang="cs-CZ" sz="3000" dirty="0"/>
              <a:t>vnitřní straně je polarizována záporně – ubývá </a:t>
            </a:r>
            <a:r>
              <a:rPr lang="cs-CZ" sz="3000" dirty="0" smtClean="0"/>
              <a:t>K</a:t>
            </a:r>
            <a:r>
              <a:rPr lang="cs-CZ" sz="3000" baseline="30000" dirty="0" smtClean="0"/>
              <a:t>+  ,</a:t>
            </a:r>
            <a:r>
              <a:rPr lang="cs-CZ" sz="3000" dirty="0" smtClean="0"/>
              <a:t>převažují Cl</a:t>
            </a:r>
            <a:r>
              <a:rPr lang="cs-CZ" sz="3000" baseline="30000" dirty="0"/>
              <a:t>-</a:t>
            </a:r>
            <a:r>
              <a:rPr lang="cs-CZ" sz="3000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925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úkol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/>
              <a:t>Úkol: </a:t>
            </a:r>
            <a:r>
              <a:rPr lang="cs-CZ" sz="2800" dirty="0"/>
              <a:t>Vysvětlete princip </a:t>
            </a:r>
            <a:r>
              <a:rPr lang="cs-CZ" sz="2800" dirty="0" err="1"/>
              <a:t>sodíko</a:t>
            </a:r>
            <a:r>
              <a:rPr lang="cs-CZ" sz="2800" dirty="0"/>
              <a:t>-draslíkové pumpy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b="1" dirty="0" smtClean="0"/>
              <a:t>Řešení</a:t>
            </a:r>
            <a:endParaRPr lang="cs-CZ" sz="2800" dirty="0" smtClean="0"/>
          </a:p>
          <a:p>
            <a:r>
              <a:rPr lang="cs-CZ" sz="2800" dirty="0" smtClean="0"/>
              <a:t>Na</a:t>
            </a:r>
            <a:r>
              <a:rPr lang="cs-CZ" sz="2800" baseline="30000" dirty="0"/>
              <a:t>+</a:t>
            </a:r>
            <a:r>
              <a:rPr lang="cs-CZ" sz="2800" dirty="0"/>
              <a:t> (3 ionty) se přečerpá z buňky do tkáňového moku a K</a:t>
            </a:r>
            <a:r>
              <a:rPr lang="cs-CZ" sz="2800" baseline="30000" dirty="0"/>
              <a:t>+</a:t>
            </a:r>
            <a:r>
              <a:rPr lang="cs-CZ" sz="2800" dirty="0"/>
              <a:t> (2ionty) z tkáňového moku do buňky. K tomuto zpětnému přečerpání je zapotřebí velké množství energie (ATP).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623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Informační zdroje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JELÍNEK, Jan; ZICHÁČEK, Vladimír. </a:t>
            </a:r>
            <a:r>
              <a:rPr lang="cs-CZ" sz="1600" i="1" dirty="0"/>
              <a:t>Biologie pro gymnázia</a:t>
            </a:r>
            <a:r>
              <a:rPr lang="cs-CZ" sz="1600" dirty="0"/>
              <a:t>. Olomouc: Nakladatelství Olomouc, 2007, ISBN 978-80-7182-213-4.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NOVOTNÝ</a:t>
            </a:r>
            <a:r>
              <a:rPr lang="cs-CZ" sz="1600" dirty="0"/>
              <a:t>, Ivan; HRUŠKA, Michal. </a:t>
            </a:r>
            <a:r>
              <a:rPr lang="cs-CZ" sz="1600" i="1" dirty="0"/>
              <a:t>Biologie člověka</a:t>
            </a:r>
            <a:r>
              <a:rPr lang="cs-CZ" sz="1600" dirty="0"/>
              <a:t>. Praha: Fortuna, 1997, ISBN 80-7168-462-7.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</a:t>
            </a:r>
            <a:r>
              <a:rPr lang="cs-CZ" sz="1600" dirty="0"/>
              <a:t>1</a:t>
            </a:r>
            <a:r>
              <a:rPr lang="cs-CZ" sz="1600" dirty="0" smtClean="0"/>
              <a:t>: </a:t>
            </a:r>
            <a:r>
              <a:rPr lang="cs-CZ" sz="1600" dirty="0"/>
              <a:t>ZBYTOVSKY. </a:t>
            </a:r>
            <a:r>
              <a:rPr lang="cs-CZ" sz="1600" i="1" dirty="0"/>
              <a:t>http://cs.wikipedia.org</a:t>
            </a:r>
            <a:r>
              <a:rPr lang="cs-CZ" sz="1600" dirty="0"/>
              <a:t> [online]. [cit. </a:t>
            </a:r>
            <a:r>
              <a:rPr lang="cs-CZ" sz="1600" dirty="0" smtClean="0"/>
              <a:t>1.9.2012</a:t>
            </a:r>
            <a:r>
              <a:rPr lang="cs-CZ" sz="1600" dirty="0"/>
              <a:t>]. Dostupný </a:t>
            </a:r>
            <a:r>
              <a:rPr lang="cs-CZ" sz="1600" dirty="0" smtClean="0"/>
              <a:t>podle licence </a:t>
            </a:r>
            <a:r>
              <a:rPr lang="cs-CZ" sz="1600" dirty="0" err="1" smtClean="0"/>
              <a:t>Creative</a:t>
            </a:r>
            <a:r>
              <a:rPr lang="cs-CZ" sz="1600" dirty="0" smtClean="0"/>
              <a:t> </a:t>
            </a:r>
            <a:r>
              <a:rPr lang="cs-CZ" sz="1600" dirty="0" err="1" smtClean="0"/>
              <a:t>commons</a:t>
            </a:r>
            <a:r>
              <a:rPr lang="cs-CZ" sz="1600" dirty="0" smtClean="0"/>
              <a:t> na </a:t>
            </a:r>
            <a:r>
              <a:rPr lang="cs-CZ" sz="1600" dirty="0"/>
              <a:t>WWW: &lt;http://cs.wikipedia.org/wiki/</a:t>
            </a:r>
            <a:r>
              <a:rPr lang="cs-CZ" sz="1600" dirty="0" err="1"/>
              <a:t>Soubor:Neuron-cs.jpg</a:t>
            </a:r>
            <a:r>
              <a:rPr lang="cs-CZ" sz="1600" dirty="0"/>
              <a:t>&gt;. </a:t>
            </a:r>
            <a:r>
              <a:rPr lang="cs-CZ" sz="1600" dirty="0" smtClean="0"/>
              <a:t> </a:t>
            </a:r>
          </a:p>
          <a:p>
            <a:pPr marL="0" indent="0">
              <a:buNone/>
            </a:pPr>
            <a:r>
              <a:rPr lang="cs-CZ" sz="1600" dirty="0" smtClean="0"/>
              <a:t>Obr. 2</a:t>
            </a:r>
            <a:r>
              <a:rPr lang="cs-CZ" sz="1600" dirty="0"/>
              <a:t>: převzato z NOVOTNÝ, Ivan; HRUŠKA, Michal. </a:t>
            </a:r>
            <a:r>
              <a:rPr lang="cs-CZ" sz="1600" i="1" dirty="0"/>
              <a:t>Biologie člověka</a:t>
            </a:r>
            <a:r>
              <a:rPr lang="cs-CZ" sz="1600" dirty="0"/>
              <a:t>. Praha: Fortuna, 1997, ISBN 80-7168-462-7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Obr. 3-5: převzato z </a:t>
            </a:r>
            <a:r>
              <a:rPr lang="cs-CZ" sz="1600" dirty="0"/>
              <a:t>JELÍNEK, Jan; ZICHÁČEK, Vladimír. </a:t>
            </a:r>
            <a:r>
              <a:rPr lang="cs-CZ" sz="1600" i="1" dirty="0"/>
              <a:t>Biologie pro gymnázia</a:t>
            </a:r>
            <a:r>
              <a:rPr lang="cs-CZ" sz="1600" dirty="0"/>
              <a:t>. Olomouc: Nakladatelství Olomouc, 2007, ISBN 978-80-7182-213-4.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6: </a:t>
            </a:r>
            <a:r>
              <a:rPr lang="cs-CZ" sz="1600" dirty="0"/>
              <a:t>RUIZ VILLARREAL, Mariana.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15.8.2012]. Dostupný </a:t>
            </a:r>
            <a:r>
              <a:rPr lang="cs-CZ" sz="1600" dirty="0" smtClean="0"/>
              <a:t>podle licence public </a:t>
            </a:r>
            <a:r>
              <a:rPr lang="cs-CZ" sz="1600" dirty="0" err="1" smtClean="0"/>
              <a:t>domain</a:t>
            </a:r>
            <a:r>
              <a:rPr lang="cs-CZ" sz="1600" dirty="0" smtClean="0"/>
              <a:t> na </a:t>
            </a:r>
            <a:r>
              <a:rPr lang="cs-CZ" sz="1600" dirty="0"/>
              <a:t>WWW: &lt;http://commons.wikimedia.org/wiki/</a:t>
            </a:r>
            <a:r>
              <a:rPr lang="cs-CZ" sz="1600" dirty="0" err="1"/>
              <a:t>File:Scheme_sodium-potassium_pump-cs.svg</a:t>
            </a:r>
            <a:r>
              <a:rPr lang="cs-CZ" sz="1600" dirty="0"/>
              <a:t>&gt;. 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82948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772816"/>
            <a:ext cx="7772400" cy="56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Uveďte znaky nervové soustavy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sz="2800" dirty="0"/>
              <a:t>Úprava nervové soustavy je u živočichů velmi </a:t>
            </a:r>
            <a:r>
              <a:rPr lang="cs-CZ" sz="2800" dirty="0" smtClean="0"/>
              <a:t>rozmanitá.</a:t>
            </a:r>
          </a:p>
          <a:p>
            <a:r>
              <a:rPr lang="cs-CZ" sz="2800" dirty="0" smtClean="0"/>
              <a:t>Nervová </a:t>
            </a:r>
            <a:r>
              <a:rPr lang="cs-CZ" sz="2800" dirty="0"/>
              <a:t>soustava je původu ektodermálního</a:t>
            </a:r>
            <a:r>
              <a:rPr lang="cs-CZ" sz="2800" dirty="0" smtClean="0"/>
              <a:t>.</a:t>
            </a:r>
          </a:p>
          <a:p>
            <a:r>
              <a:rPr lang="cs-CZ" sz="2800" dirty="0"/>
              <a:t>Je tvořena sítí specializovaných nervových buněk – neuronů.</a:t>
            </a:r>
          </a:p>
          <a:p>
            <a:endParaRPr lang="cs-CZ" sz="2800" dirty="0"/>
          </a:p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83" y="3573016"/>
            <a:ext cx="43243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331640" y="580526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1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26329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Nervová soustava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cs-CZ" sz="2800" dirty="0"/>
              <a:t>Nervová soustava závisí především na celkové tělesné organizaci a také na stupni fylogenetické výše jednotlivých živočišných skupin</a:t>
            </a:r>
            <a:r>
              <a:rPr lang="cs-CZ" sz="2800" dirty="0" smtClean="0"/>
              <a:t>.</a:t>
            </a:r>
            <a:endParaRPr lang="cs-CZ" sz="3000" dirty="0" smtClean="0"/>
          </a:p>
          <a:p>
            <a:pPr>
              <a:spcAft>
                <a:spcPts val="1200"/>
              </a:spcAft>
            </a:pPr>
            <a:r>
              <a:rPr lang="cs-CZ" sz="2800" dirty="0" smtClean="0"/>
              <a:t>Podněty </a:t>
            </a:r>
            <a:r>
              <a:rPr lang="cs-CZ" sz="2800" dirty="0"/>
              <a:t>jsou </a:t>
            </a:r>
            <a:r>
              <a:rPr lang="cs-CZ" sz="2800" dirty="0" smtClean="0"/>
              <a:t>přijímány receptory ve </a:t>
            </a:r>
            <a:r>
              <a:rPr lang="cs-CZ" sz="2800" dirty="0"/>
              <a:t>smyslových orgánech (exteroreceptory) nebo ve vnitřních </a:t>
            </a:r>
            <a:r>
              <a:rPr lang="cs-CZ" sz="2800" dirty="0" smtClean="0"/>
              <a:t>orgánech a tkáních (</a:t>
            </a:r>
            <a:r>
              <a:rPr lang="cs-CZ" sz="2800" dirty="0"/>
              <a:t>proprioreceptory</a:t>
            </a:r>
            <a:r>
              <a:rPr lang="cs-CZ" sz="2800" dirty="0" smtClean="0"/>
              <a:t>).</a:t>
            </a:r>
          </a:p>
          <a:p>
            <a:r>
              <a:rPr lang="cs-CZ" sz="2800" dirty="0" smtClean="0"/>
              <a:t>Neurony </a:t>
            </a:r>
            <a:r>
              <a:rPr lang="cs-CZ" sz="2800" dirty="0"/>
              <a:t>zajistí přenos vzruchu do </a:t>
            </a:r>
            <a:r>
              <a:rPr lang="cs-CZ" sz="2800" dirty="0" smtClean="0"/>
              <a:t>výkonného orgánu (efektoru).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587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Charakterizujte reflex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546848" cy="4641379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Je to </a:t>
            </a:r>
            <a:r>
              <a:rPr lang="cs-CZ" dirty="0"/>
              <a:t>základní funkční prvek </a:t>
            </a:r>
            <a:r>
              <a:rPr lang="cs-CZ" dirty="0" smtClean="0"/>
              <a:t>nervových soustav (odpověď </a:t>
            </a:r>
            <a:r>
              <a:rPr lang="cs-CZ" dirty="0"/>
              <a:t>na </a:t>
            </a:r>
            <a:r>
              <a:rPr lang="cs-CZ" dirty="0" smtClean="0"/>
              <a:t>podráždění </a:t>
            </a:r>
            <a:r>
              <a:rPr lang="cs-CZ" dirty="0"/>
              <a:t>zprostředkovaná reflexním </a:t>
            </a:r>
            <a:r>
              <a:rPr lang="cs-CZ" dirty="0" smtClean="0"/>
              <a:t>obloukem). </a:t>
            </a:r>
          </a:p>
          <a:p>
            <a:r>
              <a:rPr lang="cs-CZ" dirty="0"/>
              <a:t>Reflexní oblouk </a:t>
            </a:r>
            <a:r>
              <a:rPr lang="cs-CZ" dirty="0" smtClean="0"/>
              <a:t>má 5 částí: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čidlo </a:t>
            </a:r>
            <a:r>
              <a:rPr lang="cs-CZ" dirty="0"/>
              <a:t>(</a:t>
            </a:r>
            <a:r>
              <a:rPr lang="cs-CZ" dirty="0" smtClean="0"/>
              <a:t>receptor),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dostředivá </a:t>
            </a:r>
            <a:r>
              <a:rPr lang="cs-CZ" dirty="0"/>
              <a:t>(aferentní) </a:t>
            </a:r>
            <a:r>
              <a:rPr lang="cs-CZ" dirty="0" smtClean="0"/>
              <a:t>dráha,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 </a:t>
            </a:r>
            <a:r>
              <a:rPr lang="cs-CZ" dirty="0"/>
              <a:t>ústředí </a:t>
            </a:r>
            <a:r>
              <a:rPr lang="cs-CZ" dirty="0" smtClean="0"/>
              <a:t>(CNS),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odstředivá </a:t>
            </a:r>
            <a:r>
              <a:rPr lang="cs-CZ" dirty="0"/>
              <a:t>(eferentní) </a:t>
            </a:r>
            <a:r>
              <a:rPr lang="cs-CZ" dirty="0" smtClean="0"/>
              <a:t>dráha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výkonný orgán </a:t>
            </a:r>
            <a:r>
              <a:rPr lang="cs-CZ" dirty="0"/>
              <a:t>(</a:t>
            </a:r>
            <a:r>
              <a:rPr lang="cs-CZ" dirty="0" smtClean="0"/>
              <a:t>efektor).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	Reflexní oblouk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9" t="7869" r="2321"/>
          <a:stretch/>
        </p:blipFill>
        <p:spPr bwMode="auto">
          <a:xfrm>
            <a:off x="5004048" y="2636912"/>
            <a:ext cx="3672408" cy="293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796136" y="5792488"/>
            <a:ext cx="1065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2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01492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Přenos nervového vzruchu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800" dirty="0" smtClean="0"/>
              <a:t>Biomembrána </a:t>
            </a:r>
            <a:r>
              <a:rPr lang="cs-CZ" sz="2800" dirty="0"/>
              <a:t>neuronu je málo propustná pro mimobuněčné </a:t>
            </a:r>
            <a:r>
              <a:rPr lang="cs-CZ" sz="2800" dirty="0" smtClean="0"/>
              <a:t>Na</a:t>
            </a:r>
            <a:r>
              <a:rPr lang="cs-CZ" sz="2800" baseline="30000" dirty="0"/>
              <a:t>+</a:t>
            </a:r>
            <a:r>
              <a:rPr lang="cs-CZ" sz="2800" dirty="0"/>
              <a:t> a 50 – 100 x více propustná pro </a:t>
            </a:r>
            <a:r>
              <a:rPr lang="cs-CZ" sz="2800" dirty="0" smtClean="0"/>
              <a:t>K</a:t>
            </a:r>
            <a:r>
              <a:rPr lang="cs-CZ" sz="2800" baseline="30000" dirty="0"/>
              <a:t>+</a:t>
            </a:r>
            <a:r>
              <a:rPr lang="cs-CZ" sz="2800" dirty="0"/>
              <a:t>. </a:t>
            </a:r>
          </a:p>
          <a:p>
            <a:pPr lvl="0"/>
            <a:r>
              <a:rPr lang="cs-CZ" sz="2800" dirty="0"/>
              <a:t>Neuron je na svém povrchu </a:t>
            </a:r>
            <a:r>
              <a:rPr lang="cs-CZ" sz="2800" b="1" dirty="0"/>
              <a:t>polarizován (v klidu</a:t>
            </a:r>
            <a:r>
              <a:rPr lang="cs-CZ" sz="2800" b="1" dirty="0" smtClean="0"/>
              <a:t>):</a:t>
            </a:r>
          </a:p>
          <a:p>
            <a:pPr marL="720000" lvl="0">
              <a:buFont typeface="Courier New" pitchFamily="49" charset="0"/>
              <a:buChar char="o"/>
            </a:pPr>
            <a:r>
              <a:rPr lang="cs-CZ" sz="2800" dirty="0" smtClean="0"/>
              <a:t>na </a:t>
            </a:r>
            <a:r>
              <a:rPr lang="cs-CZ" sz="2800" dirty="0"/>
              <a:t>vnější straně je membrána polarizována kladně  (díky přítomnosti Na</a:t>
            </a:r>
            <a:r>
              <a:rPr lang="cs-CZ" sz="2800" baseline="30000" dirty="0"/>
              <a:t>+ </a:t>
            </a:r>
            <a:r>
              <a:rPr lang="cs-CZ" sz="2800" dirty="0"/>
              <a:t>v tkáňovém moku</a:t>
            </a:r>
            <a:r>
              <a:rPr lang="cs-CZ" sz="2800" dirty="0" smtClean="0"/>
              <a:t>),</a:t>
            </a:r>
          </a:p>
          <a:p>
            <a:pPr marL="720000" lvl="0">
              <a:buFont typeface="Courier New" pitchFamily="49" charset="0"/>
              <a:buChar char="o"/>
            </a:pPr>
            <a:r>
              <a:rPr lang="cs-CZ" sz="2800" dirty="0" smtClean="0"/>
              <a:t>na </a:t>
            </a:r>
            <a:r>
              <a:rPr lang="cs-CZ" sz="2800" dirty="0"/>
              <a:t>vnitřní straně je polarizována záporně – ubývá K</a:t>
            </a:r>
            <a:r>
              <a:rPr lang="cs-CZ" sz="2800" baseline="30000" dirty="0"/>
              <a:t>+</a:t>
            </a:r>
            <a:r>
              <a:rPr lang="cs-CZ" sz="2800" dirty="0"/>
              <a:t> a převažují Cl</a:t>
            </a:r>
            <a:r>
              <a:rPr lang="cs-CZ" sz="2800" baseline="30000" dirty="0"/>
              <a:t>-</a:t>
            </a:r>
            <a:r>
              <a:rPr lang="cs-CZ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5236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Přenos nervového vzruchu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800" dirty="0"/>
              <a:t>Mezi povrchem a vnitřkem nervové buňky vzniká elektrické napětí, tzv. </a:t>
            </a:r>
            <a:r>
              <a:rPr lang="cs-CZ" sz="2800" b="1" dirty="0"/>
              <a:t>klidový membránový potenciál</a:t>
            </a:r>
            <a:r>
              <a:rPr lang="cs-CZ" sz="2800" dirty="0"/>
              <a:t> KMP (asi 0,1 V</a:t>
            </a:r>
            <a:r>
              <a:rPr lang="cs-CZ" sz="2800" dirty="0" smtClean="0"/>
              <a:t>).</a:t>
            </a:r>
            <a:endParaRPr lang="cs-CZ" sz="2800" dirty="0"/>
          </a:p>
          <a:p>
            <a:pPr lvl="0"/>
            <a:r>
              <a:rPr lang="cs-CZ" sz="2800" dirty="0"/>
              <a:t>Jedná se vlastně o rozložení náboje</a:t>
            </a:r>
            <a:r>
              <a:rPr lang="cs-CZ" sz="2800" dirty="0" smtClean="0"/>
              <a:t>.</a:t>
            </a:r>
          </a:p>
          <a:p>
            <a:pPr marL="0" lvl="0" indent="0">
              <a:buNone/>
            </a:pPr>
            <a:r>
              <a:rPr lang="cs-CZ" sz="2800" dirty="0" smtClean="0"/>
              <a:t>                          </a:t>
            </a:r>
          </a:p>
          <a:p>
            <a:pPr lvl="0"/>
            <a:endParaRPr lang="cs-CZ" sz="2800" dirty="0"/>
          </a:p>
          <a:p>
            <a:pPr marL="0" lvl="0" indent="0">
              <a:buNone/>
            </a:pPr>
            <a:r>
              <a:rPr lang="cs-CZ" sz="1800" dirty="0" smtClean="0"/>
              <a:t>                 </a:t>
            </a:r>
          </a:p>
          <a:p>
            <a:pPr marL="0" lv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                                                     Obr. 3</a:t>
            </a:r>
            <a:endParaRPr lang="cs-CZ" sz="1600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t="3639" r="2107" b="79444"/>
          <a:stretch/>
        </p:blipFill>
        <p:spPr bwMode="auto">
          <a:xfrm>
            <a:off x="1475656" y="3656216"/>
            <a:ext cx="5568286" cy="111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04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Přenos nervového vzruchu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cs-CZ" sz="2800" dirty="0"/>
              <a:t>Dojde-li k podráždění neuronu, dochází ke změně propustnosti membrány, Na</a:t>
            </a:r>
            <a:r>
              <a:rPr lang="cs-CZ" sz="2800" baseline="30000" dirty="0"/>
              <a:t>+</a:t>
            </a:r>
            <a:r>
              <a:rPr lang="cs-CZ" sz="2800" dirty="0"/>
              <a:t> pronikají do neuronu (až 500x rychleji</a:t>
            </a:r>
            <a:r>
              <a:rPr lang="cs-CZ" sz="2800" dirty="0" smtClean="0"/>
              <a:t>).</a:t>
            </a:r>
          </a:p>
          <a:p>
            <a:pPr lvl="0"/>
            <a:r>
              <a:rPr lang="cs-CZ" sz="2800" dirty="0" smtClean="0"/>
              <a:t>Membrána je </a:t>
            </a:r>
            <a:r>
              <a:rPr lang="cs-CZ" sz="2800" b="1" dirty="0" smtClean="0"/>
              <a:t>depolarizována.</a:t>
            </a:r>
          </a:p>
          <a:p>
            <a:pPr lvl="0"/>
            <a:endParaRPr lang="cs-CZ" sz="2800" b="1" dirty="0"/>
          </a:p>
          <a:p>
            <a:pPr lvl="0"/>
            <a:endParaRPr lang="cs-CZ" sz="2800" b="1" dirty="0" smtClean="0"/>
          </a:p>
          <a:p>
            <a:pPr lvl="0"/>
            <a:endParaRPr lang="cs-CZ" sz="2800" b="1" dirty="0" smtClean="0"/>
          </a:p>
          <a:p>
            <a:pPr lvl="0"/>
            <a:endParaRPr lang="cs-CZ" sz="28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9" b="43045"/>
          <a:stretch/>
        </p:blipFill>
        <p:spPr bwMode="auto">
          <a:xfrm>
            <a:off x="1835696" y="3645024"/>
            <a:ext cx="5617073" cy="233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15617" y="544522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4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50870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Přenos nervového vzruchu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800" dirty="0" smtClean="0"/>
              <a:t>Klidový </a:t>
            </a:r>
            <a:r>
              <a:rPr lang="cs-CZ" sz="2800" dirty="0"/>
              <a:t>potenciál se mění na </a:t>
            </a:r>
            <a:r>
              <a:rPr lang="cs-CZ" sz="2800" b="1" dirty="0"/>
              <a:t>akční potenciál</a:t>
            </a:r>
            <a:r>
              <a:rPr lang="cs-CZ" sz="2800" dirty="0"/>
              <a:t>, ten se šíří po neuronu jako vzruch</a:t>
            </a:r>
            <a:r>
              <a:rPr lang="cs-CZ" sz="2800" dirty="0" smtClean="0"/>
              <a:t>.</a:t>
            </a:r>
          </a:p>
          <a:p>
            <a:endParaRPr lang="cs-CZ" sz="2800" dirty="0"/>
          </a:p>
          <a:p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  <a:p>
            <a:endParaRPr lang="cs-CZ" sz="2800" dirty="0"/>
          </a:p>
          <a:p>
            <a:pPr lvl="0"/>
            <a:endParaRPr lang="cs-CZ" sz="2800" dirty="0" smtClean="0"/>
          </a:p>
          <a:p>
            <a:pPr lvl="0"/>
            <a:r>
              <a:rPr lang="cs-CZ" sz="2800" dirty="0" smtClean="0"/>
              <a:t>Depolarizace </a:t>
            </a:r>
            <a:r>
              <a:rPr lang="cs-CZ" sz="2800" dirty="0"/>
              <a:t>trvá 1 -2 milisekundy.</a:t>
            </a:r>
          </a:p>
          <a:p>
            <a:pPr lvl="0"/>
            <a:r>
              <a:rPr lang="cs-CZ" sz="2800" dirty="0" smtClean="0"/>
              <a:t>Depolarizace </a:t>
            </a:r>
            <a:r>
              <a:rPr lang="cs-CZ" sz="2800" dirty="0"/>
              <a:t>je ihned vystřídána </a:t>
            </a:r>
            <a:r>
              <a:rPr lang="cs-CZ" sz="2800" b="1" dirty="0" err="1"/>
              <a:t>repolarizací</a:t>
            </a:r>
            <a:r>
              <a:rPr lang="cs-CZ" sz="2800" b="1" dirty="0"/>
              <a:t> </a:t>
            </a:r>
            <a:r>
              <a:rPr lang="cs-CZ" sz="2800" dirty="0" smtClean="0"/>
              <a:t>(=návrat </a:t>
            </a:r>
            <a:r>
              <a:rPr lang="cs-CZ" sz="2800" dirty="0"/>
              <a:t>ke klidovému potenciálu).</a:t>
            </a:r>
          </a:p>
          <a:p>
            <a:endParaRPr lang="cs-CZ" sz="2800" dirty="0"/>
          </a:p>
          <a:p>
            <a:endParaRPr lang="cs-CZ" dirty="0"/>
          </a:p>
        </p:txBody>
      </p:sp>
      <p:pic>
        <p:nvPicPr>
          <p:cNvPr id="5" name="Picture 3" descr="C:\Users\Uzivatel\Documents\Naskenováno\vv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 t="21913" r="46884" b="63949"/>
          <a:stretch/>
        </p:blipFill>
        <p:spPr bwMode="auto">
          <a:xfrm>
            <a:off x="2339752" y="2320120"/>
            <a:ext cx="5112568" cy="218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55776" y="3964414"/>
            <a:ext cx="1048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5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34437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Přenos nervového vzruchu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800" dirty="0"/>
              <a:t>Původní rozložení iontů je po </a:t>
            </a:r>
            <a:r>
              <a:rPr lang="cs-CZ" sz="2800" dirty="0" err="1"/>
              <a:t>repolarizaci</a:t>
            </a:r>
            <a:r>
              <a:rPr lang="cs-CZ" sz="2800" dirty="0"/>
              <a:t> membrány zajištěno pomocí </a:t>
            </a:r>
            <a:r>
              <a:rPr lang="cs-CZ" sz="2800" b="1" dirty="0" err="1"/>
              <a:t>sodíko</a:t>
            </a:r>
            <a:r>
              <a:rPr lang="cs-CZ" sz="2800" b="1" dirty="0"/>
              <a:t>-draslíkové </a:t>
            </a:r>
            <a:r>
              <a:rPr lang="cs-CZ" sz="2800" b="1" dirty="0" smtClean="0"/>
              <a:t>pumpy.</a:t>
            </a:r>
          </a:p>
          <a:p>
            <a:pPr lvl="0"/>
            <a:r>
              <a:rPr lang="cs-CZ" sz="2800" dirty="0" smtClean="0"/>
              <a:t>Na</a:t>
            </a:r>
            <a:r>
              <a:rPr lang="cs-CZ" sz="2800" baseline="30000" dirty="0"/>
              <a:t>+</a:t>
            </a:r>
            <a:r>
              <a:rPr lang="cs-CZ" sz="2800" dirty="0"/>
              <a:t> se přečerpá z buňky do tkáňového moku a K</a:t>
            </a:r>
            <a:r>
              <a:rPr lang="cs-CZ" sz="2800" baseline="30000" dirty="0"/>
              <a:t>+</a:t>
            </a:r>
            <a:r>
              <a:rPr lang="cs-CZ" sz="2800" dirty="0"/>
              <a:t> z tkáňového moku do </a:t>
            </a:r>
            <a:r>
              <a:rPr lang="cs-CZ" sz="2800" dirty="0" smtClean="0"/>
              <a:t>buňky.</a:t>
            </a:r>
          </a:p>
          <a:p>
            <a:pPr lvl="0"/>
            <a:r>
              <a:rPr lang="cs-CZ" sz="2800" dirty="0" smtClean="0"/>
              <a:t>K</a:t>
            </a:r>
            <a:r>
              <a:rPr lang="cs-CZ" sz="2800" dirty="0"/>
              <a:t> tomuto zpětnému přečerpání je zapotřebí velké množství energie (ATP).</a:t>
            </a:r>
            <a:endParaRPr lang="cs-CZ" sz="2800" dirty="0" smtClean="0"/>
          </a:p>
          <a:p>
            <a:pPr lvl="0"/>
            <a:r>
              <a:rPr lang="cs-CZ" sz="2800" dirty="0" smtClean="0"/>
              <a:t>Vzruchy </a:t>
            </a:r>
            <a:r>
              <a:rPr lang="cs-CZ" sz="2800" dirty="0"/>
              <a:t>se šíří pouze jedním směrem, nejrychleji se šíří neuritem, </a:t>
            </a:r>
            <a:r>
              <a:rPr lang="cs-CZ" sz="2800" dirty="0" smtClean="0"/>
              <a:t>k</a:t>
            </a:r>
            <a:r>
              <a:rPr lang="cs-CZ" sz="2800" dirty="0"/>
              <a:t> výměně iontů dochází v Ranvierových zářezech.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012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656</Words>
  <Application>Microsoft Office PowerPoint</Application>
  <PresentationFormat>Předvádění na obrazovce (4:3)</PresentationFormat>
  <Paragraphs>106</Paragraphs>
  <Slides>14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Činnost nervové soustavy </vt:lpstr>
      <vt:lpstr>Uveďte znaky nervové soustavy</vt:lpstr>
      <vt:lpstr>Nervová soustava</vt:lpstr>
      <vt:lpstr>Charakterizujte reflex</vt:lpstr>
      <vt:lpstr>Přenos nervového vzruchu</vt:lpstr>
      <vt:lpstr>Přenos nervového vzruchu</vt:lpstr>
      <vt:lpstr>Přenos nervového vzruchu</vt:lpstr>
      <vt:lpstr>Přenos nervového vzruchu</vt:lpstr>
      <vt:lpstr>Přenos nervového vzruchu</vt:lpstr>
      <vt:lpstr>Sodíko-draslíkové pumpa</vt:lpstr>
      <vt:lpstr>Řešte úkoly</vt:lpstr>
      <vt:lpstr>Řešte úkol</vt:lpstr>
      <vt:lpstr>Řešte úkol</vt:lpstr>
      <vt:lpstr>Informační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Uzivatel</cp:lastModifiedBy>
  <cp:revision>77</cp:revision>
  <dcterms:created xsi:type="dcterms:W3CDTF">2012-06-18T15:15:37Z</dcterms:created>
  <dcterms:modified xsi:type="dcterms:W3CDTF">2013-09-06T06:21:07Z</dcterms:modified>
</cp:coreProperties>
</file>