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77" r:id="rId5"/>
    <p:sldId id="279" r:id="rId6"/>
    <p:sldId id="266" r:id="rId7"/>
    <p:sldId id="280" r:id="rId8"/>
    <p:sldId id="267" r:id="rId9"/>
    <p:sldId id="268" r:id="rId10"/>
    <p:sldId id="269" r:id="rId11"/>
    <p:sldId id="284" r:id="rId12"/>
    <p:sldId id="263" r:id="rId13"/>
    <p:sldId id="281" r:id="rId14"/>
    <p:sldId id="271" r:id="rId15"/>
    <p:sldId id="282" r:id="rId16"/>
    <p:sldId id="283" r:id="rId17"/>
    <p:sldId id="272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69" autoAdjust="0"/>
    <p:restoredTop sz="95770" autoAdjust="0"/>
  </p:normalViewPr>
  <p:slideViewPr>
    <p:cSldViewPr>
      <p:cViewPr>
        <p:scale>
          <a:sx n="80" d="100"/>
          <a:sy n="80" d="100"/>
        </p:scale>
        <p:origin x="-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42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C2C9C-DDA9-4874-93DE-F35E7E17C7E5}" type="doc">
      <dgm:prSet loTypeId="urn:microsoft.com/office/officeart/2005/8/layout/default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D690E43A-066F-46C6-89CE-ABB8BE0861D4}">
      <dgm:prSet phldrT="[Text]"/>
      <dgm:spPr/>
      <dgm:t>
        <a:bodyPr/>
        <a:lstStyle/>
        <a:p>
          <a:r>
            <a:rPr lang="cs-CZ" b="1" dirty="0" smtClean="0"/>
            <a:t>Trubicovitá nervová soustava</a:t>
          </a:r>
          <a:r>
            <a:rPr lang="cs-CZ" dirty="0" smtClean="0"/>
            <a:t> </a:t>
          </a:r>
          <a:endParaRPr lang="cs-CZ" dirty="0"/>
        </a:p>
      </dgm:t>
    </dgm:pt>
    <dgm:pt modelId="{8C592698-877E-4255-92AD-F72514AECEEA}" type="parTrans" cxnId="{00F691DF-EAC2-4591-BAF5-CE1A7A3C9E9B}">
      <dgm:prSet/>
      <dgm:spPr/>
      <dgm:t>
        <a:bodyPr/>
        <a:lstStyle/>
        <a:p>
          <a:endParaRPr lang="cs-CZ"/>
        </a:p>
      </dgm:t>
    </dgm:pt>
    <dgm:pt modelId="{E20C38C7-5DC4-4F7D-B3BE-05F9A5263B48}" type="sibTrans" cxnId="{00F691DF-EAC2-4591-BAF5-CE1A7A3C9E9B}">
      <dgm:prSet/>
      <dgm:spPr/>
      <dgm:t>
        <a:bodyPr/>
        <a:lstStyle/>
        <a:p>
          <a:endParaRPr lang="cs-CZ"/>
        </a:p>
      </dgm:t>
    </dgm:pt>
    <dgm:pt modelId="{451884B8-18AB-46AF-B998-1821D9C24CF5}">
      <dgm:prSet/>
      <dgm:spPr/>
      <dgm:t>
        <a:bodyPr/>
        <a:lstStyle/>
        <a:p>
          <a:r>
            <a:rPr lang="cs-CZ" b="1" dirty="0" smtClean="0"/>
            <a:t>Nervová soustava rozptýlená neboli difúzní</a:t>
          </a:r>
          <a:endParaRPr lang="cs-CZ" dirty="0"/>
        </a:p>
      </dgm:t>
    </dgm:pt>
    <dgm:pt modelId="{B4BBE320-6F7C-4801-9DA4-D9CF6BA3F507}" type="parTrans" cxnId="{559AADB9-C008-42A7-A0A9-892F722B01CB}">
      <dgm:prSet/>
      <dgm:spPr/>
      <dgm:t>
        <a:bodyPr/>
        <a:lstStyle/>
        <a:p>
          <a:endParaRPr lang="cs-CZ"/>
        </a:p>
      </dgm:t>
    </dgm:pt>
    <dgm:pt modelId="{ED978058-B5B0-4BC9-B24A-58BD91599D94}" type="sibTrans" cxnId="{559AADB9-C008-42A7-A0A9-892F722B01CB}">
      <dgm:prSet/>
      <dgm:spPr/>
      <dgm:t>
        <a:bodyPr/>
        <a:lstStyle/>
        <a:p>
          <a:endParaRPr lang="cs-CZ"/>
        </a:p>
      </dgm:t>
    </dgm:pt>
    <dgm:pt modelId="{F1371EEA-5160-4FAF-B6BB-769B10D3169B}">
      <dgm:prSet/>
      <dgm:spPr/>
      <dgm:t>
        <a:bodyPr/>
        <a:lstStyle/>
        <a:p>
          <a:r>
            <a:rPr lang="cs-CZ" b="1" dirty="0" smtClean="0"/>
            <a:t>Kruhová nervová soustava</a:t>
          </a:r>
          <a:endParaRPr lang="cs-CZ" dirty="0"/>
        </a:p>
      </dgm:t>
    </dgm:pt>
    <dgm:pt modelId="{1568C70B-7993-4187-B825-2C506E33831B}" type="parTrans" cxnId="{651DC831-DE52-4B3A-9D42-6D48B812ED3E}">
      <dgm:prSet/>
      <dgm:spPr/>
      <dgm:t>
        <a:bodyPr/>
        <a:lstStyle/>
        <a:p>
          <a:endParaRPr lang="cs-CZ"/>
        </a:p>
      </dgm:t>
    </dgm:pt>
    <dgm:pt modelId="{F4291E0F-7F09-4B49-8D08-7799076FFC71}" type="sibTrans" cxnId="{651DC831-DE52-4B3A-9D42-6D48B812ED3E}">
      <dgm:prSet/>
      <dgm:spPr/>
      <dgm:t>
        <a:bodyPr/>
        <a:lstStyle/>
        <a:p>
          <a:endParaRPr lang="cs-CZ"/>
        </a:p>
      </dgm:t>
    </dgm:pt>
    <dgm:pt modelId="{F9C11035-B912-4A7A-9B70-77724843F198}">
      <dgm:prSet/>
      <dgm:spPr/>
      <dgm:t>
        <a:bodyPr/>
        <a:lstStyle/>
        <a:p>
          <a:r>
            <a:rPr lang="cs-CZ" b="1" smtClean="0"/>
            <a:t>Gangliová nervová soustava</a:t>
          </a:r>
          <a:endParaRPr lang="cs-CZ"/>
        </a:p>
      </dgm:t>
    </dgm:pt>
    <dgm:pt modelId="{F21B74FA-24A7-4384-9F8D-1E22E8394627}" type="parTrans" cxnId="{13144F34-D023-42DE-B9C1-8A87DBCCEB20}">
      <dgm:prSet/>
      <dgm:spPr/>
      <dgm:t>
        <a:bodyPr/>
        <a:lstStyle/>
        <a:p>
          <a:endParaRPr lang="cs-CZ"/>
        </a:p>
      </dgm:t>
    </dgm:pt>
    <dgm:pt modelId="{60E584C2-C8FB-46C1-A714-57EBFEE1086A}" type="sibTrans" cxnId="{13144F34-D023-42DE-B9C1-8A87DBCCEB20}">
      <dgm:prSet/>
      <dgm:spPr/>
      <dgm:t>
        <a:bodyPr/>
        <a:lstStyle/>
        <a:p>
          <a:endParaRPr lang="cs-CZ"/>
        </a:p>
      </dgm:t>
    </dgm:pt>
    <dgm:pt modelId="{7534C046-9C1E-4F27-BA3A-A4287E6DA40F}" type="pres">
      <dgm:prSet presAssocID="{02CC2C9C-DDA9-4874-93DE-F35E7E17C7E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15E4B33-081D-4351-AC2F-C2E9C4649FEE}" type="pres">
      <dgm:prSet presAssocID="{451884B8-18AB-46AF-B998-1821D9C24C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0030FC-349C-4450-A680-E28E003F3DED}" type="pres">
      <dgm:prSet presAssocID="{ED978058-B5B0-4BC9-B24A-58BD91599D94}" presName="sibTrans" presStyleCnt="0"/>
      <dgm:spPr/>
      <dgm:t>
        <a:bodyPr/>
        <a:lstStyle/>
        <a:p>
          <a:endParaRPr lang="cs-CZ"/>
        </a:p>
      </dgm:t>
    </dgm:pt>
    <dgm:pt modelId="{1A38E232-D63D-4863-9C52-D73A16E7935E}" type="pres">
      <dgm:prSet presAssocID="{F1371EEA-5160-4FAF-B6BB-769B10D3169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81698F-A5B8-4E4D-B924-7B9917AA6F40}" type="pres">
      <dgm:prSet presAssocID="{F4291E0F-7F09-4B49-8D08-7799076FFC71}" presName="sibTrans" presStyleCnt="0"/>
      <dgm:spPr/>
      <dgm:t>
        <a:bodyPr/>
        <a:lstStyle/>
        <a:p>
          <a:endParaRPr lang="cs-CZ"/>
        </a:p>
      </dgm:t>
    </dgm:pt>
    <dgm:pt modelId="{11B96BA9-0948-47DA-93BA-024DE4AFC695}" type="pres">
      <dgm:prSet presAssocID="{F9C11035-B912-4A7A-9B70-77724843F1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6FB5E7-A0A1-458D-8146-7820F0182BE4}" type="pres">
      <dgm:prSet presAssocID="{60E584C2-C8FB-46C1-A714-57EBFEE1086A}" presName="sibTrans" presStyleCnt="0"/>
      <dgm:spPr/>
      <dgm:t>
        <a:bodyPr/>
        <a:lstStyle/>
        <a:p>
          <a:endParaRPr lang="cs-CZ"/>
        </a:p>
      </dgm:t>
    </dgm:pt>
    <dgm:pt modelId="{D781AB37-416A-451F-9B2A-2CE5FC7F662A}" type="pres">
      <dgm:prSet presAssocID="{D690E43A-066F-46C6-89CE-ABB8BE0861D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FF1080-7A69-4830-B7A3-FCB570C9195E}" type="presOf" srcId="{F1371EEA-5160-4FAF-B6BB-769B10D3169B}" destId="{1A38E232-D63D-4863-9C52-D73A16E7935E}" srcOrd="0" destOrd="0" presId="urn:microsoft.com/office/officeart/2005/8/layout/default"/>
    <dgm:cxn modelId="{FC1FBF54-6AB5-4EB4-9B80-E972BC753667}" type="presOf" srcId="{02CC2C9C-DDA9-4874-93DE-F35E7E17C7E5}" destId="{7534C046-9C1E-4F27-BA3A-A4287E6DA40F}" srcOrd="0" destOrd="0" presId="urn:microsoft.com/office/officeart/2005/8/layout/default"/>
    <dgm:cxn modelId="{43DDEFE2-7AF2-44CF-8743-7E6C8F8769A3}" type="presOf" srcId="{D690E43A-066F-46C6-89CE-ABB8BE0861D4}" destId="{D781AB37-416A-451F-9B2A-2CE5FC7F662A}" srcOrd="0" destOrd="0" presId="urn:microsoft.com/office/officeart/2005/8/layout/default"/>
    <dgm:cxn modelId="{00F691DF-EAC2-4591-BAF5-CE1A7A3C9E9B}" srcId="{02CC2C9C-DDA9-4874-93DE-F35E7E17C7E5}" destId="{D690E43A-066F-46C6-89CE-ABB8BE0861D4}" srcOrd="3" destOrd="0" parTransId="{8C592698-877E-4255-92AD-F72514AECEEA}" sibTransId="{E20C38C7-5DC4-4F7D-B3BE-05F9A5263B48}"/>
    <dgm:cxn modelId="{F52876D3-582B-4DBC-9A5A-93E7EE3F1884}" type="presOf" srcId="{451884B8-18AB-46AF-B998-1821D9C24CF5}" destId="{615E4B33-081D-4351-AC2F-C2E9C4649FEE}" srcOrd="0" destOrd="0" presId="urn:microsoft.com/office/officeart/2005/8/layout/default"/>
    <dgm:cxn modelId="{B6C14D09-203A-43D6-B4EC-CD7989DEEE92}" type="presOf" srcId="{F9C11035-B912-4A7A-9B70-77724843F198}" destId="{11B96BA9-0948-47DA-93BA-024DE4AFC695}" srcOrd="0" destOrd="0" presId="urn:microsoft.com/office/officeart/2005/8/layout/default"/>
    <dgm:cxn modelId="{651DC831-DE52-4B3A-9D42-6D48B812ED3E}" srcId="{02CC2C9C-DDA9-4874-93DE-F35E7E17C7E5}" destId="{F1371EEA-5160-4FAF-B6BB-769B10D3169B}" srcOrd="1" destOrd="0" parTransId="{1568C70B-7993-4187-B825-2C506E33831B}" sibTransId="{F4291E0F-7F09-4B49-8D08-7799076FFC71}"/>
    <dgm:cxn modelId="{559AADB9-C008-42A7-A0A9-892F722B01CB}" srcId="{02CC2C9C-DDA9-4874-93DE-F35E7E17C7E5}" destId="{451884B8-18AB-46AF-B998-1821D9C24CF5}" srcOrd="0" destOrd="0" parTransId="{B4BBE320-6F7C-4801-9DA4-D9CF6BA3F507}" sibTransId="{ED978058-B5B0-4BC9-B24A-58BD91599D94}"/>
    <dgm:cxn modelId="{13144F34-D023-42DE-B9C1-8A87DBCCEB20}" srcId="{02CC2C9C-DDA9-4874-93DE-F35E7E17C7E5}" destId="{F9C11035-B912-4A7A-9B70-77724843F198}" srcOrd="2" destOrd="0" parTransId="{F21B74FA-24A7-4384-9F8D-1E22E8394627}" sibTransId="{60E584C2-C8FB-46C1-A714-57EBFEE1086A}"/>
    <dgm:cxn modelId="{DC122D75-24BF-4B38-9611-AC8106716542}" type="presParOf" srcId="{7534C046-9C1E-4F27-BA3A-A4287E6DA40F}" destId="{615E4B33-081D-4351-AC2F-C2E9C4649FEE}" srcOrd="0" destOrd="0" presId="urn:microsoft.com/office/officeart/2005/8/layout/default"/>
    <dgm:cxn modelId="{AEC312E9-F510-489F-94F4-96F511347569}" type="presParOf" srcId="{7534C046-9C1E-4F27-BA3A-A4287E6DA40F}" destId="{320030FC-349C-4450-A680-E28E003F3DED}" srcOrd="1" destOrd="0" presId="urn:microsoft.com/office/officeart/2005/8/layout/default"/>
    <dgm:cxn modelId="{2303E5FB-7AA2-42B8-BCFD-82E4E1DFF7B7}" type="presParOf" srcId="{7534C046-9C1E-4F27-BA3A-A4287E6DA40F}" destId="{1A38E232-D63D-4863-9C52-D73A16E7935E}" srcOrd="2" destOrd="0" presId="urn:microsoft.com/office/officeart/2005/8/layout/default"/>
    <dgm:cxn modelId="{112A0F6C-1117-4DEF-A3DD-E5B3E0215656}" type="presParOf" srcId="{7534C046-9C1E-4F27-BA3A-A4287E6DA40F}" destId="{E981698F-A5B8-4E4D-B924-7B9917AA6F40}" srcOrd="3" destOrd="0" presId="urn:microsoft.com/office/officeart/2005/8/layout/default"/>
    <dgm:cxn modelId="{442D8C86-4AE8-4C76-AFBF-811E25187973}" type="presParOf" srcId="{7534C046-9C1E-4F27-BA3A-A4287E6DA40F}" destId="{11B96BA9-0948-47DA-93BA-024DE4AFC695}" srcOrd="4" destOrd="0" presId="urn:microsoft.com/office/officeart/2005/8/layout/default"/>
    <dgm:cxn modelId="{15C9855B-66AF-414F-B373-539EC686C9A1}" type="presParOf" srcId="{7534C046-9C1E-4F27-BA3A-A4287E6DA40F}" destId="{576FB5E7-A0A1-458D-8146-7820F0182BE4}" srcOrd="5" destOrd="0" presId="urn:microsoft.com/office/officeart/2005/8/layout/default"/>
    <dgm:cxn modelId="{02446477-3083-4210-9182-0BC710F927C4}" type="presParOf" srcId="{7534C046-9C1E-4F27-BA3A-A4287E6DA40F}" destId="{D781AB37-416A-451F-9B2A-2CE5FC7F662A}" srcOrd="6" destOrd="0" presId="urn:microsoft.com/office/officeart/2005/8/layout/default"/>
  </dgm:cxnLst>
  <dgm:bg/>
  <dgm:whole>
    <a:ln w="57150">
      <a:solidFill>
        <a:schemeClr val="accent6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E4B33-081D-4351-AC2F-C2E9C4649FEE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Nervová soustava rozptýlená neboli difúzní</a:t>
          </a:r>
          <a:endParaRPr lang="cs-CZ" sz="3400" kern="1200" dirty="0"/>
        </a:p>
      </dsp:txBody>
      <dsp:txXfrm>
        <a:off x="460905" y="1047"/>
        <a:ext cx="3479899" cy="2087939"/>
      </dsp:txXfrm>
    </dsp:sp>
    <dsp:sp modelId="{1A38E232-D63D-4863-9C52-D73A16E7935E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Kruhová nervová soustava</a:t>
          </a:r>
          <a:endParaRPr lang="cs-CZ" sz="3400" kern="1200" dirty="0"/>
        </a:p>
      </dsp:txBody>
      <dsp:txXfrm>
        <a:off x="4288794" y="1047"/>
        <a:ext cx="3479899" cy="2087939"/>
      </dsp:txXfrm>
    </dsp:sp>
    <dsp:sp modelId="{11B96BA9-0948-47DA-93BA-024DE4AFC695}">
      <dsp:nvSpPr>
        <dsp:cNvPr id="0" name=""/>
        <dsp:cNvSpPr/>
      </dsp:nvSpPr>
      <dsp:spPr>
        <a:xfrm>
          <a:off x="460905" y="2436976"/>
          <a:ext cx="3479899" cy="2087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smtClean="0"/>
            <a:t>Gangliová nervová soustava</a:t>
          </a:r>
          <a:endParaRPr lang="cs-CZ" sz="3400" kern="1200"/>
        </a:p>
      </dsp:txBody>
      <dsp:txXfrm>
        <a:off x="460905" y="2436976"/>
        <a:ext cx="3479899" cy="2087939"/>
      </dsp:txXfrm>
    </dsp:sp>
    <dsp:sp modelId="{D781AB37-416A-451F-9B2A-2CE5FC7F662A}">
      <dsp:nvSpPr>
        <dsp:cNvPr id="0" name=""/>
        <dsp:cNvSpPr/>
      </dsp:nvSpPr>
      <dsp:spPr>
        <a:xfrm>
          <a:off x="4288794" y="2436976"/>
          <a:ext cx="3479899" cy="208793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b="1" kern="1200" dirty="0" smtClean="0"/>
            <a:t>Trubicovitá nervová soustava</a:t>
          </a:r>
          <a:r>
            <a:rPr lang="cs-CZ" sz="3400" kern="1200" dirty="0" smtClean="0"/>
            <a:t> </a:t>
          </a:r>
          <a:endParaRPr lang="cs-CZ" sz="3400" kern="1200" dirty="0"/>
        </a:p>
      </dsp:txBody>
      <dsp:txXfrm>
        <a:off x="4288794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0218E-E6D5-4C3B-9305-6BF369988E08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79C077-BAD9-4CF4-B4B2-EF9D744F4F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2789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KEAT, Derek. </a:t>
            </a:r>
            <a:r>
              <a:rPr lang="cs-CZ" i="1" dirty="0" smtClean="0"/>
              <a:t>http://commons.wikimedia.org</a:t>
            </a:r>
            <a:r>
              <a:rPr lang="cs-CZ" dirty="0" smtClean="0"/>
              <a:t> [online]. [cit. 19.9.2012]. Dostupný na WWW: &lt;http://commons.wikimedia.org/wiki/File:Cyanea_capillata_1.jpg?uselang=</a:t>
            </a:r>
            <a:r>
              <a:rPr lang="cs-CZ" dirty="0" err="1" smtClean="0"/>
              <a:t>cs</a:t>
            </a:r>
            <a:r>
              <a:rPr lang="cs-CZ" dirty="0" smtClean="0"/>
              <a:t>&gt;.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C077-BAD9-4CF4-B4B2-EF9D744F4F6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29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79C077-BAD9-4CF4-B4B2-EF9D744F4F6C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009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99"/>
            </a:gs>
            <a:gs pos="24186">
              <a:schemeClr val="bg1"/>
            </a:gs>
            <a:gs pos="87000">
              <a:schemeClr val="bg1"/>
            </a:gs>
            <a:gs pos="98000">
              <a:srgbClr val="FFCC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6.9.2013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pPr lvl="0"/>
            <a:r>
              <a:rPr lang="cs-CZ" sz="4000" b="1" dirty="0"/>
              <a:t>Typy nervových soustav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14076"/>
              </p:ext>
            </p:extLst>
          </p:nvPr>
        </p:nvGraphicFramePr>
        <p:xfrm>
          <a:off x="729020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 Biologie - biologie živočichů</a:t>
                      </a:r>
                      <a:endParaRPr lang="cs-CZ" dirty="0"/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19. 9. 2012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ročník osmiletého G</a:t>
                      </a:r>
                      <a:endParaRPr lang="cs-CZ" dirty="0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doplnění a procvičení typů nervových soustav.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pro samostatné procvičení a jejich řešení viz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strana 15 a 16.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VY_32_INOVACE_33_BHOU02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4" y="188640"/>
            <a:ext cx="775493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Gangliová nervová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Pokud dochází ke splývání párových uzlin, může vzniknout břišní nervová páska</a:t>
            </a:r>
            <a:r>
              <a:rPr lang="cs-CZ" sz="2800" dirty="0" smtClean="0"/>
              <a:t>.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i="1" dirty="0"/>
          </a:p>
          <a:p>
            <a:endParaRPr lang="cs-CZ" sz="2800" dirty="0" smtClean="0"/>
          </a:p>
          <a:p>
            <a:r>
              <a:rPr lang="cs-CZ" sz="2800" dirty="0" smtClean="0"/>
              <a:t>Posledním </a:t>
            </a:r>
            <a:r>
              <a:rPr lang="cs-CZ" sz="2800" dirty="0"/>
              <a:t>typem je modifikovaná gangliová </a:t>
            </a:r>
            <a:r>
              <a:rPr lang="cs-CZ" sz="2800" dirty="0" smtClean="0"/>
              <a:t>soustava.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2" descr="C:\Users\Uzivatel\Documents\Naskenováno\břišní nervová pásk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9" t="-2" r="26073" b="46510"/>
          <a:stretch/>
        </p:blipFill>
        <p:spPr bwMode="auto">
          <a:xfrm rot="16200000">
            <a:off x="3349530" y="1115152"/>
            <a:ext cx="10244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65930" y="3180475"/>
            <a:ext cx="316102" cy="4549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32240" y="3635430"/>
            <a:ext cx="97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9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860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Gangliová nervová 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Je pro ni charakteristické splývání ganglií ve větší uzliny: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pavouci </a:t>
            </a:r>
            <a:r>
              <a:rPr lang="cs-CZ" sz="2800" dirty="0"/>
              <a:t>– velká zauzlina v </a:t>
            </a:r>
            <a:r>
              <a:rPr lang="cs-CZ" sz="2800" dirty="0" smtClean="0"/>
              <a:t>hlavohrudi</a:t>
            </a:r>
          </a:p>
          <a:p>
            <a:pPr marL="720000">
              <a:buFont typeface="Courier New" pitchFamily="49" charset="0"/>
              <a:buChar char="o"/>
            </a:pPr>
            <a:endParaRPr lang="cs-CZ" sz="2800" dirty="0"/>
          </a:p>
          <a:p>
            <a:pPr marL="720000">
              <a:buFont typeface="Courier New" pitchFamily="49" charset="0"/>
              <a:buChar char="o"/>
            </a:pPr>
            <a:endParaRPr lang="cs-CZ" sz="2800" dirty="0" smtClean="0"/>
          </a:p>
          <a:p>
            <a:pPr marL="720000">
              <a:buFont typeface="Courier New" pitchFamily="49" charset="0"/>
              <a:buChar char="o"/>
            </a:pPr>
            <a:endParaRPr lang="cs-CZ" sz="2800" dirty="0"/>
          </a:p>
          <a:p>
            <a:pPr marL="377100" indent="0">
              <a:buNone/>
            </a:pPr>
            <a:endParaRPr lang="cs-CZ" sz="2800" dirty="0"/>
          </a:p>
          <a:p>
            <a:pPr marL="720000">
              <a:buFont typeface="Courier New" pitchFamily="49" charset="0"/>
              <a:buChar char="o"/>
            </a:pPr>
            <a:r>
              <a:rPr lang="cs-CZ" sz="2800" dirty="0"/>
              <a:t>měkkýši (plži a mlži) - velké párové zauzliny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/>
              <a:t>splynutí v „mozek“ u hlavonožců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14" y="2879874"/>
            <a:ext cx="362743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059833" y="4042074"/>
            <a:ext cx="9048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8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0850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85800" y="1772816"/>
            <a:ext cx="7772400" cy="5667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b="1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b="1" dirty="0"/>
              <a:t>Trubicovitá </a:t>
            </a:r>
            <a:r>
              <a:rPr lang="cs-CZ" sz="4000" b="1" dirty="0" smtClean="0"/>
              <a:t>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Je charakteristická </a:t>
            </a:r>
            <a:r>
              <a:rPr lang="cs-CZ" sz="2800" dirty="0"/>
              <a:t>pro strunatce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Základem trubicovité </a:t>
            </a:r>
            <a:r>
              <a:rPr lang="cs-CZ" sz="2800" dirty="0"/>
              <a:t>soustavy je nervová </a:t>
            </a:r>
            <a:r>
              <a:rPr lang="cs-CZ" sz="2800" dirty="0" smtClean="0"/>
              <a:t>trubice.</a:t>
            </a:r>
          </a:p>
          <a:p>
            <a:r>
              <a:rPr lang="cs-CZ" sz="2800" dirty="0" smtClean="0"/>
              <a:t>Vzniká </a:t>
            </a:r>
            <a:r>
              <a:rPr lang="cs-CZ" sz="2800" dirty="0"/>
              <a:t>během embryonálního vývoje </a:t>
            </a:r>
            <a:r>
              <a:rPr lang="cs-CZ" sz="2800" dirty="0" err="1"/>
              <a:t>vchlípením</a:t>
            </a:r>
            <a:r>
              <a:rPr lang="cs-CZ" sz="2800" dirty="0"/>
              <a:t> hřbetní části ektodermu z tzv. neurální ploténky</a:t>
            </a:r>
            <a:r>
              <a:rPr lang="cs-CZ" sz="2800" dirty="0" smtClean="0"/>
              <a:t>.</a:t>
            </a:r>
          </a:p>
          <a:p>
            <a:endParaRPr lang="cs-CZ" sz="2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" t="3230" r="4488"/>
          <a:stretch/>
        </p:blipFill>
        <p:spPr bwMode="auto">
          <a:xfrm>
            <a:off x="4557566" y="1268760"/>
            <a:ext cx="4320480" cy="547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 flipH="1">
            <a:off x="4550545" y="6277954"/>
            <a:ext cx="1028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7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632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Trubicovitá </a:t>
            </a:r>
            <a:r>
              <a:rPr lang="cs-CZ" sz="4000" b="1" dirty="0" smtClean="0"/>
              <a:t>soustava - mozek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U pokročilejších strunatců (obratlovců) se hlavová část trubice rozšiřuje v </a:t>
            </a:r>
            <a:r>
              <a:rPr lang="cs-CZ" sz="2800" dirty="0" smtClean="0"/>
              <a:t>mozek.</a:t>
            </a:r>
          </a:p>
          <a:p>
            <a:r>
              <a:rPr lang="cs-CZ" sz="2800" dirty="0" smtClean="0"/>
              <a:t>Mozek vzniká </a:t>
            </a:r>
            <a:r>
              <a:rPr lang="cs-CZ" sz="2800" dirty="0"/>
              <a:t>ve 3 </a:t>
            </a:r>
            <a:r>
              <a:rPr lang="cs-CZ" sz="2800" dirty="0" smtClean="0"/>
              <a:t>fázích, </a:t>
            </a:r>
            <a:r>
              <a:rPr lang="cs-CZ" sz="2800" dirty="0"/>
              <a:t>zbývající část se přetváří v míchu</a:t>
            </a:r>
            <a:r>
              <a:rPr lang="cs-CZ" sz="2800" dirty="0" smtClean="0"/>
              <a:t>.</a:t>
            </a:r>
          </a:p>
          <a:p>
            <a:r>
              <a:rPr lang="cs-CZ" sz="2800" dirty="0"/>
              <a:t>Mozek se postupně </a:t>
            </a:r>
            <a:r>
              <a:rPr lang="cs-CZ" sz="2800" dirty="0" smtClean="0"/>
              <a:t>člení</a:t>
            </a:r>
            <a:br>
              <a:rPr lang="cs-CZ" sz="2800" dirty="0" smtClean="0"/>
            </a:br>
            <a:r>
              <a:rPr lang="cs-CZ" sz="2800" dirty="0" smtClean="0"/>
              <a:t>na </a:t>
            </a:r>
            <a:r>
              <a:rPr lang="cs-CZ" sz="2800" dirty="0"/>
              <a:t>pět částí (u savců šest).</a:t>
            </a:r>
          </a:p>
          <a:p>
            <a:r>
              <a:rPr lang="cs-CZ" sz="2800" dirty="0"/>
              <a:t>Uvnitř mozku pak </a:t>
            </a:r>
            <a:r>
              <a:rPr lang="cs-CZ" sz="2800" dirty="0" smtClean="0"/>
              <a:t>vznikají</a:t>
            </a:r>
            <a:br>
              <a:rPr lang="cs-CZ" sz="2800" dirty="0" smtClean="0"/>
            </a:br>
            <a:r>
              <a:rPr lang="cs-CZ" sz="2800" dirty="0" smtClean="0"/>
              <a:t>čtyři </a:t>
            </a:r>
            <a:r>
              <a:rPr lang="cs-CZ" sz="2800" dirty="0"/>
              <a:t>mozkové komory.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54300" cy="2765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355977" y="5704901"/>
            <a:ext cx="853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53122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/>
            </a:r>
            <a:br>
              <a:rPr lang="cs-CZ" sz="4000" b="1" dirty="0" smtClean="0"/>
            </a:b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Vývoj mozku</a:t>
            </a:r>
            <a:endParaRPr lang="cs-CZ" sz="4000" b="1" dirty="0"/>
          </a:p>
        </p:txBody>
      </p:sp>
      <p:pic>
        <p:nvPicPr>
          <p:cNvPr id="6" name="Picture 2" descr="C:\Users\Uzivatel\Documents\Naskenováno\nerv. sosutavy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8124" r="63861" b="74894"/>
          <a:stretch/>
        </p:blipFill>
        <p:spPr bwMode="auto">
          <a:xfrm>
            <a:off x="3950204" y="548680"/>
            <a:ext cx="4386437" cy="346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4"/>
          <a:stretch/>
        </p:blipFill>
        <p:spPr bwMode="auto">
          <a:xfrm>
            <a:off x="1146412" y="4149079"/>
            <a:ext cx="7190229" cy="247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15816" y="3501008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6</a:t>
            </a:r>
            <a:endParaRPr lang="cs-CZ" sz="1600" dirty="0"/>
          </a:p>
        </p:txBody>
      </p:sp>
      <p:sp>
        <p:nvSpPr>
          <p:cNvPr id="7" name="TextovéPole 6"/>
          <p:cNvSpPr txBox="1"/>
          <p:nvPr/>
        </p:nvSpPr>
        <p:spPr>
          <a:xfrm flipH="1">
            <a:off x="1146411" y="5387168"/>
            <a:ext cx="401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5</a:t>
            </a:r>
            <a:endParaRPr lang="cs-CZ" sz="2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46413" y="4797152"/>
            <a:ext cx="385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1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1460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8539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/>
              <a:t>Úkol</a:t>
            </a:r>
            <a:r>
              <a:rPr lang="cs-CZ" sz="2800" dirty="0" smtClean="0"/>
              <a:t>: Popište difuzní nervovou soustavu žahavců.</a:t>
            </a:r>
          </a:p>
          <a:p>
            <a:pPr marL="0" indent="0">
              <a:buNone/>
            </a:pPr>
            <a:r>
              <a:rPr lang="cs-CZ" sz="2800" b="1" dirty="0" smtClean="0"/>
              <a:t>Řešení</a:t>
            </a:r>
          </a:p>
          <a:p>
            <a:pPr>
              <a:spcAft>
                <a:spcPts val="1800"/>
              </a:spcAft>
            </a:pPr>
            <a:r>
              <a:rPr lang="cs-CZ" sz="2800" dirty="0"/>
              <a:t>Nervové buňky jsou propojeny ve dvě sítě. Jedna se nachází pod ektodermem a druhá mezi mezogleou a entodermem.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/>
              <a:t>Úkol</a:t>
            </a:r>
            <a:r>
              <a:rPr lang="cs-CZ" sz="2800" dirty="0" smtClean="0"/>
              <a:t>: Čím je tvořena CNS a obvodové nervy u gangliové soustavy?</a:t>
            </a:r>
          </a:p>
          <a:p>
            <a:pPr marL="0" indent="0">
              <a:buNone/>
            </a:pPr>
            <a:r>
              <a:rPr lang="cs-CZ" sz="2800" b="1" dirty="0" smtClean="0"/>
              <a:t>Řešení</a:t>
            </a:r>
            <a:endParaRPr lang="cs-CZ" sz="2800" dirty="0" smtClean="0"/>
          </a:p>
          <a:p>
            <a:pPr>
              <a:spcAft>
                <a:spcPts val="1200"/>
              </a:spcAft>
            </a:pPr>
            <a:r>
              <a:rPr lang="cs-CZ" sz="2800" dirty="0"/>
              <a:t>Ganglia představují CNS. Neurity těchto buněk tvoří obvodové nervstvo. Jsou to komisury (spojují ganglia téhož páru) a konektivy (propojení těla v podélné ose).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8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úkoly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800" b="1" dirty="0"/>
              <a:t>Úkol</a:t>
            </a:r>
            <a:r>
              <a:rPr lang="cs-CZ" sz="2800" dirty="0"/>
              <a:t>: </a:t>
            </a:r>
            <a:r>
              <a:rPr lang="cs-CZ" sz="2800" dirty="0" smtClean="0"/>
              <a:t>Uveďte </a:t>
            </a:r>
            <a:r>
              <a:rPr lang="cs-CZ" sz="2800" dirty="0"/>
              <a:t>tři příklady modifikované nervové </a:t>
            </a:r>
            <a:r>
              <a:rPr lang="cs-CZ" sz="2800" dirty="0" smtClean="0"/>
              <a:t> soustavy.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cs-CZ" sz="2800" b="1" dirty="0" smtClean="0"/>
              <a:t>Řešení: </a:t>
            </a:r>
            <a:r>
              <a:rPr lang="cs-CZ" sz="2800" dirty="0" smtClean="0"/>
              <a:t>Pavouci </a:t>
            </a:r>
            <a:r>
              <a:rPr lang="cs-CZ" sz="2800" dirty="0"/>
              <a:t>– velká zauzlina v hlavohrudi, měkkýši (plži a mlži) - velké párové zauzliny, splynutí v „mozek“ u hlavonožců</a:t>
            </a:r>
            <a:r>
              <a:rPr lang="cs-CZ" sz="2800" dirty="0" smtClean="0"/>
              <a:t>.</a:t>
            </a:r>
            <a:endParaRPr lang="cs-CZ" sz="2800" dirty="0"/>
          </a:p>
          <a:p>
            <a:pPr marL="0" indent="0">
              <a:spcAft>
                <a:spcPts val="600"/>
              </a:spcAft>
              <a:buNone/>
            </a:pPr>
            <a:r>
              <a:rPr lang="cs-CZ" sz="2800" b="1" dirty="0" smtClean="0"/>
              <a:t>Úkol</a:t>
            </a:r>
            <a:r>
              <a:rPr lang="cs-CZ" sz="2800" dirty="0"/>
              <a:t>: </a:t>
            </a:r>
            <a:r>
              <a:rPr lang="cs-CZ" sz="2800" dirty="0" smtClean="0"/>
              <a:t>Charakterizujte </a:t>
            </a:r>
            <a:r>
              <a:rPr lang="cs-CZ" sz="2800" dirty="0"/>
              <a:t>trubicovitou nervovou soustavu</a:t>
            </a:r>
            <a:r>
              <a:rPr lang="cs-CZ" sz="2800" dirty="0" smtClean="0"/>
              <a:t>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/>
              <a:t>Řešení: </a:t>
            </a:r>
            <a:r>
              <a:rPr lang="cs-CZ" sz="2800" dirty="0" smtClean="0"/>
              <a:t>Je </a:t>
            </a:r>
            <a:r>
              <a:rPr lang="cs-CZ" sz="2800" dirty="0"/>
              <a:t>typická pro strunatce. Základem trubicovité je nervová trubice, která vzniká během embryonálního vývoje </a:t>
            </a:r>
            <a:r>
              <a:rPr lang="cs-CZ" sz="2800" dirty="0" err="1"/>
              <a:t>vchlípením</a:t>
            </a:r>
            <a:r>
              <a:rPr lang="cs-CZ" sz="2800" dirty="0"/>
              <a:t> hřbetní části ektodermu z tzv. neurální ploténky.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b="1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23086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</a:t>
            </a:r>
            <a:r>
              <a:rPr lang="cs-CZ" sz="1600" dirty="0" smtClean="0"/>
              <a:t>978-80-7182-213-4. </a:t>
            </a:r>
          </a:p>
          <a:p>
            <a:pPr marL="0" indent="0">
              <a:buNone/>
            </a:pP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1, 3, 5, 8: převzato </a:t>
            </a:r>
            <a:r>
              <a:rPr lang="cs-CZ" sz="1600" dirty="0"/>
              <a:t>z 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2: LIFETRANCE.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19.9.2012]. </a:t>
            </a:r>
            <a:r>
              <a:rPr lang="cs-CZ" sz="1600" dirty="0" smtClean="0"/>
              <a:t>Dostupný 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Soubor:Hydra_oligactis.jpg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Obr.4: </a:t>
            </a:r>
            <a:r>
              <a:rPr lang="cs-CZ" sz="1600" dirty="0"/>
              <a:t>KEAT, Derek.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19.9.2012].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&lt;http://commons.wikimedia.org/wiki/File:Cyanea_capillata_1.jpg?uselang=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6: převzato z </a:t>
            </a:r>
            <a:r>
              <a:rPr lang="cs-CZ" sz="1600" dirty="0"/>
              <a:t>KNOZ,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7: ABITUA.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19.9.2012]. </a:t>
            </a:r>
            <a:r>
              <a:rPr lang="cs-CZ" sz="1600" dirty="0" smtClean="0"/>
              <a:t>Dostupný jako volné dílo na </a:t>
            </a:r>
            <a:r>
              <a:rPr lang="cs-CZ" sz="1600" dirty="0"/>
              <a:t>WWW: &lt;http://cs.wikipedia.org/wiki/</a:t>
            </a:r>
            <a:r>
              <a:rPr lang="cs-CZ" sz="1600" dirty="0" err="1"/>
              <a:t>Soubor:Neural_Crest.png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9, 10: převzato z </a:t>
            </a:r>
            <a:r>
              <a:rPr lang="cs-CZ" sz="1600" dirty="0"/>
              <a:t>ALTMANN,  Antonín; KUBÍKOVÁ,  Marie, </a:t>
            </a:r>
            <a:r>
              <a:rPr lang="cs-CZ" sz="1600" i="1" dirty="0"/>
              <a:t>Biologický náčrtník – zoologie.</a:t>
            </a:r>
            <a:r>
              <a:rPr lang="cs-CZ" sz="1600" dirty="0"/>
              <a:t> Praha: SPN, 1971</a:t>
            </a:r>
            <a:r>
              <a:rPr lang="cs-CZ" sz="1600" dirty="0" smtClean="0"/>
              <a:t>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11: BEAL, John A.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14.10.2012]. Dostupný </a:t>
            </a:r>
            <a:r>
              <a:rPr lang="cs-CZ" sz="1600" dirty="0" err="1" smtClean="0"/>
              <a:t>poldle</a:t>
            </a:r>
            <a:r>
              <a:rPr lang="cs-CZ" sz="1600" dirty="0" smtClean="0"/>
              <a:t>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&lt;http://cs.wikipedia.org/wiki/Soubor:Human_brain_inferior-medial_view_description_3.JPG&gt;.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358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Typy nervových soustav</a:t>
            </a:r>
            <a:endParaRPr lang="cs-CZ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15388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64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5E4B33-081D-4351-AC2F-C2E9C464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38E232-D63D-4863-9C52-D73A16E79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B96BA9-0948-47DA-93BA-024DE4AFC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81AB37-416A-451F-9B2A-2CE5FC7F66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Soustava difúzní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Je velmi primitivní, chybí členění na centrální a obvodové nervstvo.</a:t>
            </a:r>
          </a:p>
          <a:p>
            <a:pPr lvl="0"/>
            <a:r>
              <a:rPr lang="cs-CZ" sz="2800" dirty="0"/>
              <a:t>Rychlost šíření vzruchu difúzní soustavou je poměrně malá, </a:t>
            </a:r>
            <a:r>
              <a:rPr lang="cs-CZ" sz="2800" dirty="0" smtClean="0"/>
              <a:t>4 – 15 </a:t>
            </a:r>
            <a:r>
              <a:rPr lang="cs-CZ" sz="2800" dirty="0"/>
              <a:t>cm za sekundu.</a:t>
            </a:r>
            <a:endParaRPr lang="cs-CZ" sz="2800" dirty="0" smtClean="0"/>
          </a:p>
          <a:p>
            <a:pPr marL="342000" lvl="0" indent="0">
              <a:buNone/>
            </a:pPr>
            <a:endParaRPr lang="cs-CZ" sz="2800" b="1" dirty="0" smtClean="0"/>
          </a:p>
          <a:p>
            <a:pPr marL="342000" lvl="0" indent="0">
              <a:buNone/>
            </a:pPr>
            <a:r>
              <a:rPr lang="cs-CZ" sz="2800" b="1" dirty="0" smtClean="0"/>
              <a:t>Jednodušší </a:t>
            </a:r>
            <a:r>
              <a:rPr lang="cs-CZ" sz="2800" b="1" dirty="0"/>
              <a:t>forma</a:t>
            </a:r>
          </a:p>
          <a:p>
            <a:pPr lvl="0"/>
            <a:r>
              <a:rPr lang="cs-CZ" sz="2800" dirty="0"/>
              <a:t>Nervové buňky s dlouhými výběžky, jsou rozptýleny ve vrstvičce mezi ektodermem a entodermem (houby).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397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Soustava difúzní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000" lvl="0" indent="0">
              <a:buNone/>
            </a:pPr>
            <a:r>
              <a:rPr lang="cs-CZ" sz="3000" b="1" dirty="0" smtClean="0"/>
              <a:t>Složitější forma</a:t>
            </a:r>
          </a:p>
          <a:p>
            <a:pPr lvl="0"/>
            <a:r>
              <a:rPr lang="cs-CZ" sz="3000" dirty="0" smtClean="0"/>
              <a:t>Nervové </a:t>
            </a:r>
            <a:r>
              <a:rPr lang="cs-CZ" sz="3000" dirty="0"/>
              <a:t>buňky jsou propojeny ve dvě </a:t>
            </a:r>
            <a:r>
              <a:rPr lang="cs-CZ" sz="3000" dirty="0" smtClean="0"/>
              <a:t>sítě.</a:t>
            </a:r>
          </a:p>
          <a:p>
            <a:pPr lvl="0"/>
            <a:r>
              <a:rPr lang="cs-CZ" sz="3000" dirty="0" smtClean="0"/>
              <a:t>Jedna </a:t>
            </a:r>
            <a:r>
              <a:rPr lang="cs-CZ" sz="3000" dirty="0"/>
              <a:t>se nachází pod ektodermem a druhá mezi mezogleou a entodermem</a:t>
            </a:r>
            <a:r>
              <a:rPr lang="cs-CZ" sz="3000" dirty="0" smtClean="0"/>
              <a:t>.</a:t>
            </a:r>
          </a:p>
          <a:p>
            <a:pPr lvl="0"/>
            <a:r>
              <a:rPr lang="cs-CZ" sz="3000" dirty="0" smtClean="0"/>
              <a:t>Nervové </a:t>
            </a:r>
            <a:r>
              <a:rPr lang="cs-CZ" sz="3000" dirty="0"/>
              <a:t>výběžky nejsou rozlišeny na neurity a dendrity, vzruchy mohou být vedeny všemi směry a všemi výběžky</a:t>
            </a:r>
            <a:r>
              <a:rPr lang="cs-CZ" sz="3000" dirty="0" smtClean="0"/>
              <a:t>.</a:t>
            </a:r>
          </a:p>
          <a:p>
            <a:pPr lvl="0"/>
            <a:r>
              <a:rPr lang="cs-CZ" sz="3000" dirty="0" smtClean="0"/>
              <a:t>Silnější </a:t>
            </a:r>
            <a:r>
              <a:rPr lang="cs-CZ" sz="3000" dirty="0"/>
              <a:t>podnět vyvolá reakci celého </a:t>
            </a:r>
            <a:r>
              <a:rPr lang="cs-CZ" sz="3000" dirty="0" smtClean="0"/>
              <a:t>těla.</a:t>
            </a:r>
          </a:p>
          <a:p>
            <a:pPr lvl="0"/>
            <a:r>
              <a:rPr lang="cs-CZ" sz="3000" dirty="0" smtClean="0"/>
              <a:t>Vyskytuje se např. u přisedlých žahavců a </a:t>
            </a:r>
            <a:r>
              <a:rPr lang="cs-CZ" dirty="0" smtClean="0"/>
              <a:t>některých  </a:t>
            </a:r>
            <a:r>
              <a:rPr lang="cs-CZ" dirty="0" err="1" smtClean="0"/>
              <a:t>bezstřevných</a:t>
            </a:r>
            <a:r>
              <a:rPr lang="cs-CZ" dirty="0" smtClean="0"/>
              <a:t> ploštěnek.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54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Difuzní nervová soustava polypovců</a:t>
            </a:r>
            <a:endParaRPr lang="cs-CZ" b="1" dirty="0"/>
          </a:p>
        </p:txBody>
      </p:sp>
      <p:pic>
        <p:nvPicPr>
          <p:cNvPr id="4" name="Picture 2" descr="C:\Users\Uzivatel\Documents\Naskenováno\nerv. sosutavy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6" t="40595" r="39838" b="50103"/>
          <a:stretch/>
        </p:blipFill>
        <p:spPr bwMode="auto">
          <a:xfrm>
            <a:off x="827584" y="1988840"/>
            <a:ext cx="3240360" cy="285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187624" y="515719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84984"/>
            <a:ext cx="36004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580112" y="6021288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1414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kruhovou nervovou soustavu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sz="2800" dirty="0" smtClean="0"/>
              <a:t>Je </a:t>
            </a:r>
            <a:r>
              <a:rPr lang="cs-CZ" sz="2800" dirty="0"/>
              <a:t>charakteristická pro pohyblivé paprsčitě souměrné živočichy</a:t>
            </a:r>
            <a:r>
              <a:rPr lang="cs-CZ" sz="2800" dirty="0" smtClean="0"/>
              <a:t>.</a:t>
            </a:r>
            <a:endParaRPr lang="cs-CZ" sz="2800" dirty="0"/>
          </a:p>
          <a:p>
            <a:r>
              <a:rPr lang="cs-CZ" sz="2800" dirty="0" smtClean="0"/>
              <a:t>Je </a:t>
            </a:r>
            <a:r>
              <a:rPr lang="cs-CZ" sz="2800" dirty="0"/>
              <a:t>už naznačeno centrální nervstvo ve formě kruhovitých </a:t>
            </a:r>
            <a:r>
              <a:rPr lang="cs-CZ" sz="2800" dirty="0" smtClean="0"/>
              <a:t>nervů.</a:t>
            </a:r>
          </a:p>
          <a:p>
            <a:r>
              <a:rPr lang="cs-CZ" sz="2800" dirty="0" smtClean="0"/>
              <a:t>Nervy </a:t>
            </a:r>
            <a:r>
              <a:rPr lang="cs-CZ" sz="2800" dirty="0"/>
              <a:t>jsou tvořeny větším počtem neuronů.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1600" dirty="0" smtClean="0"/>
              <a:t>                                  Obr. 3</a:t>
            </a:r>
            <a:endParaRPr lang="cs-CZ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1" r="43056" b="43722"/>
          <a:stretch/>
        </p:blipFill>
        <p:spPr bwMode="auto">
          <a:xfrm>
            <a:off x="5868144" y="2564904"/>
            <a:ext cx="1839899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259477" y="4468470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9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Kruhová </a:t>
            </a:r>
            <a:r>
              <a:rPr lang="cs-CZ" sz="4000" b="1" dirty="0" smtClean="0"/>
              <a:t>soustava</a:t>
            </a:r>
            <a:endParaRPr lang="cs-CZ" sz="4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800" dirty="0" smtClean="0"/>
              <a:t>                    </a:t>
            </a:r>
            <a:r>
              <a:rPr lang="cs-CZ" sz="1600" dirty="0" smtClean="0"/>
              <a:t>Obr. 4</a:t>
            </a:r>
            <a:endParaRPr lang="cs-CZ" sz="16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 dokonalejších živočichů </a:t>
            </a:r>
            <a:r>
              <a:rPr lang="cs-CZ" dirty="0" smtClean="0"/>
              <a:t>(např. medúz) vybíhají </a:t>
            </a:r>
            <a:r>
              <a:rPr lang="cs-CZ" dirty="0"/>
              <a:t>z kruhovitého nervu výběžky k smyslovým orgánům.</a:t>
            </a:r>
          </a:p>
          <a:p>
            <a:r>
              <a:rPr lang="cs-CZ" dirty="0"/>
              <a:t>Dochází také k vytváření shluku neuronů, které tvoří tzv. okrajová ganglia.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700808"/>
            <a:ext cx="2520280" cy="374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87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Gangliová </a:t>
            </a:r>
            <a:r>
              <a:rPr lang="cs-CZ" sz="4000" b="1" dirty="0" smtClean="0"/>
              <a:t>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/>
              <a:t>Nervové buňky se začínají sdružovat do nervových uzlin – ganglií (nejčastěji párových</a:t>
            </a:r>
            <a:r>
              <a:rPr lang="cs-CZ" sz="2800" dirty="0" smtClean="0"/>
              <a:t>). </a:t>
            </a:r>
          </a:p>
          <a:p>
            <a:pPr lvl="0"/>
            <a:r>
              <a:rPr lang="cs-CZ" sz="2800" dirty="0" smtClean="0"/>
              <a:t>Ganglia představují CNS.</a:t>
            </a:r>
          </a:p>
          <a:p>
            <a:pPr lvl="0"/>
            <a:r>
              <a:rPr lang="cs-CZ" sz="2800" dirty="0" smtClean="0"/>
              <a:t>Neurity </a:t>
            </a:r>
            <a:r>
              <a:rPr lang="cs-CZ" sz="2800" dirty="0"/>
              <a:t>těchto buněk tvoří obvodové nervstvo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Jsou </a:t>
            </a:r>
            <a:r>
              <a:rPr lang="cs-CZ" sz="2800" dirty="0"/>
              <a:t>to komisury (spojují ganglia téhož páru) a konektivy (propojení těla v podélné ose).</a:t>
            </a:r>
          </a:p>
          <a:p>
            <a:pPr marL="0" indent="0">
              <a:buNone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43526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Gangliová </a:t>
            </a:r>
            <a:r>
              <a:rPr lang="cs-CZ" sz="4000" b="1" dirty="0" smtClean="0"/>
              <a:t>soustava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Do </a:t>
            </a:r>
            <a:r>
              <a:rPr lang="cs-CZ" sz="2800" dirty="0"/>
              <a:t>hlavové části se </a:t>
            </a:r>
            <a:r>
              <a:rPr lang="cs-CZ" sz="2800" dirty="0" smtClean="0"/>
              <a:t>přesunula největší zauzlina</a:t>
            </a:r>
            <a:r>
              <a:rPr lang="cs-CZ" sz="2800" dirty="0"/>
              <a:t>, kterou označujeme jako </a:t>
            </a:r>
            <a:r>
              <a:rPr lang="cs-CZ" sz="2800" dirty="0" smtClean="0"/>
              <a:t>zauzlinu mozkovou.</a:t>
            </a:r>
            <a:endParaRPr lang="cs-CZ" sz="2800" dirty="0"/>
          </a:p>
          <a:p>
            <a:r>
              <a:rPr lang="cs-CZ" sz="2800" dirty="0"/>
              <a:t>Kromě této zauzliny se vytváří řada </a:t>
            </a:r>
            <a:r>
              <a:rPr lang="cs-CZ" sz="2800" dirty="0" smtClean="0"/>
              <a:t>dalších</a:t>
            </a:r>
            <a:br>
              <a:rPr lang="cs-CZ" sz="2800" dirty="0" smtClean="0"/>
            </a:br>
            <a:r>
              <a:rPr lang="cs-CZ" sz="2800" dirty="0" smtClean="0"/>
              <a:t>uzlin v </a:t>
            </a:r>
            <a:r>
              <a:rPr lang="cs-CZ" sz="2800" dirty="0"/>
              <a:t>ostatních částech těla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Uzliny </a:t>
            </a:r>
            <a:r>
              <a:rPr lang="cs-CZ" sz="2800" dirty="0"/>
              <a:t>bývají často párové. </a:t>
            </a:r>
            <a:r>
              <a:rPr lang="cs-CZ" sz="2800" dirty="0" smtClean="0"/>
              <a:t>Propojením</a:t>
            </a:r>
            <a:br>
              <a:rPr lang="cs-CZ" sz="2800" dirty="0" smtClean="0"/>
            </a:br>
            <a:r>
              <a:rPr lang="cs-CZ" sz="2800" dirty="0" smtClean="0"/>
              <a:t>vzniká </a:t>
            </a:r>
            <a:r>
              <a:rPr lang="cs-CZ" sz="2800" dirty="0"/>
              <a:t>tzv. žebříčková soustava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1800" dirty="0" smtClean="0"/>
              <a:t>  </a:t>
            </a:r>
            <a:r>
              <a:rPr lang="cs-CZ" sz="1600" dirty="0" smtClean="0"/>
              <a:t>Obr. 5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31" t="5998" r="7496" b="8009"/>
          <a:stretch/>
        </p:blipFill>
        <p:spPr bwMode="auto">
          <a:xfrm rot="16200000">
            <a:off x="3370550" y="2827503"/>
            <a:ext cx="1252824" cy="4811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zivatel\Documents\Naskenováno\žíža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42545" r="72120" b="49763"/>
          <a:stretch/>
        </p:blipFill>
        <p:spPr bwMode="auto">
          <a:xfrm rot="5400000">
            <a:off x="6633843" y="3546132"/>
            <a:ext cx="2666324" cy="117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80312" y="5661248"/>
            <a:ext cx="1173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10</a:t>
            </a:r>
            <a:endParaRPr lang="cs-CZ" sz="1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2799664"/>
            <a:ext cx="288032" cy="4133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828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841</Words>
  <Application>Microsoft Office PowerPoint</Application>
  <PresentationFormat>Předvádění na obrazovce (4:3)</PresentationFormat>
  <Paragraphs>138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Typy nervových soustav</vt:lpstr>
      <vt:lpstr>Typy nervových soustav</vt:lpstr>
      <vt:lpstr>Soustava difúzní</vt:lpstr>
      <vt:lpstr>Soustava difúzní</vt:lpstr>
      <vt:lpstr>Difuzní nervová soustava polypovců</vt:lpstr>
      <vt:lpstr>Popište kruhovou nervovou soustavu</vt:lpstr>
      <vt:lpstr>Kruhová soustava</vt:lpstr>
      <vt:lpstr>Gangliová soustava</vt:lpstr>
      <vt:lpstr>Gangliová soustava</vt:lpstr>
      <vt:lpstr>Gangliová nervová soustava</vt:lpstr>
      <vt:lpstr>Gangliová nervová soustava</vt:lpstr>
      <vt:lpstr>Trubicovitá soustava</vt:lpstr>
      <vt:lpstr>Trubicovitá soustava - mozek</vt:lpstr>
      <vt:lpstr>    Vývoj mozku</vt:lpstr>
      <vt:lpstr>Řešte úkoly</vt:lpstr>
      <vt:lpstr>Řešte úkoly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85</cp:revision>
  <dcterms:created xsi:type="dcterms:W3CDTF">2012-06-18T15:15:37Z</dcterms:created>
  <dcterms:modified xsi:type="dcterms:W3CDTF">2013-09-06T06:21:59Z</dcterms:modified>
</cp:coreProperties>
</file>