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4" r:id="rId4"/>
    <p:sldId id="265" r:id="rId5"/>
    <p:sldId id="277" r:id="rId6"/>
    <p:sldId id="266" r:id="rId7"/>
    <p:sldId id="278" r:id="rId8"/>
    <p:sldId id="272" r:id="rId9"/>
    <p:sldId id="273" r:id="rId10"/>
    <p:sldId id="279" r:id="rId11"/>
    <p:sldId id="281" r:id="rId12"/>
    <p:sldId id="280" r:id="rId13"/>
    <p:sldId id="27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4660"/>
  </p:normalViewPr>
  <p:slideViewPr>
    <p:cSldViewPr>
      <p:cViewPr>
        <p:scale>
          <a:sx n="70" d="100"/>
          <a:sy n="70" d="100"/>
        </p:scale>
        <p:origin x="-133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370C8-6BEF-4E50-A918-54C470396682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0728A-0CAB-45F7-B90F-864809FB3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15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Knoz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0728A-0CAB-45F7-B90F-864809FB354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06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KOOPMANN, Simon. </a:t>
            </a:r>
            <a:r>
              <a:rPr lang="cs-CZ" i="1" dirty="0" smtClean="0"/>
              <a:t>http://cs.wikipedia.org</a:t>
            </a:r>
            <a:r>
              <a:rPr lang="cs-CZ" dirty="0" smtClean="0"/>
              <a:t> [online]. [cit. 20.9.2012]. Dostupný na WWW: &lt;http://commons.wikimedia.org/wiki/</a:t>
            </a:r>
            <a:r>
              <a:rPr lang="cs-CZ" dirty="0" err="1" smtClean="0"/>
              <a:t>File:Helix-Pomatia.JPG?uselang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0728A-0CAB-45F7-B90F-864809FB354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49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/>
            </a:gs>
            <a:gs pos="17000">
              <a:schemeClr val="bg2"/>
            </a:gs>
            <a:gs pos="95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7000">
              <a:schemeClr val="bg1"/>
            </a:gs>
            <a:gs pos="9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Nervová soustava </a:t>
            </a:r>
            <a:r>
              <a:rPr lang="cs-CZ" sz="3200" b="1" dirty="0" smtClean="0"/>
              <a:t>měkkýšů a kroužkovců</a:t>
            </a:r>
            <a:endParaRPr lang="cs-CZ" sz="32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327196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 Biologie -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20. 9. 2012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k doplnění a procvičení činnosti nervové soustavy měkkýšů a kroužkovců.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Úkoly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samostatné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procvičení a jejich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řešení viz strana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VY_32_INOVACE_33_BHOU03</a:t>
                      </a:r>
                      <a:endParaRPr lang="cs-C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4" y="188640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Úkol</a:t>
            </a:r>
            <a:endParaRPr lang="cs-CZ" sz="2800" dirty="0" smtClean="0"/>
          </a:p>
          <a:p>
            <a:r>
              <a:rPr lang="cs-CZ" sz="2800" dirty="0" smtClean="0"/>
              <a:t>Popište </a:t>
            </a:r>
            <a:r>
              <a:rPr lang="cs-CZ" sz="2800" dirty="0"/>
              <a:t>nervovou soustavu plžů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  <a:endParaRPr lang="cs-CZ" sz="2800" dirty="0" smtClean="0"/>
          </a:p>
          <a:p>
            <a:r>
              <a:rPr lang="cs-CZ" sz="2800" dirty="0" smtClean="0"/>
              <a:t>Mají </a:t>
            </a:r>
            <a:r>
              <a:rPr lang="cs-CZ" sz="2800" dirty="0"/>
              <a:t>5 párů vzájemně propojených </a:t>
            </a:r>
            <a:r>
              <a:rPr lang="cs-CZ" sz="2800" dirty="0" smtClean="0"/>
              <a:t>ganglií: mozkové inervují </a:t>
            </a:r>
            <a:r>
              <a:rPr lang="cs-CZ" sz="2800" dirty="0"/>
              <a:t>hmat, polohu těla, zrak a ústí </a:t>
            </a:r>
            <a:r>
              <a:rPr lang="cs-CZ" sz="2800" dirty="0" smtClean="0"/>
              <a:t>ulity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 </a:t>
            </a:r>
            <a:r>
              <a:rPr lang="cs-CZ" sz="2800" dirty="0" smtClean="0"/>
              <a:t>Nožní </a:t>
            </a:r>
            <a:r>
              <a:rPr lang="cs-CZ" sz="2800" dirty="0"/>
              <a:t>(pedální) inervují svalovinu </a:t>
            </a:r>
            <a:r>
              <a:rPr lang="cs-CZ" sz="2800" dirty="0" smtClean="0"/>
              <a:t>nohy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 </a:t>
            </a:r>
            <a:r>
              <a:rPr lang="cs-CZ" sz="2800" dirty="0" smtClean="0"/>
              <a:t>Postranní </a:t>
            </a:r>
            <a:r>
              <a:rPr lang="cs-CZ" sz="2800" dirty="0"/>
              <a:t>(pleurální) inervují plášť a </a:t>
            </a:r>
            <a:r>
              <a:rPr lang="cs-CZ" sz="2800" dirty="0" smtClean="0"/>
              <a:t>žábry. </a:t>
            </a:r>
            <a:endParaRPr lang="cs-CZ" sz="2800" dirty="0" smtClean="0"/>
          </a:p>
          <a:p>
            <a:r>
              <a:rPr lang="cs-CZ" sz="2800" dirty="0" smtClean="0"/>
              <a:t>Temenní </a:t>
            </a:r>
            <a:r>
              <a:rPr lang="cs-CZ" sz="2800" dirty="0"/>
              <a:t>(parietální) inervují </a:t>
            </a:r>
            <a:r>
              <a:rPr lang="cs-CZ" sz="2800" dirty="0" smtClean="0"/>
              <a:t>čich. </a:t>
            </a:r>
            <a:endParaRPr lang="cs-CZ" sz="2800" dirty="0" smtClean="0"/>
          </a:p>
          <a:p>
            <a:r>
              <a:rPr lang="cs-CZ" sz="2800" dirty="0" smtClean="0"/>
              <a:t>Útrobní </a:t>
            </a:r>
            <a:r>
              <a:rPr lang="cs-CZ" sz="2800" dirty="0"/>
              <a:t>(viscerální) inervují vnitřní orgány</a:t>
            </a:r>
            <a:r>
              <a:rPr lang="cs-CZ" sz="2800" dirty="0" smtClean="0"/>
              <a:t>.</a:t>
            </a:r>
            <a:endParaRPr lang="cs-CZ" sz="2800" dirty="0" smtClean="0"/>
          </a:p>
          <a:p>
            <a:pPr marL="457200" indent="-457200">
              <a:buFont typeface="+mj-lt"/>
              <a:buAutoNum type="arabicPeriod" startAt="2"/>
            </a:pPr>
            <a:endParaRPr lang="cs-CZ" sz="2400" dirty="0"/>
          </a:p>
          <a:p>
            <a:pPr marL="457200" indent="-457200">
              <a:spcBef>
                <a:spcPts val="0"/>
              </a:spcBef>
              <a:buFont typeface="+mj-lt"/>
              <a:buAutoNum type="arabicPeriod" startAt="2"/>
            </a:pPr>
            <a:endParaRPr lang="cs-CZ" sz="2400" dirty="0" smtClean="0"/>
          </a:p>
          <a:p>
            <a:pPr marL="377100" indent="0">
              <a:spcBef>
                <a:spcPts val="0"/>
              </a:spcBef>
              <a:buNone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1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Úkol</a:t>
            </a:r>
            <a:endParaRPr lang="cs-CZ" sz="2800" dirty="0" smtClean="0"/>
          </a:p>
          <a:p>
            <a:r>
              <a:rPr lang="cs-CZ" sz="2800" dirty="0" smtClean="0"/>
              <a:t>Popište nervovou soustavu </a:t>
            </a:r>
            <a:r>
              <a:rPr lang="cs-CZ" sz="2800" dirty="0"/>
              <a:t>hlavonožců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  <a:endParaRPr lang="cs-CZ" sz="2800" dirty="0" smtClean="0"/>
          </a:p>
          <a:p>
            <a:r>
              <a:rPr lang="cs-CZ" sz="2800" dirty="0" smtClean="0"/>
              <a:t>Dochází </a:t>
            </a:r>
            <a:r>
              <a:rPr lang="cs-CZ" sz="2800" dirty="0"/>
              <a:t>k vytvoření jediné mozkové uzliny s několika </a:t>
            </a:r>
            <a:r>
              <a:rPr lang="cs-CZ" sz="2800" dirty="0" smtClean="0"/>
              <a:t>laloky.</a:t>
            </a:r>
          </a:p>
          <a:p>
            <a:r>
              <a:rPr lang="cs-CZ" sz="2800" dirty="0" smtClean="0"/>
              <a:t>Laloky odpovídají </a:t>
            </a:r>
            <a:r>
              <a:rPr lang="cs-CZ" sz="2800" dirty="0"/>
              <a:t>původním párům uzlin tělních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Mozek </a:t>
            </a:r>
            <a:r>
              <a:rPr lang="cs-CZ" sz="2800" dirty="0"/>
              <a:t>je uložen v chrupavčitém pouzdře.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7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 smtClean="0"/>
              <a:t>Úkol</a:t>
            </a:r>
            <a:endParaRPr lang="cs-CZ" sz="2800" dirty="0" smtClean="0"/>
          </a:p>
          <a:p>
            <a:pPr>
              <a:spcBef>
                <a:spcPts val="0"/>
              </a:spcBef>
            </a:pPr>
            <a:r>
              <a:rPr lang="cs-CZ" sz="2800" dirty="0" smtClean="0"/>
              <a:t>Popište </a:t>
            </a:r>
            <a:r>
              <a:rPr lang="cs-CZ" sz="2800" dirty="0"/>
              <a:t>začátek</a:t>
            </a:r>
            <a:br>
              <a:rPr lang="cs-CZ" sz="2800" dirty="0"/>
            </a:br>
            <a:r>
              <a:rPr lang="cs-CZ" sz="2800" dirty="0"/>
              <a:t>nervové soustavy žížaly</a:t>
            </a:r>
            <a:br>
              <a:rPr lang="cs-CZ" sz="2800" dirty="0"/>
            </a:br>
            <a:r>
              <a:rPr lang="cs-CZ" sz="2800" dirty="0"/>
              <a:t>(viz obrázek</a:t>
            </a:r>
            <a:r>
              <a:rPr lang="cs-CZ" sz="2800" dirty="0" smtClean="0"/>
              <a:t>).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 smtClean="0"/>
              <a:t>Řešení</a:t>
            </a:r>
            <a:endParaRPr lang="cs-CZ" sz="2800" dirty="0" smtClean="0"/>
          </a:p>
          <a:p>
            <a:pPr>
              <a:spcBef>
                <a:spcPts val="0"/>
              </a:spcBef>
            </a:pPr>
            <a:r>
              <a:rPr lang="cs-CZ" sz="2800" dirty="0" smtClean="0"/>
              <a:t>Na obrázku je: 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800" dirty="0" err="1" smtClean="0"/>
              <a:t>nadhltanová</a:t>
            </a:r>
            <a:r>
              <a:rPr lang="cs-CZ" sz="2800" dirty="0" smtClean="0"/>
              <a:t> </a:t>
            </a:r>
            <a:r>
              <a:rPr lang="cs-CZ" sz="2800" dirty="0"/>
              <a:t>uzlina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800" dirty="0" err="1"/>
              <a:t>podhltanová</a:t>
            </a:r>
            <a:r>
              <a:rPr lang="cs-CZ" sz="2800" dirty="0"/>
              <a:t> uzlina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800" dirty="0" err="1"/>
              <a:t>obhltanová</a:t>
            </a:r>
            <a:r>
              <a:rPr lang="cs-CZ" sz="2800" dirty="0"/>
              <a:t> smyčka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800" dirty="0"/>
              <a:t>tři páry nervů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35514"/>
            <a:ext cx="2661717" cy="383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32040" y="2060848"/>
            <a:ext cx="216024" cy="513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67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</a:p>
          <a:p>
            <a:pPr marL="0" indent="0">
              <a:buNone/>
            </a:pPr>
            <a:r>
              <a:rPr lang="cs-CZ" sz="1600" dirty="0"/>
              <a:t>KNOZ, Jan. </a:t>
            </a:r>
            <a:r>
              <a:rPr lang="cs-CZ" sz="1600" i="1" dirty="0"/>
              <a:t>Obecná zoologie</a:t>
            </a:r>
            <a:r>
              <a:rPr lang="cs-CZ" sz="1600" dirty="0"/>
              <a:t>. Brno: Masarykova universita, 1979, ISBN 17-4644-79.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KUBIŠTOVÁ</a:t>
            </a:r>
            <a:r>
              <a:rPr lang="cs-CZ" sz="1600" dirty="0"/>
              <a:t>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1: převzato z </a:t>
            </a:r>
            <a:r>
              <a:rPr lang="cs-CZ" sz="1600" dirty="0"/>
              <a:t>KNOZ, Jan. </a:t>
            </a:r>
            <a:r>
              <a:rPr lang="cs-CZ" sz="1600" i="1" dirty="0"/>
              <a:t>Obecná zoologie</a:t>
            </a:r>
            <a:r>
              <a:rPr lang="cs-CZ" sz="1600" dirty="0"/>
              <a:t>. Brno: Masarykova universita, 1979, ISBN 17-4644-79.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2: </a:t>
            </a:r>
            <a:r>
              <a:rPr lang="cs-CZ" sz="1600" dirty="0"/>
              <a:t>KOOPMANN, Simon.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20.9.2012]. Dostupný </a:t>
            </a:r>
            <a:r>
              <a:rPr lang="cs-CZ" sz="1600" dirty="0" smtClean="0"/>
              <a:t> 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WWW</a:t>
            </a:r>
            <a:r>
              <a:rPr lang="cs-CZ" sz="1600" dirty="0"/>
              <a:t>: &lt;http://commons.wikimedia.org/wiki/</a:t>
            </a:r>
            <a:r>
              <a:rPr lang="cs-CZ" sz="1600" dirty="0" err="1"/>
              <a:t>File:Helix-Pomatia.JPG?uselang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</a:p>
          <a:p>
            <a:pPr marL="0" indent="0">
              <a:buNone/>
            </a:pPr>
            <a:r>
              <a:rPr lang="cs-CZ" sz="1600" dirty="0" smtClean="0"/>
              <a:t>Obr. 3: upraveno podle </a:t>
            </a: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4: převzato z </a:t>
            </a: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267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MĚKKÝŠI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U měkkýšů se setkáváme s modifikovanou gangliovou soustavou. </a:t>
            </a:r>
            <a:endParaRPr lang="cs-CZ" sz="2800" dirty="0" smtClean="0"/>
          </a:p>
          <a:p>
            <a:r>
              <a:rPr lang="cs-CZ" sz="2800" dirty="0" smtClean="0"/>
              <a:t>Je </a:t>
            </a:r>
            <a:r>
              <a:rPr lang="cs-CZ" sz="2800" dirty="0"/>
              <a:t>to důsledkem ztráty tělní segmentace.</a:t>
            </a:r>
          </a:p>
          <a:p>
            <a:r>
              <a:rPr lang="cs-CZ" sz="2800" dirty="0"/>
              <a:t>U typických měkkýšů se vytváří z gangliových buněk pravidelné výrazné uzliny, jejichž prostorové uspořádání v těle je zhruba vždy podle stejného schématu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V </a:t>
            </a:r>
            <a:r>
              <a:rPr lang="cs-CZ" sz="2800" dirty="0"/>
              <a:t>nejjednodušším případě tvoří CNS 3 páry uzlin.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Mlži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Mají 3 páry uzlin:</a:t>
            </a:r>
          </a:p>
          <a:p>
            <a:pPr marL="8914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 smtClean="0"/>
              <a:t>uzliny </a:t>
            </a:r>
            <a:r>
              <a:rPr lang="cs-CZ" sz="2800" dirty="0"/>
              <a:t>mozkové (</a:t>
            </a:r>
            <a:r>
              <a:rPr lang="cs-CZ" sz="2800" dirty="0" err="1"/>
              <a:t>cerebropleurální</a:t>
            </a:r>
            <a:r>
              <a:rPr lang="cs-CZ" sz="2800" dirty="0" smtClean="0"/>
              <a:t>)</a:t>
            </a:r>
          </a:p>
          <a:p>
            <a:pPr marL="8914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/>
              <a:t>útrobní (</a:t>
            </a:r>
            <a:r>
              <a:rPr lang="cs-CZ" sz="2800" dirty="0" err="1"/>
              <a:t>visceroparietální</a:t>
            </a:r>
            <a:r>
              <a:rPr lang="cs-CZ" sz="2800" dirty="0"/>
              <a:t>) - inervují také svěrače lastur </a:t>
            </a:r>
          </a:p>
          <a:p>
            <a:pPr marL="8914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 smtClean="0"/>
              <a:t>uzliny </a:t>
            </a:r>
            <a:r>
              <a:rPr lang="cs-CZ" sz="2800" dirty="0"/>
              <a:t>nožní (pedální</a:t>
            </a:r>
            <a:r>
              <a:rPr lang="cs-CZ" sz="2800" dirty="0" smtClean="0"/>
              <a:t>)</a:t>
            </a:r>
          </a:p>
          <a:p>
            <a:pPr marL="720000">
              <a:spcBef>
                <a:spcPts val="0"/>
              </a:spcBef>
              <a:buFont typeface="Courier New" pitchFamily="49" charset="0"/>
              <a:buChar char="o"/>
            </a:pPr>
            <a:endParaRPr lang="cs-CZ" sz="2800" dirty="0"/>
          </a:p>
          <a:p>
            <a:pPr marL="720000">
              <a:spcBef>
                <a:spcPts val="0"/>
              </a:spcBef>
              <a:buFont typeface="Courier New" pitchFamily="49" charset="0"/>
              <a:buChar char="o"/>
            </a:pPr>
            <a:endParaRPr lang="cs-CZ" sz="2800" dirty="0"/>
          </a:p>
          <a:p>
            <a:endParaRPr lang="cs-CZ" dirty="0"/>
          </a:p>
        </p:txBody>
      </p:sp>
      <p:pic>
        <p:nvPicPr>
          <p:cNvPr id="7170" name="Picture 2" descr="C:\Users\Uzivatel\Documents\Naskenováno\nerv. sousutavy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9" t="8538" r="15494" b="74202"/>
          <a:stretch/>
        </p:blipFill>
        <p:spPr bwMode="auto">
          <a:xfrm>
            <a:off x="3995936" y="3933056"/>
            <a:ext cx="3828379" cy="236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699792" y="58052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768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47"/>
          <a:stretch/>
        </p:blipFill>
        <p:spPr bwMode="auto">
          <a:xfrm>
            <a:off x="611561" y="1756324"/>
            <a:ext cx="8105516" cy="43621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Plži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4008" y="2204864"/>
            <a:ext cx="8229600" cy="4525963"/>
          </a:xfrm>
        </p:spPr>
        <p:txBody>
          <a:bodyPr>
            <a:noAutofit/>
          </a:bodyPr>
          <a:lstStyle/>
          <a:p>
            <a:r>
              <a:rPr lang="cs-CZ" sz="2800" dirty="0"/>
              <a:t>Mají 5 </a:t>
            </a:r>
            <a:r>
              <a:rPr lang="cs-CZ" sz="2800" dirty="0" smtClean="0"/>
              <a:t>párů vzájemně propojených ganglií: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800" dirty="0" smtClean="0"/>
              <a:t>Mozkové </a:t>
            </a:r>
            <a:r>
              <a:rPr lang="cs-CZ" sz="2800" dirty="0"/>
              <a:t>(cerebrální) inervují </a:t>
            </a:r>
            <a:r>
              <a:rPr lang="cs-CZ" sz="2800" dirty="0" smtClean="0"/>
              <a:t>hmat, polohu těla, zrak a ústí ulity.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800" dirty="0" smtClean="0"/>
              <a:t>Nožní </a:t>
            </a:r>
            <a:r>
              <a:rPr lang="cs-CZ" sz="2800" dirty="0"/>
              <a:t>(pedální) inervují </a:t>
            </a:r>
            <a:r>
              <a:rPr lang="cs-CZ" sz="2800" dirty="0" smtClean="0"/>
              <a:t>svalovinu </a:t>
            </a:r>
            <a:r>
              <a:rPr lang="cs-CZ" sz="2800" dirty="0"/>
              <a:t>nohy</a:t>
            </a:r>
            <a:r>
              <a:rPr lang="cs-CZ" sz="2800" dirty="0" smtClean="0"/>
              <a:t>.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800" dirty="0" smtClean="0"/>
              <a:t>Postranní </a:t>
            </a:r>
            <a:r>
              <a:rPr lang="cs-CZ" sz="2800" dirty="0"/>
              <a:t>(pleurální) inervují </a:t>
            </a:r>
            <a:r>
              <a:rPr lang="cs-CZ" sz="2800" dirty="0" smtClean="0"/>
              <a:t>plášť </a:t>
            </a:r>
            <a:r>
              <a:rPr lang="cs-CZ" sz="2800" dirty="0"/>
              <a:t>a </a:t>
            </a:r>
            <a:r>
              <a:rPr lang="cs-CZ" sz="2800" dirty="0" smtClean="0"/>
              <a:t>žábry.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800" dirty="0" smtClean="0"/>
              <a:t>Temenní </a:t>
            </a:r>
            <a:r>
              <a:rPr lang="cs-CZ" sz="2800" dirty="0"/>
              <a:t>(parietální) inervují </a:t>
            </a:r>
            <a:r>
              <a:rPr lang="cs-CZ" sz="2800" dirty="0" smtClean="0"/>
              <a:t>čich.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800" dirty="0" smtClean="0"/>
              <a:t>Útrobní </a:t>
            </a:r>
            <a:r>
              <a:rPr lang="cs-CZ" sz="2800" dirty="0"/>
              <a:t>(viscerální) inervují vnitřní orgány</a:t>
            </a:r>
            <a:r>
              <a:rPr lang="cs-CZ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cs-CZ" sz="2800" dirty="0" smtClean="0"/>
              <a:t>Někdy </a:t>
            </a:r>
            <a:r>
              <a:rPr lang="cs-CZ" sz="2800" dirty="0"/>
              <a:t>jsou navíc u ústního otvoru </a:t>
            </a:r>
            <a:r>
              <a:rPr lang="cs-CZ" sz="2800" dirty="0" smtClean="0"/>
              <a:t>uzliny bukální </a:t>
            </a:r>
            <a:r>
              <a:rPr lang="cs-CZ" sz="2800" dirty="0" err="1"/>
              <a:t>inervující</a:t>
            </a:r>
            <a:r>
              <a:rPr lang="cs-CZ" sz="2800" dirty="0"/>
              <a:t> jazýček s </a:t>
            </a:r>
            <a:r>
              <a:rPr lang="cs-CZ" sz="2800" dirty="0" smtClean="0"/>
              <a:t>radulou.          </a:t>
            </a:r>
            <a:r>
              <a:rPr lang="cs-CZ" sz="1600" dirty="0" smtClean="0"/>
              <a:t>Obr. 2     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822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Plži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Na obrázku žlutě vyznačeno pět nervových uzlin.</a:t>
            </a:r>
            <a:endParaRPr lang="cs-CZ" sz="2800" dirty="0"/>
          </a:p>
        </p:txBody>
      </p:sp>
      <p:pic>
        <p:nvPicPr>
          <p:cNvPr id="1026" name="Picture 2" descr="C:\Users\Uzivatel\Documents\Naskenováno\plž-nervová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7581" r="14487" b="61801"/>
          <a:stretch/>
        </p:blipFill>
        <p:spPr bwMode="auto">
          <a:xfrm>
            <a:off x="1331640" y="2564904"/>
            <a:ext cx="6274676" cy="32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84247" y="6060470"/>
            <a:ext cx="93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414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Hlavonožci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Dochází k vytvoření jediné mozkové uzliny s několika laloky, které odpovídají původním párům uzlin tělních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Mozek </a:t>
            </a:r>
            <a:r>
              <a:rPr lang="cs-CZ" sz="2800" dirty="0"/>
              <a:t>je uložen v chrupavčitém pouzdře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Na </a:t>
            </a:r>
            <a:r>
              <a:rPr lang="cs-CZ" sz="2800" dirty="0"/>
              <a:t>rychlé spojení mezi vzdálenými částmi těla mají hlavonožci v </a:t>
            </a:r>
            <a:r>
              <a:rPr lang="cs-CZ" sz="2800" dirty="0" smtClean="0"/>
              <a:t>tzv</a:t>
            </a:r>
            <a:r>
              <a:rPr lang="cs-CZ" sz="2800" dirty="0"/>
              <a:t>. obří nervová vlákna široká až 1 mm a dlouhá až 1,5 </a:t>
            </a:r>
            <a:r>
              <a:rPr lang="cs-CZ" sz="2800" dirty="0" smtClean="0"/>
              <a:t>m.</a:t>
            </a:r>
          </a:p>
          <a:p>
            <a:r>
              <a:rPr lang="cs-CZ" sz="2800" dirty="0" smtClean="0"/>
              <a:t>Rychlost </a:t>
            </a:r>
            <a:r>
              <a:rPr lang="cs-CZ" sz="2800" dirty="0"/>
              <a:t>vedení </a:t>
            </a:r>
            <a:r>
              <a:rPr lang="cs-CZ" sz="2800" dirty="0" smtClean="0"/>
              <a:t>vzruchů </a:t>
            </a:r>
            <a:r>
              <a:rPr lang="cs-CZ" sz="2800" dirty="0"/>
              <a:t>je až 30 </a:t>
            </a:r>
            <a:r>
              <a:rPr lang="cs-CZ" sz="2800" dirty="0" smtClean="0"/>
              <a:t>m/s.</a:t>
            </a:r>
          </a:p>
          <a:p>
            <a:r>
              <a:rPr lang="cs-CZ" sz="2800" dirty="0" smtClean="0"/>
              <a:t>Hlavonožci </a:t>
            </a:r>
            <a:r>
              <a:rPr lang="cs-CZ" sz="2800" dirty="0"/>
              <a:t>mají z </a:t>
            </a:r>
            <a:r>
              <a:rPr lang="cs-CZ" sz="2800" dirty="0" smtClean="0"/>
              <a:t>bezobratlých nejlepší schopnost učení. </a:t>
            </a:r>
            <a:r>
              <a:rPr lang="cs-CZ" sz="2800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9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KROUŽKOVCI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70000" lnSpcReduction="20000"/>
          </a:bodyPr>
          <a:lstStyle/>
          <a:p>
            <a:r>
              <a:rPr lang="cs-CZ" sz="4000" dirty="0" smtClean="0"/>
              <a:t>Nervová soustava je žebříčková.</a:t>
            </a:r>
          </a:p>
          <a:p>
            <a:r>
              <a:rPr lang="cs-CZ" sz="4000" dirty="0" smtClean="0"/>
              <a:t>Vyskytují se párovité</a:t>
            </a:r>
            <a:br>
              <a:rPr lang="cs-CZ" sz="4000" dirty="0" smtClean="0"/>
            </a:br>
            <a:r>
              <a:rPr lang="cs-CZ" sz="4000" dirty="0" smtClean="0"/>
              <a:t> nebo jednoduché uzliny mozkové také párovité uzliny </a:t>
            </a:r>
            <a:r>
              <a:rPr lang="cs-CZ" sz="4000" dirty="0" err="1" smtClean="0"/>
              <a:t>podjícnové</a:t>
            </a:r>
            <a:r>
              <a:rPr lang="cs-CZ" sz="4000" dirty="0" smtClean="0"/>
              <a:t> a po jednom páru uzlin v každém tělním článku.</a:t>
            </a:r>
          </a:p>
          <a:p>
            <a:r>
              <a:rPr lang="cs-CZ" sz="4000" dirty="0" smtClean="0"/>
              <a:t>Tyto jsou vzájemně spojeny podélně konektivami a příčně komisurami.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70000" lnSpcReduction="20000"/>
          </a:bodyPr>
          <a:lstStyle/>
          <a:p>
            <a:r>
              <a:rPr lang="cs-CZ" sz="4000" dirty="0" smtClean="0"/>
              <a:t>Soustava</a:t>
            </a:r>
            <a:br>
              <a:rPr lang="cs-CZ" sz="4000" dirty="0" smtClean="0"/>
            </a:br>
            <a:r>
              <a:rPr lang="cs-CZ" sz="4000" dirty="0" smtClean="0"/>
              <a:t>žížaly obecné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endParaRPr lang="cs-CZ" sz="34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4000" dirty="0" smtClean="0"/>
              <a:t>Popis obrázku: </a:t>
            </a:r>
            <a:endParaRPr lang="cs-CZ" sz="4000" dirty="0"/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3400" dirty="0" err="1" smtClean="0"/>
              <a:t>nadhltanová</a:t>
            </a:r>
            <a:r>
              <a:rPr lang="cs-CZ" sz="3400" dirty="0" smtClean="0"/>
              <a:t> uzlina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3400" dirty="0" err="1" smtClean="0"/>
              <a:t>podhltanová</a:t>
            </a:r>
            <a:r>
              <a:rPr lang="cs-CZ" sz="3400" dirty="0" smtClean="0"/>
              <a:t> uzlina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3400" dirty="0" err="1" smtClean="0"/>
              <a:t>obhltanová</a:t>
            </a:r>
            <a:r>
              <a:rPr lang="cs-CZ" sz="3400" dirty="0" smtClean="0"/>
              <a:t> smyčka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3400" dirty="0" smtClean="0"/>
              <a:t>tři páry nervů</a:t>
            </a:r>
          </a:p>
          <a:p>
            <a:pPr marL="457200" indent="-457200">
              <a:buFont typeface="+mj-lt"/>
              <a:buAutoNum type="alphaLcParenR"/>
            </a:pPr>
            <a:endParaRPr lang="cs-CZ" sz="2400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3" b="4697"/>
          <a:stretch/>
        </p:blipFill>
        <p:spPr bwMode="auto">
          <a:xfrm>
            <a:off x="6845690" y="1545096"/>
            <a:ext cx="1725613" cy="248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41278" y="1578465"/>
            <a:ext cx="288032" cy="551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903602" y="3537207"/>
            <a:ext cx="861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209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221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/>
              <a:t>KROUŽKOVCI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CNS je soustředěna na břišní straně těla.</a:t>
            </a:r>
          </a:p>
          <a:p>
            <a:r>
              <a:rPr lang="cs-CZ" sz="2800" dirty="0"/>
              <a:t>Dochází i ke splývání párů segmentálních uzlin (např. pijavky), v některých případech i ke splývání konektiv. </a:t>
            </a:r>
            <a:endParaRPr lang="cs-CZ" sz="2800" dirty="0" smtClean="0"/>
          </a:p>
          <a:p>
            <a:r>
              <a:rPr lang="cs-CZ" sz="2800" dirty="0" smtClean="0"/>
              <a:t>Soustavu </a:t>
            </a:r>
            <a:r>
              <a:rPr lang="cs-CZ" sz="2800" dirty="0"/>
              <a:t>tohoto typu označujeme jako břišní nervovou pásku.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25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	</a:t>
            </a:r>
            <a:r>
              <a:rPr lang="cs-CZ" sz="4000" b="1" dirty="0" smtClean="0"/>
              <a:t>Řešte 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Úkol</a:t>
            </a:r>
          </a:p>
          <a:p>
            <a:r>
              <a:rPr lang="cs-CZ" sz="2800" dirty="0" smtClean="0"/>
              <a:t>Popište </a:t>
            </a:r>
            <a:r>
              <a:rPr lang="cs-CZ" sz="2800" dirty="0" smtClean="0"/>
              <a:t>nervovou</a:t>
            </a:r>
            <a:br>
              <a:rPr lang="cs-CZ" sz="2800" dirty="0" smtClean="0"/>
            </a:br>
            <a:r>
              <a:rPr lang="cs-CZ" sz="2800" dirty="0" smtClean="0"/>
              <a:t>soustavu mlžů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  <a:endParaRPr lang="cs-CZ" sz="2800" b="1" dirty="0"/>
          </a:p>
          <a:p>
            <a:r>
              <a:rPr lang="cs-CZ" sz="2800" dirty="0"/>
              <a:t>Mají 3 páry uzlin:</a:t>
            </a:r>
          </a:p>
          <a:p>
            <a:pPr marL="8914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/>
              <a:t>uzliny mozkové (</a:t>
            </a:r>
            <a:r>
              <a:rPr lang="cs-CZ" sz="2800" dirty="0" err="1"/>
              <a:t>cerebropleurální</a:t>
            </a:r>
            <a:r>
              <a:rPr lang="cs-CZ" sz="2800" dirty="0"/>
              <a:t>)</a:t>
            </a:r>
          </a:p>
          <a:p>
            <a:pPr marL="8914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/>
              <a:t>útrobní (</a:t>
            </a:r>
            <a:r>
              <a:rPr lang="cs-CZ" sz="2800" dirty="0" err="1"/>
              <a:t>visceroparietální</a:t>
            </a:r>
            <a:r>
              <a:rPr lang="cs-CZ" sz="2800" dirty="0"/>
              <a:t>) </a:t>
            </a:r>
          </a:p>
          <a:p>
            <a:pPr marL="891450" indent="-51435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cs-CZ" sz="2800" dirty="0"/>
              <a:t>uzliny nožní (pedální)</a:t>
            </a:r>
          </a:p>
          <a:p>
            <a:pPr marL="0" indent="0">
              <a:buNone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00" y="1628800"/>
            <a:ext cx="38290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677</Words>
  <Application>Microsoft Office PowerPoint</Application>
  <PresentationFormat>Předvádění na obrazovce (4:3)</PresentationFormat>
  <Paragraphs>122</Paragraphs>
  <Slides>13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Nervová soustava měkkýšů a kroužkovců</vt:lpstr>
      <vt:lpstr>MĚKKÝŠI</vt:lpstr>
      <vt:lpstr>Mlži</vt:lpstr>
      <vt:lpstr>Plži</vt:lpstr>
      <vt:lpstr>Plži</vt:lpstr>
      <vt:lpstr>Hlavonožci</vt:lpstr>
      <vt:lpstr>KROUŽKOVCI</vt:lpstr>
      <vt:lpstr>KROUŽKOVCI</vt:lpstr>
      <vt:lpstr> Řešte úkol</vt:lpstr>
      <vt:lpstr>Řešte úkol</vt:lpstr>
      <vt:lpstr>Řešte úkol</vt:lpstr>
      <vt:lpstr>Řešte úkol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Uzivatel</cp:lastModifiedBy>
  <cp:revision>67</cp:revision>
  <dcterms:created xsi:type="dcterms:W3CDTF">2012-06-18T15:15:37Z</dcterms:created>
  <dcterms:modified xsi:type="dcterms:W3CDTF">2013-09-06T06:18:11Z</dcterms:modified>
</cp:coreProperties>
</file>