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64" r:id="rId3"/>
    <p:sldId id="257" r:id="rId4"/>
    <p:sldId id="258" r:id="rId5"/>
    <p:sldId id="259" r:id="rId6"/>
    <p:sldId id="260" r:id="rId7"/>
    <p:sldId id="266" r:id="rId8"/>
    <p:sldId id="262" r:id="rId9"/>
    <p:sldId id="270" r:id="rId10"/>
    <p:sldId id="268" r:id="rId11"/>
    <p:sldId id="271" r:id="rId12"/>
    <p:sldId id="26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8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4D298-55C1-4C46-A401-061B94F6D25D}" type="datetimeFigureOut">
              <a:rPr lang="cs-CZ" smtClean="0"/>
              <a:t>9.9.2013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D43ED-CE2C-415D-B3FB-2FE392484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67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VERDIER, Patrick. </a:t>
            </a:r>
            <a:r>
              <a:rPr lang="cs-CZ" i="1" dirty="0" smtClean="0"/>
              <a:t>http://cs.wikipedia.org</a:t>
            </a:r>
            <a:r>
              <a:rPr lang="cs-CZ" dirty="0" smtClean="0"/>
              <a:t> [online]. [cit. 20.9.2012]. Dostupný na WWW: &lt;http://cs.wikipedia.org/wiki/Soubor:Ocypode_quadrata_%28Martinique%29.jpg&gt;.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0728A-0CAB-45F7-B90F-864809FB354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211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MARSHMAN. </a:t>
            </a:r>
            <a:r>
              <a:rPr lang="cs-CZ" i="1" dirty="0" smtClean="0"/>
              <a:t>http://commons.wikimedia.org</a:t>
            </a:r>
            <a:r>
              <a:rPr lang="cs-CZ" dirty="0" smtClean="0"/>
              <a:t> [online]. [cit. 20.9.2012]. Dostupný na WWW: &lt;http://commons.wikimedia.org/wiki/</a:t>
            </a:r>
            <a:r>
              <a:rPr lang="cs-CZ" dirty="0" err="1" smtClean="0"/>
              <a:t>File:Millipede.jpg?uselang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0728A-0CAB-45F7-B90F-864809FB354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98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3">
                <a:lumMod val="40000"/>
                <a:lumOff val="60000"/>
              </a:schemeClr>
            </a:gs>
            <a:gs pos="36000">
              <a:schemeClr val="bg2"/>
            </a:gs>
            <a:gs pos="76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bg1"/>
            </a:gs>
            <a:gs pos="36000">
              <a:schemeClr val="bg1"/>
            </a:gs>
            <a:gs pos="76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Nervová soustava členovců</a:t>
            </a:r>
            <a:endParaRPr lang="cs-CZ" sz="40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284618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 Biologie -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20. 9. 2012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ročník osmiletého G</a:t>
                      </a:r>
                      <a:endParaRPr lang="cs-CZ" dirty="0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slouží k doplnění a procvičení nervové soustavy členovců.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samostatné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procvičení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jejich řešení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viz strana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- 11.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</a:t>
                      </a:r>
                      <a:r>
                        <a:rPr lang="cs-CZ" smtClean="0"/>
                        <a:t>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VY_32_INOVACE_33_BHOU04</a:t>
                      </a:r>
                      <a:endParaRPr lang="cs-C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4" y="260648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3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</a:t>
            </a:r>
            <a:endParaRPr lang="cs-CZ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dirty="0"/>
              <a:t>Úkol</a:t>
            </a:r>
            <a:r>
              <a:rPr lang="cs-CZ" sz="2800" b="1" dirty="0" smtClean="0"/>
              <a:t>: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Uveďte </a:t>
            </a:r>
            <a:r>
              <a:rPr lang="cs-CZ" sz="2800" dirty="0"/>
              <a:t>základní znaky nervové soustavy u </a:t>
            </a:r>
            <a:r>
              <a:rPr lang="cs-CZ" sz="2800" dirty="0" smtClean="0"/>
              <a:t>raků a </a:t>
            </a:r>
            <a:r>
              <a:rPr lang="cs-CZ" sz="2800" dirty="0"/>
              <a:t>krabů.</a:t>
            </a:r>
          </a:p>
          <a:p>
            <a:pPr marL="0" indent="0">
              <a:buNone/>
            </a:pPr>
            <a:r>
              <a:rPr lang="cs-CZ" sz="2800" b="1" dirty="0" smtClean="0"/>
              <a:t>Řešení:</a:t>
            </a:r>
            <a:endParaRPr lang="cs-CZ" sz="2800" dirty="0" smtClean="0"/>
          </a:p>
          <a:p>
            <a:r>
              <a:rPr lang="cs-CZ" sz="2800" dirty="0" smtClean="0"/>
              <a:t>U </a:t>
            </a:r>
            <a:r>
              <a:rPr lang="cs-CZ" sz="2800" dirty="0" smtClean="0"/>
              <a:t>raků je kombinace </a:t>
            </a:r>
            <a:r>
              <a:rPr lang="cs-CZ" sz="2800" dirty="0"/>
              <a:t>žebříčkové soustavy s břišní nervovou </a:t>
            </a:r>
            <a:r>
              <a:rPr lang="cs-CZ" sz="2800" dirty="0" smtClean="0"/>
              <a:t>páskou.</a:t>
            </a:r>
          </a:p>
          <a:p>
            <a:r>
              <a:rPr lang="cs-CZ" sz="2800" dirty="0" smtClean="0"/>
              <a:t>U </a:t>
            </a:r>
            <a:r>
              <a:rPr lang="cs-CZ" sz="2800" dirty="0"/>
              <a:t>krabů dosahuje nervová soustava největšího stupně koncentrace. </a:t>
            </a:r>
            <a:endParaRPr lang="cs-CZ" sz="2800" dirty="0"/>
          </a:p>
          <a:p>
            <a:r>
              <a:rPr lang="cs-CZ" sz="2800" dirty="0" smtClean="0"/>
              <a:t>Párovité </a:t>
            </a:r>
            <a:r>
              <a:rPr lang="cs-CZ" sz="2800" dirty="0"/>
              <a:t>utváření mozku je ještě zachováno, ale všechny uzliny břišní nervové pásky splynuly v jediný ploténkovitý útvar na břišní straně hlavohrudi.</a:t>
            </a:r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579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dirty="0"/>
              <a:t>Úkol</a:t>
            </a:r>
            <a:r>
              <a:rPr lang="cs-CZ" sz="2800" b="1" dirty="0" smtClean="0"/>
              <a:t>:</a:t>
            </a:r>
          </a:p>
          <a:p>
            <a:pPr>
              <a:spcAft>
                <a:spcPts val="2400"/>
              </a:spcAft>
            </a:pPr>
            <a:r>
              <a:rPr lang="cs-CZ" sz="2800" dirty="0" smtClean="0"/>
              <a:t>Popište </a:t>
            </a:r>
            <a:r>
              <a:rPr lang="cs-CZ" sz="2800" dirty="0"/>
              <a:t>podle obrázku</a:t>
            </a:r>
            <a:br>
              <a:rPr lang="cs-CZ" sz="2800" dirty="0"/>
            </a:br>
            <a:r>
              <a:rPr lang="cs-CZ" sz="2800" dirty="0"/>
              <a:t>nervovou soustavu hmyzu</a:t>
            </a:r>
            <a:r>
              <a:rPr lang="cs-CZ" sz="2800" dirty="0" smtClean="0"/>
              <a:t>.</a:t>
            </a:r>
            <a:endParaRPr lang="cs-CZ" sz="2800" dirty="0"/>
          </a:p>
          <a:p>
            <a:pPr marL="0" indent="0">
              <a:buNone/>
            </a:pPr>
            <a:r>
              <a:rPr lang="cs-CZ" sz="2800" b="1" dirty="0" smtClean="0"/>
              <a:t>Řešení: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nadjícnová uzlina,</a:t>
            </a:r>
            <a:endParaRPr lang="cs-CZ" sz="2800" dirty="0"/>
          </a:p>
          <a:p>
            <a:pPr marL="514350" indent="-514350">
              <a:buFont typeface="+mj-lt"/>
              <a:buAutoNum type="alphaLcParenR"/>
            </a:pPr>
            <a:r>
              <a:rPr lang="cs-CZ" sz="2800" dirty="0" err="1"/>
              <a:t>podjícnová</a:t>
            </a:r>
            <a:r>
              <a:rPr lang="cs-CZ" sz="2800" dirty="0"/>
              <a:t> </a:t>
            </a:r>
            <a:r>
              <a:rPr lang="cs-CZ" sz="2800" dirty="0" smtClean="0"/>
              <a:t>uzlina,</a:t>
            </a:r>
            <a:endParaRPr lang="cs-CZ" sz="2800" dirty="0"/>
          </a:p>
          <a:p>
            <a:pPr marL="514350" indent="-514350">
              <a:buFont typeface="+mj-lt"/>
              <a:buAutoNum type="alphaLcParenR"/>
            </a:pPr>
            <a:r>
              <a:rPr lang="cs-CZ" sz="2800" dirty="0"/>
              <a:t>koncentrace tří  </a:t>
            </a:r>
            <a:r>
              <a:rPr lang="cs-CZ" sz="2800" dirty="0" smtClean="0"/>
              <a:t>hrudních</a:t>
            </a:r>
            <a:br>
              <a:rPr lang="cs-CZ" sz="2800" dirty="0" smtClean="0"/>
            </a:br>
            <a:r>
              <a:rPr lang="cs-CZ" sz="2800" dirty="0" smtClean="0"/>
              <a:t>a </a:t>
            </a:r>
            <a:r>
              <a:rPr lang="cs-CZ" sz="2800" dirty="0"/>
              <a:t>jedné zadečkové </a:t>
            </a:r>
            <a:r>
              <a:rPr lang="cs-CZ" sz="2800" dirty="0" smtClean="0"/>
              <a:t>uzliny,</a:t>
            </a:r>
            <a:endParaRPr lang="cs-CZ" sz="2800" dirty="0"/>
          </a:p>
          <a:p>
            <a:pPr marL="514350" indent="-514350">
              <a:buFont typeface="+mj-lt"/>
              <a:buAutoNum type="alphaLcParenR"/>
            </a:pPr>
            <a:r>
              <a:rPr lang="cs-CZ" sz="2800" dirty="0"/>
              <a:t>druhá zadečková </a:t>
            </a:r>
            <a:r>
              <a:rPr lang="cs-CZ" sz="2800" dirty="0" smtClean="0"/>
              <a:t>uzlina,</a:t>
            </a:r>
            <a:endParaRPr lang="cs-CZ" sz="2800" dirty="0"/>
          </a:p>
          <a:p>
            <a:pPr marL="514350" indent="-514350">
              <a:buFont typeface="+mj-lt"/>
              <a:buAutoNum type="alphaLcParenR"/>
            </a:pPr>
            <a:r>
              <a:rPr lang="cs-CZ" sz="2800" dirty="0"/>
              <a:t>poslední zadečková </a:t>
            </a:r>
            <a:r>
              <a:rPr lang="cs-CZ" sz="2800" dirty="0" smtClean="0"/>
              <a:t>uzlina.</a:t>
            </a: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086014" cy="441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48064" y="1700808"/>
            <a:ext cx="432048" cy="513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41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</a:p>
          <a:p>
            <a:pPr marL="0" indent="0">
              <a:buNone/>
            </a:pPr>
            <a:r>
              <a:rPr lang="cs-CZ" sz="1600" dirty="0"/>
              <a:t>PAPÁČEK, Miroslav; MATĚNOVI, Vlasta A Josef; SOLDÁN, Tomáš. </a:t>
            </a:r>
            <a:r>
              <a:rPr lang="cs-CZ" sz="1600" i="1" dirty="0"/>
              <a:t>Zoologie</a:t>
            </a:r>
            <a:r>
              <a:rPr lang="cs-CZ" sz="1600" dirty="0"/>
              <a:t>. Praha: </a:t>
            </a:r>
            <a:r>
              <a:rPr lang="cs-CZ" sz="1600" dirty="0" err="1"/>
              <a:t>Scientia</a:t>
            </a:r>
            <a:r>
              <a:rPr lang="cs-CZ" sz="1600" dirty="0"/>
              <a:t>, 2000, ISBN 80-7183-203-0. </a:t>
            </a:r>
          </a:p>
          <a:p>
            <a:pPr marL="0" indent="0">
              <a:buNone/>
            </a:pPr>
            <a:r>
              <a:rPr lang="cs-CZ" sz="1600" dirty="0"/>
              <a:t>KUBIŠTOVÁ,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1: převzato z </a:t>
            </a: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</a:p>
          <a:p>
            <a:pPr marL="0" indent="0">
              <a:buNone/>
            </a:pPr>
            <a:r>
              <a:rPr lang="cs-CZ" sz="1600" dirty="0" smtClean="0"/>
              <a:t>Obr. 2: převzato z </a:t>
            </a: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3: </a:t>
            </a:r>
            <a:r>
              <a:rPr lang="cs-CZ" sz="1600" dirty="0"/>
              <a:t>VERDIER, Patrick.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20.9.2012]. Dostupný </a:t>
            </a:r>
            <a:r>
              <a:rPr lang="cs-CZ" sz="1600" dirty="0" smtClean="0"/>
              <a:t>jako volné dílo na </a:t>
            </a:r>
            <a:r>
              <a:rPr lang="cs-CZ" sz="1600" dirty="0"/>
              <a:t>WWW: &lt;http://cs.wikipedia.org/wiki/Soubor:Ocypode_quadrata_%28Martinique%29.jpg&gt;.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4: MARSHMAN</a:t>
            </a:r>
            <a:r>
              <a:rPr lang="cs-CZ" sz="1600" dirty="0"/>
              <a:t>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20.9.2012]. </a:t>
            </a:r>
            <a:r>
              <a:rPr lang="cs-CZ" sz="1600" dirty="0" smtClean="0"/>
              <a:t>Dostupný 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</a:t>
            </a:r>
            <a:r>
              <a:rPr lang="cs-CZ" sz="1600" dirty="0"/>
              <a:t>na WWW: &lt;http://commons.wikimedia.org/wiki/</a:t>
            </a:r>
            <a:r>
              <a:rPr lang="cs-CZ" sz="1600" dirty="0" err="1"/>
              <a:t>File:Millipede.jpg?uselang</a:t>
            </a:r>
            <a:r>
              <a:rPr lang="cs-CZ" sz="1600" dirty="0"/>
              <a:t>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237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/>
              <a:t>Charakterizujte nervovou soustavu členovců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sz="2800" dirty="0"/>
              <a:t>Nervová soustava členovců je velmi rozmanitá</a:t>
            </a:r>
            <a:r>
              <a:rPr lang="cs-CZ" sz="28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U </a:t>
            </a:r>
            <a:r>
              <a:rPr lang="cs-CZ" sz="2800" dirty="0"/>
              <a:t>nižších skupin je nervová soustava žebříčkovitá, funkci mozku plní </a:t>
            </a:r>
            <a:r>
              <a:rPr lang="cs-CZ" sz="2800" dirty="0" err="1"/>
              <a:t>nadhltanová</a:t>
            </a:r>
            <a:r>
              <a:rPr lang="cs-CZ" sz="2800" dirty="0"/>
              <a:t> uzlina.</a:t>
            </a:r>
          </a:p>
          <a:p>
            <a:pPr>
              <a:spcAft>
                <a:spcPts val="1200"/>
              </a:spcAft>
            </a:pPr>
            <a:r>
              <a:rPr lang="cs-CZ" sz="2800" dirty="0"/>
              <a:t>Vývojově vyšší typy členovců mají břišní nervovou pásku, nebo kombinaci obou typů, či dochází ke koncentraci uzlin pouze do jedné uzliny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Bývá </a:t>
            </a:r>
            <a:r>
              <a:rPr lang="cs-CZ" sz="2800" dirty="0"/>
              <a:t>již vytvořeno i vegetativní nervstvo (u hmyzu).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95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Klepítkatci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Štíři</a:t>
            </a:r>
            <a:r>
              <a:rPr lang="cs-CZ" sz="2800" dirty="0"/>
              <a:t> mají mozkovou a </a:t>
            </a:r>
            <a:r>
              <a:rPr lang="cs-CZ" sz="2800" dirty="0" err="1"/>
              <a:t>podjícnovou</a:t>
            </a:r>
            <a:r>
              <a:rPr lang="cs-CZ" sz="2800" dirty="0"/>
              <a:t> uzlinu a břišní nervovou pásku.</a:t>
            </a:r>
          </a:p>
          <a:p>
            <a:r>
              <a:rPr lang="cs-CZ" sz="2800" b="1" dirty="0"/>
              <a:t>Pavouci</a:t>
            </a:r>
            <a:r>
              <a:rPr lang="cs-CZ" sz="2800" dirty="0"/>
              <a:t> mají v hlavohrudi uložen mozek a dále mají 1 velkou tělní uzlinu, ze které vybíhají dvě konektivy do zadečku.</a:t>
            </a:r>
          </a:p>
          <a:p>
            <a:endParaRPr lang="cs-CZ" dirty="0"/>
          </a:p>
        </p:txBody>
      </p:sp>
      <p:pic>
        <p:nvPicPr>
          <p:cNvPr id="1026" name="Picture 2" descr="C:\Users\Uzivatel\Documents\Naskenováno\nerv. sosutav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7" t="51016" r="26321" b="39174"/>
          <a:stretch/>
        </p:blipFill>
        <p:spPr bwMode="auto">
          <a:xfrm>
            <a:off x="3131840" y="3933056"/>
            <a:ext cx="3596177" cy="184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63688" y="544522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994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Korýši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5334744" cy="4525963"/>
          </a:xfrm>
        </p:spPr>
        <p:txBody>
          <a:bodyPr>
            <a:normAutofit/>
          </a:bodyPr>
          <a:lstStyle/>
          <a:p>
            <a:r>
              <a:rPr lang="cs-CZ" sz="2800" dirty="0"/>
              <a:t>U </a:t>
            </a:r>
            <a:r>
              <a:rPr lang="cs-CZ" sz="2800" b="1" dirty="0"/>
              <a:t>raka</a:t>
            </a:r>
            <a:r>
              <a:rPr lang="cs-CZ" sz="2800" dirty="0"/>
              <a:t> nacházíme kombinaci žebříčkové soustavy s břišní nervovou páskou</a:t>
            </a:r>
            <a:r>
              <a:rPr lang="cs-CZ" sz="28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Popis obrázku: </a:t>
            </a:r>
          </a:p>
          <a:p>
            <a:pPr marL="87480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mozková uzlina nadjícnová</a:t>
            </a:r>
          </a:p>
          <a:p>
            <a:pPr marL="87480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uzlina </a:t>
            </a:r>
            <a:r>
              <a:rPr lang="cs-CZ" sz="2400" dirty="0" err="1" smtClean="0"/>
              <a:t>podjícnová</a:t>
            </a:r>
            <a:endParaRPr lang="cs-CZ" sz="2400" dirty="0" smtClean="0"/>
          </a:p>
          <a:p>
            <a:pPr marL="87480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štěrbina v břišní pásce (tudy prochází sestupná tepna)</a:t>
            </a:r>
          </a:p>
          <a:p>
            <a:pPr marL="87480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břišní nervová páska</a:t>
            </a:r>
            <a:endParaRPr lang="cs-CZ" sz="2400" dirty="0"/>
          </a:p>
          <a:p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endParaRPr lang="cs-CZ" sz="2800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C:\Users\Uzivatel\Documents\Naskenováno\korýš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8" t="2748" r="26675" b="50855"/>
          <a:stretch/>
        </p:blipFill>
        <p:spPr bwMode="auto">
          <a:xfrm>
            <a:off x="6392502" y="332656"/>
            <a:ext cx="1291881" cy="600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 flipH="1">
            <a:off x="5220071" y="5701898"/>
            <a:ext cx="1008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2330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Korýši</a:t>
            </a:r>
            <a:endParaRPr lang="cs-CZ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68047" cy="55395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U </a:t>
            </a:r>
            <a:r>
              <a:rPr lang="cs-CZ" sz="2800" b="1" dirty="0"/>
              <a:t>krabů</a:t>
            </a:r>
            <a:r>
              <a:rPr lang="cs-CZ" sz="2800" dirty="0"/>
              <a:t> dosahuje nervová soustava největšího stupně koncentrace. </a:t>
            </a:r>
            <a:endParaRPr lang="cs-CZ" sz="2800" dirty="0" smtClean="0"/>
          </a:p>
          <a:p>
            <a:r>
              <a:rPr lang="cs-CZ" sz="2800" dirty="0" smtClean="0"/>
              <a:t>Párovité </a:t>
            </a:r>
            <a:r>
              <a:rPr lang="cs-CZ" sz="2800" dirty="0"/>
              <a:t>utváření mozku je </a:t>
            </a:r>
            <a:r>
              <a:rPr lang="cs-CZ" sz="2800" dirty="0" smtClean="0"/>
              <a:t>ještě </a:t>
            </a:r>
            <a:r>
              <a:rPr lang="cs-CZ" sz="2800" dirty="0"/>
              <a:t>zachováno, ale všechny uzliny břišní nervové pásky splynuly v jediný ploténkovitý útvar na břišní straně hlavohrudi.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98201" y="6325522"/>
            <a:ext cx="922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3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86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Vzdušnicovci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U mnohonožek a stonožek je vyvinuta typická žebříčkovitá soustava nebo břišní nervová páska.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3" r="9332" b="25345"/>
          <a:stretch/>
        </p:blipFill>
        <p:spPr bwMode="auto">
          <a:xfrm>
            <a:off x="1835696" y="2852936"/>
            <a:ext cx="4787999" cy="286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76256" y="5721418"/>
            <a:ext cx="904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4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17670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459512" cy="42693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Vzdušnicovci</a:t>
            </a:r>
            <a:r>
              <a:rPr lang="cs-CZ" sz="4000" b="1" dirty="0"/>
              <a:t> - hmyz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2800" dirty="0"/>
              <a:t>U hmyzu je dokonale vyvinut mozek (</a:t>
            </a:r>
            <a:r>
              <a:rPr lang="cs-CZ" sz="2800" dirty="0" err="1"/>
              <a:t>nadhltanová</a:t>
            </a:r>
            <a:r>
              <a:rPr lang="cs-CZ" sz="2800" dirty="0"/>
              <a:t> uzlina), </a:t>
            </a:r>
            <a:r>
              <a:rPr lang="cs-CZ" sz="2800" dirty="0" smtClean="0"/>
              <a:t>který inervuje </a:t>
            </a:r>
            <a:r>
              <a:rPr lang="cs-CZ" sz="2800" dirty="0"/>
              <a:t>smyslové orgány.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Dále vyvinuta </a:t>
            </a:r>
            <a:r>
              <a:rPr lang="cs-CZ" sz="2800" dirty="0" err="1"/>
              <a:t>podhltanová</a:t>
            </a:r>
            <a:r>
              <a:rPr lang="cs-CZ" sz="2800" dirty="0"/>
              <a:t> uzlina.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Ta inervuje kusadla, čelisti a spodní pysk.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V každém hrudním a zadečkovém článku je pár břišních uzlin, které mohou splývat.</a:t>
            </a:r>
          </a:p>
          <a:p>
            <a:pPr marL="0" indent="0">
              <a:spcAft>
                <a:spcPts val="600"/>
              </a:spcAft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68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Vzdušnicovci</a:t>
            </a:r>
            <a:r>
              <a:rPr lang="cs-CZ" sz="4000" b="1" dirty="0"/>
              <a:t> - hmyz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Popis obrázku: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nadjícnová uzlina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err="1" smtClean="0"/>
              <a:t>podjícnová</a:t>
            </a:r>
            <a:r>
              <a:rPr lang="cs-CZ" dirty="0" smtClean="0"/>
              <a:t> uzlina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koncentrace tří  hrudních a jedné zadečkové uzliny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druhá zadečková uzlina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poslední zadečková uzlina</a:t>
            </a:r>
            <a:endParaRPr lang="cs-CZ" dirty="0"/>
          </a:p>
        </p:txBody>
      </p:sp>
      <p:pic>
        <p:nvPicPr>
          <p:cNvPr id="3074" name="Picture 2" descr="C:\Users\Uzivatel\Documents\Naskenováno\hmy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" t="3159" r="65563" b="63091"/>
          <a:stretch/>
        </p:blipFill>
        <p:spPr bwMode="auto">
          <a:xfrm>
            <a:off x="992135" y="1671145"/>
            <a:ext cx="3240362" cy="462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46909" y="1671144"/>
            <a:ext cx="328747" cy="6057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61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/>
              <a:t>Úkol</a:t>
            </a:r>
            <a:r>
              <a:rPr lang="cs-CZ" sz="2800" b="1" dirty="0" smtClean="0"/>
              <a:t>:</a:t>
            </a:r>
          </a:p>
          <a:p>
            <a:r>
              <a:rPr lang="cs-CZ" sz="2800" dirty="0" smtClean="0"/>
              <a:t>Jakou </a:t>
            </a:r>
            <a:r>
              <a:rPr lang="cs-CZ" sz="2800" dirty="0" smtClean="0"/>
              <a:t>stavbu má nervová soustava u podkmene klepítkatci</a:t>
            </a:r>
            <a:r>
              <a:rPr lang="cs-CZ" sz="2800" dirty="0" smtClean="0"/>
              <a:t>?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b="1" dirty="0" smtClean="0"/>
              <a:t>Řešení:</a:t>
            </a:r>
          </a:p>
          <a:p>
            <a:r>
              <a:rPr lang="cs-CZ" sz="2800" dirty="0"/>
              <a:t>Štíři mají mozkovou a </a:t>
            </a:r>
            <a:r>
              <a:rPr lang="cs-CZ" sz="2800" dirty="0" err="1"/>
              <a:t>podjícnovou</a:t>
            </a:r>
            <a:r>
              <a:rPr lang="cs-CZ" sz="2800" dirty="0"/>
              <a:t> uzlinu a břišní nervovou pásku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Pavouci </a:t>
            </a:r>
            <a:r>
              <a:rPr lang="cs-CZ" sz="2800" dirty="0"/>
              <a:t>mají v hlavohrudi uložen mozek a dále mají 1 velkou tělní uzlinu, ze které vybíhají dvě konektivy do zadečku.</a:t>
            </a:r>
          </a:p>
          <a:p>
            <a:pPr marL="0" indent="0"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69360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703</Words>
  <Application>Microsoft Office PowerPoint</Application>
  <PresentationFormat>Předvádění na obrazovce (4:3)</PresentationFormat>
  <Paragraphs>93</Paragraphs>
  <Slides>12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Nervová soustava členovců</vt:lpstr>
      <vt:lpstr>Charakterizujte nervovou soustavu členovců</vt:lpstr>
      <vt:lpstr>Klepítkatci</vt:lpstr>
      <vt:lpstr>Korýši</vt:lpstr>
      <vt:lpstr>Korýši</vt:lpstr>
      <vt:lpstr>Vzdušnicovci</vt:lpstr>
      <vt:lpstr>Vzdušnicovci - hmyz</vt:lpstr>
      <vt:lpstr>Vzdušnicovci - hmyz</vt:lpstr>
      <vt:lpstr>Řešte úkol</vt:lpstr>
      <vt:lpstr>Řešte úkol</vt:lpstr>
      <vt:lpstr>Řešte úkol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Houšková, Ilona</cp:lastModifiedBy>
  <cp:revision>19</cp:revision>
  <dcterms:created xsi:type="dcterms:W3CDTF">2012-09-20T17:36:10Z</dcterms:created>
  <dcterms:modified xsi:type="dcterms:W3CDTF">2013-09-09T09:55:54Z</dcterms:modified>
</cp:coreProperties>
</file>