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5" r:id="rId4"/>
    <p:sldId id="272" r:id="rId5"/>
    <p:sldId id="266" r:id="rId6"/>
    <p:sldId id="267" r:id="rId7"/>
    <p:sldId id="269" r:id="rId8"/>
    <p:sldId id="270" r:id="rId9"/>
    <p:sldId id="271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66"/>
    <a:srgbClr val="EBFEDA"/>
    <a:srgbClr val="CCFF99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5" autoAdjust="0"/>
  </p:normalViewPr>
  <p:slideViewPr>
    <p:cSldViewPr>
      <p:cViewPr>
        <p:scale>
          <a:sx n="80" d="100"/>
          <a:sy n="80" d="100"/>
        </p:scale>
        <p:origin x="-10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85A037-5CB5-40F4-938F-3EE6425612E4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083AD2B-6F2F-47B3-91B3-5EEBC7C8B938}">
      <dgm:prSet phldrT="[Text]" custT="1"/>
      <dgm:spPr/>
      <dgm:t>
        <a:bodyPr/>
        <a:lstStyle/>
        <a:p>
          <a:r>
            <a:rPr lang="cs-CZ" sz="2800" b="1" dirty="0" smtClean="0"/>
            <a:t>Prodloužená mícha (</a:t>
          </a:r>
          <a:r>
            <a:rPr lang="cs-CZ" sz="2800" b="1" dirty="0" err="1" smtClean="0"/>
            <a:t>medulla</a:t>
          </a:r>
          <a:r>
            <a:rPr lang="cs-CZ" sz="2800" b="1" dirty="0" smtClean="0"/>
            <a:t> </a:t>
          </a:r>
          <a:r>
            <a:rPr lang="cs-CZ" sz="2800" b="1" dirty="0" err="1" smtClean="0"/>
            <a:t>oblongata</a:t>
          </a:r>
          <a:r>
            <a:rPr lang="cs-CZ" sz="2800" b="1" dirty="0" smtClean="0"/>
            <a:t>)</a:t>
          </a:r>
          <a:endParaRPr lang="cs-CZ" sz="2800" dirty="0"/>
        </a:p>
      </dgm:t>
    </dgm:pt>
    <dgm:pt modelId="{8D4F8549-3B20-4BF8-B1FE-A50FAADE1B43}" type="parTrans" cxnId="{4AB6589B-06A6-4724-9E52-A8756244FBFE}">
      <dgm:prSet/>
      <dgm:spPr/>
      <dgm:t>
        <a:bodyPr/>
        <a:lstStyle/>
        <a:p>
          <a:endParaRPr lang="cs-CZ"/>
        </a:p>
      </dgm:t>
    </dgm:pt>
    <dgm:pt modelId="{1B425FEF-E1E1-4AFA-AF49-6E46E9600D2B}" type="sibTrans" cxnId="{4AB6589B-06A6-4724-9E52-A8756244FBFE}">
      <dgm:prSet/>
      <dgm:spPr/>
      <dgm:t>
        <a:bodyPr/>
        <a:lstStyle/>
        <a:p>
          <a:endParaRPr lang="cs-CZ"/>
        </a:p>
      </dgm:t>
    </dgm:pt>
    <dgm:pt modelId="{7D7E6888-3B45-4064-967A-4D5942361BC9}">
      <dgm:prSet phldrT="[Text]" custT="1"/>
      <dgm:spPr/>
      <dgm:t>
        <a:bodyPr/>
        <a:lstStyle/>
        <a:p>
          <a:r>
            <a:rPr lang="cs-CZ" sz="2800" b="1" dirty="0" smtClean="0"/>
            <a:t>Most </a:t>
          </a:r>
          <a:r>
            <a:rPr lang="cs-CZ" sz="2800" b="1" dirty="0" err="1" smtClean="0"/>
            <a:t>varolův</a:t>
          </a:r>
          <a:r>
            <a:rPr lang="cs-CZ" sz="2800" b="1" dirty="0" smtClean="0"/>
            <a:t> (pons </a:t>
          </a:r>
          <a:r>
            <a:rPr lang="cs-CZ" sz="2800" b="1" dirty="0" err="1" smtClean="0"/>
            <a:t>Varoli</a:t>
          </a:r>
          <a:r>
            <a:rPr lang="cs-CZ" sz="2800" b="1" dirty="0" smtClean="0"/>
            <a:t>)</a:t>
          </a:r>
          <a:r>
            <a:rPr lang="cs-CZ" sz="2800" dirty="0" smtClean="0"/>
            <a:t> </a:t>
          </a:r>
          <a:endParaRPr lang="cs-CZ" sz="2800" dirty="0"/>
        </a:p>
      </dgm:t>
    </dgm:pt>
    <dgm:pt modelId="{FE564541-FF5E-447B-ACC0-5F430830ECC1}" type="parTrans" cxnId="{253E0643-A7DD-4DB2-BB46-54E11603E87E}">
      <dgm:prSet/>
      <dgm:spPr/>
      <dgm:t>
        <a:bodyPr/>
        <a:lstStyle/>
        <a:p>
          <a:endParaRPr lang="cs-CZ"/>
        </a:p>
      </dgm:t>
    </dgm:pt>
    <dgm:pt modelId="{6E799E82-A0B2-498A-9569-B6E3818E0FB5}" type="sibTrans" cxnId="{253E0643-A7DD-4DB2-BB46-54E11603E87E}">
      <dgm:prSet/>
      <dgm:spPr/>
      <dgm:t>
        <a:bodyPr/>
        <a:lstStyle/>
        <a:p>
          <a:endParaRPr lang="cs-CZ"/>
        </a:p>
      </dgm:t>
    </dgm:pt>
    <dgm:pt modelId="{ACAE43EF-B36E-4227-96B1-66A21E5EC96C}">
      <dgm:prSet phldrT="[Text]" custT="1"/>
      <dgm:spPr/>
      <dgm:t>
        <a:bodyPr/>
        <a:lstStyle/>
        <a:p>
          <a:r>
            <a:rPr lang="cs-CZ" sz="2800" b="1" dirty="0" smtClean="0"/>
            <a:t>Mozeček (cerebellum)</a:t>
          </a:r>
          <a:r>
            <a:rPr lang="cs-CZ" sz="2800" dirty="0" smtClean="0"/>
            <a:t> </a:t>
          </a:r>
          <a:endParaRPr lang="cs-CZ" sz="2800" dirty="0"/>
        </a:p>
      </dgm:t>
    </dgm:pt>
    <dgm:pt modelId="{0FE454A5-F996-473D-A893-FD22359D9678}" type="parTrans" cxnId="{1BC592D4-0D54-4B08-B0AE-BA5E12A811B6}">
      <dgm:prSet/>
      <dgm:spPr/>
      <dgm:t>
        <a:bodyPr/>
        <a:lstStyle/>
        <a:p>
          <a:endParaRPr lang="cs-CZ"/>
        </a:p>
      </dgm:t>
    </dgm:pt>
    <dgm:pt modelId="{77728860-A597-4383-A124-EB81C5715F29}" type="sibTrans" cxnId="{1BC592D4-0D54-4B08-B0AE-BA5E12A811B6}">
      <dgm:prSet/>
      <dgm:spPr/>
      <dgm:t>
        <a:bodyPr/>
        <a:lstStyle/>
        <a:p>
          <a:endParaRPr lang="cs-CZ"/>
        </a:p>
      </dgm:t>
    </dgm:pt>
    <dgm:pt modelId="{A2F48B3D-7C52-45BC-A107-1F7CAE6C4E4C}">
      <dgm:prSet phldrT="[Text]" custT="1"/>
      <dgm:spPr/>
      <dgm:t>
        <a:bodyPr/>
        <a:lstStyle/>
        <a:p>
          <a:r>
            <a:rPr lang="cs-CZ" sz="2700" b="1" dirty="0" smtClean="0"/>
            <a:t>Střední mozek (</a:t>
          </a:r>
          <a:r>
            <a:rPr lang="cs-CZ" sz="2700" b="1" dirty="0" err="1" smtClean="0"/>
            <a:t>mesencephalon</a:t>
          </a:r>
          <a:r>
            <a:rPr lang="cs-CZ" sz="2700" b="1" dirty="0" smtClean="0"/>
            <a:t>)</a:t>
          </a:r>
          <a:endParaRPr lang="cs-CZ" sz="2700" dirty="0"/>
        </a:p>
      </dgm:t>
    </dgm:pt>
    <dgm:pt modelId="{F7D01913-FC36-42E4-9C7E-C4F0AF357446}" type="parTrans" cxnId="{794739F4-DC02-467C-8201-4C0193DC9CAF}">
      <dgm:prSet/>
      <dgm:spPr/>
      <dgm:t>
        <a:bodyPr/>
        <a:lstStyle/>
        <a:p>
          <a:endParaRPr lang="cs-CZ"/>
        </a:p>
      </dgm:t>
    </dgm:pt>
    <dgm:pt modelId="{DA3B0610-C38C-49B4-8CF5-58ACF3265D54}" type="sibTrans" cxnId="{794739F4-DC02-467C-8201-4C0193DC9CAF}">
      <dgm:prSet/>
      <dgm:spPr/>
      <dgm:t>
        <a:bodyPr/>
        <a:lstStyle/>
        <a:p>
          <a:endParaRPr lang="cs-CZ"/>
        </a:p>
      </dgm:t>
    </dgm:pt>
    <dgm:pt modelId="{BCF8DD25-7E08-419D-AC03-77011111B1A0}">
      <dgm:prSet phldrT="[Text]" custT="1"/>
      <dgm:spPr/>
      <dgm:t>
        <a:bodyPr/>
        <a:lstStyle/>
        <a:p>
          <a:r>
            <a:rPr lang="cs-CZ" sz="2800" b="1" dirty="0" smtClean="0"/>
            <a:t>Mezimozek (</a:t>
          </a:r>
          <a:r>
            <a:rPr lang="cs-CZ" sz="2800" b="1" dirty="0" err="1" smtClean="0"/>
            <a:t>diencephalon</a:t>
          </a:r>
          <a:r>
            <a:rPr lang="cs-CZ" sz="2800" b="1" dirty="0" smtClean="0"/>
            <a:t>)</a:t>
          </a:r>
          <a:endParaRPr lang="cs-CZ" sz="2800" dirty="0"/>
        </a:p>
      </dgm:t>
    </dgm:pt>
    <dgm:pt modelId="{241F247B-6BFB-4841-B3A3-41BE174C776E}" type="parTrans" cxnId="{95CCB64B-E22F-4094-915C-230A467BBB96}">
      <dgm:prSet/>
      <dgm:spPr/>
      <dgm:t>
        <a:bodyPr/>
        <a:lstStyle/>
        <a:p>
          <a:endParaRPr lang="cs-CZ"/>
        </a:p>
      </dgm:t>
    </dgm:pt>
    <dgm:pt modelId="{E5781B6A-FFBC-4B36-B78A-0B35231FCD94}" type="sibTrans" cxnId="{95CCB64B-E22F-4094-915C-230A467BBB96}">
      <dgm:prSet/>
      <dgm:spPr/>
      <dgm:t>
        <a:bodyPr/>
        <a:lstStyle/>
        <a:p>
          <a:endParaRPr lang="cs-CZ"/>
        </a:p>
      </dgm:t>
    </dgm:pt>
    <dgm:pt modelId="{F8037F04-DB68-4534-ADE8-A08149A11DF3}">
      <dgm:prSet custT="1"/>
      <dgm:spPr/>
      <dgm:t>
        <a:bodyPr/>
        <a:lstStyle/>
        <a:p>
          <a:r>
            <a:rPr lang="cs-CZ" sz="2800" b="1" dirty="0" smtClean="0"/>
            <a:t>Koncový mozek (</a:t>
          </a:r>
          <a:r>
            <a:rPr lang="cs-CZ" sz="2800" b="1" dirty="0" err="1" smtClean="0"/>
            <a:t>telencephalon</a:t>
          </a:r>
          <a:r>
            <a:rPr lang="cs-CZ" sz="2800" b="1" dirty="0" smtClean="0"/>
            <a:t>)</a:t>
          </a:r>
          <a:r>
            <a:rPr lang="cs-CZ" sz="2800" dirty="0" smtClean="0"/>
            <a:t> </a:t>
          </a:r>
          <a:endParaRPr lang="cs-CZ" sz="2800" dirty="0"/>
        </a:p>
      </dgm:t>
    </dgm:pt>
    <dgm:pt modelId="{AAADAC9A-C1DE-4FA3-AD8C-7C8C2D7B0056}" type="parTrans" cxnId="{4577E0A8-8A27-40C3-8CA2-6DECA457EDCD}">
      <dgm:prSet/>
      <dgm:spPr/>
      <dgm:t>
        <a:bodyPr/>
        <a:lstStyle/>
        <a:p>
          <a:endParaRPr lang="cs-CZ"/>
        </a:p>
      </dgm:t>
    </dgm:pt>
    <dgm:pt modelId="{BB978905-C934-43E2-96FC-6F34A295B7CF}" type="sibTrans" cxnId="{4577E0A8-8A27-40C3-8CA2-6DECA457EDCD}">
      <dgm:prSet/>
      <dgm:spPr/>
      <dgm:t>
        <a:bodyPr/>
        <a:lstStyle/>
        <a:p>
          <a:endParaRPr lang="cs-CZ"/>
        </a:p>
      </dgm:t>
    </dgm:pt>
    <dgm:pt modelId="{87024056-2578-42D5-B6CE-9318AC9B2CF1}" type="pres">
      <dgm:prSet presAssocID="{1585A037-5CB5-40F4-938F-3EE6425612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7CEA164-ECC6-43CB-A241-DDC9E05238D7}" type="pres">
      <dgm:prSet presAssocID="{9083AD2B-6F2F-47B3-91B3-5EEBC7C8B93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70025B-0090-40AA-837B-5879B8863CB9}" type="pres">
      <dgm:prSet presAssocID="{1B425FEF-E1E1-4AFA-AF49-6E46E9600D2B}" presName="sibTrans" presStyleCnt="0"/>
      <dgm:spPr/>
      <dgm:t>
        <a:bodyPr/>
        <a:lstStyle/>
        <a:p>
          <a:endParaRPr lang="cs-CZ"/>
        </a:p>
      </dgm:t>
    </dgm:pt>
    <dgm:pt modelId="{B1CEC243-124A-42B6-9C94-FCBF2257E3FF}" type="pres">
      <dgm:prSet presAssocID="{7D7E6888-3B45-4064-967A-4D5942361BC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0A2704-657C-4E13-AE8C-BC45E45CDB9A}" type="pres">
      <dgm:prSet presAssocID="{6E799E82-A0B2-498A-9569-B6E3818E0FB5}" presName="sibTrans" presStyleCnt="0"/>
      <dgm:spPr/>
      <dgm:t>
        <a:bodyPr/>
        <a:lstStyle/>
        <a:p>
          <a:endParaRPr lang="cs-CZ"/>
        </a:p>
      </dgm:t>
    </dgm:pt>
    <dgm:pt modelId="{7076E251-6D78-4250-841F-7C7BB12C0CA8}" type="pres">
      <dgm:prSet presAssocID="{ACAE43EF-B36E-4227-96B1-66A21E5EC96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DB8302-B88A-4DDB-B498-298E2D08A6E5}" type="pres">
      <dgm:prSet presAssocID="{77728860-A597-4383-A124-EB81C5715F29}" presName="sibTrans" presStyleCnt="0"/>
      <dgm:spPr/>
      <dgm:t>
        <a:bodyPr/>
        <a:lstStyle/>
        <a:p>
          <a:endParaRPr lang="cs-CZ"/>
        </a:p>
      </dgm:t>
    </dgm:pt>
    <dgm:pt modelId="{D6FB418A-AEF5-48E5-BE91-6331BA568F07}" type="pres">
      <dgm:prSet presAssocID="{A2F48B3D-7C52-45BC-A107-1F7CAE6C4E4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40C2D6-9EF8-43E1-B60D-4386955DC488}" type="pres">
      <dgm:prSet presAssocID="{DA3B0610-C38C-49B4-8CF5-58ACF3265D54}" presName="sibTrans" presStyleCnt="0"/>
      <dgm:spPr/>
      <dgm:t>
        <a:bodyPr/>
        <a:lstStyle/>
        <a:p>
          <a:endParaRPr lang="cs-CZ"/>
        </a:p>
      </dgm:t>
    </dgm:pt>
    <dgm:pt modelId="{B273B31D-A1F8-49A5-B148-941234CB80AB}" type="pres">
      <dgm:prSet presAssocID="{BCF8DD25-7E08-419D-AC03-77011111B1A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C0B2D2-896F-4A32-AEE1-7BC4801441AD}" type="pres">
      <dgm:prSet presAssocID="{E5781B6A-FFBC-4B36-B78A-0B35231FCD94}" presName="sibTrans" presStyleCnt="0"/>
      <dgm:spPr/>
      <dgm:t>
        <a:bodyPr/>
        <a:lstStyle/>
        <a:p>
          <a:endParaRPr lang="cs-CZ"/>
        </a:p>
      </dgm:t>
    </dgm:pt>
    <dgm:pt modelId="{8DCF5338-F0F1-48F0-8CAC-207E8EAAB7E5}" type="pres">
      <dgm:prSet presAssocID="{F8037F04-DB68-4534-ADE8-A08149A11DF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94739F4-DC02-467C-8201-4C0193DC9CAF}" srcId="{1585A037-5CB5-40F4-938F-3EE6425612E4}" destId="{A2F48B3D-7C52-45BC-A107-1F7CAE6C4E4C}" srcOrd="3" destOrd="0" parTransId="{F7D01913-FC36-42E4-9C7E-C4F0AF357446}" sibTransId="{DA3B0610-C38C-49B4-8CF5-58ACF3265D54}"/>
    <dgm:cxn modelId="{253E0643-A7DD-4DB2-BB46-54E11603E87E}" srcId="{1585A037-5CB5-40F4-938F-3EE6425612E4}" destId="{7D7E6888-3B45-4064-967A-4D5942361BC9}" srcOrd="1" destOrd="0" parTransId="{FE564541-FF5E-447B-ACC0-5F430830ECC1}" sibTransId="{6E799E82-A0B2-498A-9569-B6E3818E0FB5}"/>
    <dgm:cxn modelId="{51FC0D18-767E-4DD4-8C62-62BDB51FA34F}" type="presOf" srcId="{F8037F04-DB68-4534-ADE8-A08149A11DF3}" destId="{8DCF5338-F0F1-48F0-8CAC-207E8EAAB7E5}" srcOrd="0" destOrd="0" presId="urn:microsoft.com/office/officeart/2005/8/layout/default"/>
    <dgm:cxn modelId="{1BC592D4-0D54-4B08-B0AE-BA5E12A811B6}" srcId="{1585A037-5CB5-40F4-938F-3EE6425612E4}" destId="{ACAE43EF-B36E-4227-96B1-66A21E5EC96C}" srcOrd="2" destOrd="0" parTransId="{0FE454A5-F996-473D-A893-FD22359D9678}" sibTransId="{77728860-A597-4383-A124-EB81C5715F29}"/>
    <dgm:cxn modelId="{7AE3DA8C-5EF5-4498-85FE-A1960E2B13C9}" type="presOf" srcId="{7D7E6888-3B45-4064-967A-4D5942361BC9}" destId="{B1CEC243-124A-42B6-9C94-FCBF2257E3FF}" srcOrd="0" destOrd="0" presId="urn:microsoft.com/office/officeart/2005/8/layout/default"/>
    <dgm:cxn modelId="{95CCB64B-E22F-4094-915C-230A467BBB96}" srcId="{1585A037-5CB5-40F4-938F-3EE6425612E4}" destId="{BCF8DD25-7E08-419D-AC03-77011111B1A0}" srcOrd="4" destOrd="0" parTransId="{241F247B-6BFB-4841-B3A3-41BE174C776E}" sibTransId="{E5781B6A-FFBC-4B36-B78A-0B35231FCD94}"/>
    <dgm:cxn modelId="{3C700293-311B-4F21-A640-5DB5DA37DBB9}" type="presOf" srcId="{BCF8DD25-7E08-419D-AC03-77011111B1A0}" destId="{B273B31D-A1F8-49A5-B148-941234CB80AB}" srcOrd="0" destOrd="0" presId="urn:microsoft.com/office/officeart/2005/8/layout/default"/>
    <dgm:cxn modelId="{4AB6589B-06A6-4724-9E52-A8756244FBFE}" srcId="{1585A037-5CB5-40F4-938F-3EE6425612E4}" destId="{9083AD2B-6F2F-47B3-91B3-5EEBC7C8B938}" srcOrd="0" destOrd="0" parTransId="{8D4F8549-3B20-4BF8-B1FE-A50FAADE1B43}" sibTransId="{1B425FEF-E1E1-4AFA-AF49-6E46E9600D2B}"/>
    <dgm:cxn modelId="{4CB1A3A9-CD1F-4274-B4BF-DF2E170D4AC5}" type="presOf" srcId="{9083AD2B-6F2F-47B3-91B3-5EEBC7C8B938}" destId="{07CEA164-ECC6-43CB-A241-DDC9E05238D7}" srcOrd="0" destOrd="0" presId="urn:microsoft.com/office/officeart/2005/8/layout/default"/>
    <dgm:cxn modelId="{4577E0A8-8A27-40C3-8CA2-6DECA457EDCD}" srcId="{1585A037-5CB5-40F4-938F-3EE6425612E4}" destId="{F8037F04-DB68-4534-ADE8-A08149A11DF3}" srcOrd="5" destOrd="0" parTransId="{AAADAC9A-C1DE-4FA3-AD8C-7C8C2D7B0056}" sibTransId="{BB978905-C934-43E2-96FC-6F34A295B7CF}"/>
    <dgm:cxn modelId="{E9DA5BB1-2395-4C2F-9DE5-3D40355079C7}" type="presOf" srcId="{1585A037-5CB5-40F4-938F-3EE6425612E4}" destId="{87024056-2578-42D5-B6CE-9318AC9B2CF1}" srcOrd="0" destOrd="0" presId="urn:microsoft.com/office/officeart/2005/8/layout/default"/>
    <dgm:cxn modelId="{7BBAA1D3-977D-407F-8104-261DB4255A8F}" type="presOf" srcId="{ACAE43EF-B36E-4227-96B1-66A21E5EC96C}" destId="{7076E251-6D78-4250-841F-7C7BB12C0CA8}" srcOrd="0" destOrd="0" presId="urn:microsoft.com/office/officeart/2005/8/layout/default"/>
    <dgm:cxn modelId="{B9E596D6-1815-4C70-861D-631EAE1B7857}" type="presOf" srcId="{A2F48B3D-7C52-45BC-A107-1F7CAE6C4E4C}" destId="{D6FB418A-AEF5-48E5-BE91-6331BA568F07}" srcOrd="0" destOrd="0" presId="urn:microsoft.com/office/officeart/2005/8/layout/default"/>
    <dgm:cxn modelId="{D46346E2-9D7A-433E-9077-A617EC26958C}" type="presParOf" srcId="{87024056-2578-42D5-B6CE-9318AC9B2CF1}" destId="{07CEA164-ECC6-43CB-A241-DDC9E05238D7}" srcOrd="0" destOrd="0" presId="urn:microsoft.com/office/officeart/2005/8/layout/default"/>
    <dgm:cxn modelId="{8718E67A-65B5-49DD-9AB1-A0298570B735}" type="presParOf" srcId="{87024056-2578-42D5-B6CE-9318AC9B2CF1}" destId="{7870025B-0090-40AA-837B-5879B8863CB9}" srcOrd="1" destOrd="0" presId="urn:microsoft.com/office/officeart/2005/8/layout/default"/>
    <dgm:cxn modelId="{2A58989F-0727-4DB8-9A30-6C7443E9DBB0}" type="presParOf" srcId="{87024056-2578-42D5-B6CE-9318AC9B2CF1}" destId="{B1CEC243-124A-42B6-9C94-FCBF2257E3FF}" srcOrd="2" destOrd="0" presId="urn:microsoft.com/office/officeart/2005/8/layout/default"/>
    <dgm:cxn modelId="{5AAD572A-0309-4D37-8090-36E27011797B}" type="presParOf" srcId="{87024056-2578-42D5-B6CE-9318AC9B2CF1}" destId="{0B0A2704-657C-4E13-AE8C-BC45E45CDB9A}" srcOrd="3" destOrd="0" presId="urn:microsoft.com/office/officeart/2005/8/layout/default"/>
    <dgm:cxn modelId="{ABD27522-78F4-4717-B51C-E7018354C341}" type="presParOf" srcId="{87024056-2578-42D5-B6CE-9318AC9B2CF1}" destId="{7076E251-6D78-4250-841F-7C7BB12C0CA8}" srcOrd="4" destOrd="0" presId="urn:microsoft.com/office/officeart/2005/8/layout/default"/>
    <dgm:cxn modelId="{CF7FD530-0BC3-490F-9C03-3F97D27E01BB}" type="presParOf" srcId="{87024056-2578-42D5-B6CE-9318AC9B2CF1}" destId="{C8DB8302-B88A-4DDB-B498-298E2D08A6E5}" srcOrd="5" destOrd="0" presId="urn:microsoft.com/office/officeart/2005/8/layout/default"/>
    <dgm:cxn modelId="{5D60423A-23F5-48B5-BFA3-6039732306C0}" type="presParOf" srcId="{87024056-2578-42D5-B6CE-9318AC9B2CF1}" destId="{D6FB418A-AEF5-48E5-BE91-6331BA568F07}" srcOrd="6" destOrd="0" presId="urn:microsoft.com/office/officeart/2005/8/layout/default"/>
    <dgm:cxn modelId="{EF74F307-AE6D-4118-9871-0EBB1B6FEBE5}" type="presParOf" srcId="{87024056-2578-42D5-B6CE-9318AC9B2CF1}" destId="{1340C2D6-9EF8-43E1-B60D-4386955DC488}" srcOrd="7" destOrd="0" presId="urn:microsoft.com/office/officeart/2005/8/layout/default"/>
    <dgm:cxn modelId="{4F39F117-9E0A-4EC2-B0E6-3BABE5B0F8D4}" type="presParOf" srcId="{87024056-2578-42D5-B6CE-9318AC9B2CF1}" destId="{B273B31D-A1F8-49A5-B148-941234CB80AB}" srcOrd="8" destOrd="0" presId="urn:microsoft.com/office/officeart/2005/8/layout/default"/>
    <dgm:cxn modelId="{47EEB8EC-6C87-486A-B909-A34C03C2252F}" type="presParOf" srcId="{87024056-2578-42D5-B6CE-9318AC9B2CF1}" destId="{BCC0B2D2-896F-4A32-AEE1-7BC4801441AD}" srcOrd="9" destOrd="0" presId="urn:microsoft.com/office/officeart/2005/8/layout/default"/>
    <dgm:cxn modelId="{74827C0F-D0CA-44A5-BA73-19EF57437483}" type="presParOf" srcId="{87024056-2578-42D5-B6CE-9318AC9B2CF1}" destId="{8DCF5338-F0F1-48F0-8CAC-207E8EAAB7E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EA164-ECC6-43CB-A241-DDC9E05238D7}">
      <dsp:nvSpPr>
        <dsp:cNvPr id="0" name=""/>
        <dsp:cNvSpPr/>
      </dsp:nvSpPr>
      <dsp:spPr>
        <a:xfrm>
          <a:off x="0" y="476432"/>
          <a:ext cx="2748537" cy="16491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Prodloužená mícha (</a:t>
          </a:r>
          <a:r>
            <a:rPr lang="cs-CZ" sz="2800" b="1" kern="1200" dirty="0" err="1" smtClean="0"/>
            <a:t>medulla</a:t>
          </a:r>
          <a:r>
            <a:rPr lang="cs-CZ" sz="2800" b="1" kern="1200" dirty="0" smtClean="0"/>
            <a:t> </a:t>
          </a:r>
          <a:r>
            <a:rPr lang="cs-CZ" sz="2800" b="1" kern="1200" dirty="0" err="1" smtClean="0"/>
            <a:t>oblongata</a:t>
          </a:r>
          <a:r>
            <a:rPr lang="cs-CZ" sz="2800" b="1" kern="1200" dirty="0" smtClean="0"/>
            <a:t>)</a:t>
          </a:r>
          <a:endParaRPr lang="cs-CZ" sz="2800" kern="1200" dirty="0"/>
        </a:p>
      </dsp:txBody>
      <dsp:txXfrm>
        <a:off x="0" y="476432"/>
        <a:ext cx="2748537" cy="1649122"/>
      </dsp:txXfrm>
    </dsp:sp>
    <dsp:sp modelId="{B1CEC243-124A-42B6-9C94-FCBF2257E3FF}">
      <dsp:nvSpPr>
        <dsp:cNvPr id="0" name=""/>
        <dsp:cNvSpPr/>
      </dsp:nvSpPr>
      <dsp:spPr>
        <a:xfrm>
          <a:off x="3023391" y="476432"/>
          <a:ext cx="2748537" cy="16491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Most </a:t>
          </a:r>
          <a:r>
            <a:rPr lang="cs-CZ" sz="2800" b="1" kern="1200" dirty="0" err="1" smtClean="0"/>
            <a:t>varolův</a:t>
          </a:r>
          <a:r>
            <a:rPr lang="cs-CZ" sz="2800" b="1" kern="1200" dirty="0" smtClean="0"/>
            <a:t> (pons </a:t>
          </a:r>
          <a:r>
            <a:rPr lang="cs-CZ" sz="2800" b="1" kern="1200" dirty="0" err="1" smtClean="0"/>
            <a:t>Varoli</a:t>
          </a:r>
          <a:r>
            <a:rPr lang="cs-CZ" sz="2800" b="1" kern="1200" dirty="0" smtClean="0"/>
            <a:t>)</a:t>
          </a:r>
          <a:r>
            <a:rPr lang="cs-CZ" sz="2800" kern="1200" dirty="0" smtClean="0"/>
            <a:t> </a:t>
          </a:r>
          <a:endParaRPr lang="cs-CZ" sz="2800" kern="1200" dirty="0"/>
        </a:p>
      </dsp:txBody>
      <dsp:txXfrm>
        <a:off x="3023391" y="476432"/>
        <a:ext cx="2748537" cy="1649122"/>
      </dsp:txXfrm>
    </dsp:sp>
    <dsp:sp modelId="{7076E251-6D78-4250-841F-7C7BB12C0CA8}">
      <dsp:nvSpPr>
        <dsp:cNvPr id="0" name=""/>
        <dsp:cNvSpPr/>
      </dsp:nvSpPr>
      <dsp:spPr>
        <a:xfrm>
          <a:off x="6046782" y="476432"/>
          <a:ext cx="2748537" cy="16491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Mozeček (cerebellum)</a:t>
          </a:r>
          <a:r>
            <a:rPr lang="cs-CZ" sz="2800" kern="1200" dirty="0" smtClean="0"/>
            <a:t> </a:t>
          </a:r>
          <a:endParaRPr lang="cs-CZ" sz="2800" kern="1200" dirty="0"/>
        </a:p>
      </dsp:txBody>
      <dsp:txXfrm>
        <a:off x="6046782" y="476432"/>
        <a:ext cx="2748537" cy="1649122"/>
      </dsp:txXfrm>
    </dsp:sp>
    <dsp:sp modelId="{D6FB418A-AEF5-48E5-BE91-6331BA568F07}">
      <dsp:nvSpPr>
        <dsp:cNvPr id="0" name=""/>
        <dsp:cNvSpPr/>
      </dsp:nvSpPr>
      <dsp:spPr>
        <a:xfrm>
          <a:off x="0" y="2400408"/>
          <a:ext cx="2748537" cy="16491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Střední mozek (</a:t>
          </a:r>
          <a:r>
            <a:rPr lang="cs-CZ" sz="2700" b="1" kern="1200" dirty="0" err="1" smtClean="0"/>
            <a:t>mesencephalon</a:t>
          </a:r>
          <a:r>
            <a:rPr lang="cs-CZ" sz="2700" b="1" kern="1200" dirty="0" smtClean="0"/>
            <a:t>)</a:t>
          </a:r>
          <a:endParaRPr lang="cs-CZ" sz="2700" kern="1200" dirty="0"/>
        </a:p>
      </dsp:txBody>
      <dsp:txXfrm>
        <a:off x="0" y="2400408"/>
        <a:ext cx="2748537" cy="1649122"/>
      </dsp:txXfrm>
    </dsp:sp>
    <dsp:sp modelId="{B273B31D-A1F8-49A5-B148-941234CB80AB}">
      <dsp:nvSpPr>
        <dsp:cNvPr id="0" name=""/>
        <dsp:cNvSpPr/>
      </dsp:nvSpPr>
      <dsp:spPr>
        <a:xfrm>
          <a:off x="3023391" y="2400408"/>
          <a:ext cx="2748537" cy="16491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Mezimozek (</a:t>
          </a:r>
          <a:r>
            <a:rPr lang="cs-CZ" sz="2800" b="1" kern="1200" dirty="0" err="1" smtClean="0"/>
            <a:t>diencephalon</a:t>
          </a:r>
          <a:r>
            <a:rPr lang="cs-CZ" sz="2800" b="1" kern="1200" dirty="0" smtClean="0"/>
            <a:t>)</a:t>
          </a:r>
          <a:endParaRPr lang="cs-CZ" sz="2800" kern="1200" dirty="0"/>
        </a:p>
      </dsp:txBody>
      <dsp:txXfrm>
        <a:off x="3023391" y="2400408"/>
        <a:ext cx="2748537" cy="1649122"/>
      </dsp:txXfrm>
    </dsp:sp>
    <dsp:sp modelId="{8DCF5338-F0F1-48F0-8CAC-207E8EAAB7E5}">
      <dsp:nvSpPr>
        <dsp:cNvPr id="0" name=""/>
        <dsp:cNvSpPr/>
      </dsp:nvSpPr>
      <dsp:spPr>
        <a:xfrm>
          <a:off x="6046782" y="2400408"/>
          <a:ext cx="2748537" cy="16491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Koncový mozek (</a:t>
          </a:r>
          <a:r>
            <a:rPr lang="cs-CZ" sz="2800" b="1" kern="1200" dirty="0" err="1" smtClean="0"/>
            <a:t>telencephalon</a:t>
          </a:r>
          <a:r>
            <a:rPr lang="cs-CZ" sz="2800" b="1" kern="1200" dirty="0" smtClean="0"/>
            <a:t>)</a:t>
          </a:r>
          <a:r>
            <a:rPr lang="cs-CZ" sz="2800" kern="1200" dirty="0" smtClean="0"/>
            <a:t> </a:t>
          </a:r>
          <a:endParaRPr lang="cs-CZ" sz="2800" kern="1200" dirty="0"/>
        </a:p>
      </dsp:txBody>
      <dsp:txXfrm>
        <a:off x="6046782" y="2400408"/>
        <a:ext cx="2748537" cy="1649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2FACC-9126-4C2A-8A42-A788F6CCE8F1}" type="datetimeFigureOut">
              <a:rPr lang="cs-CZ" smtClean="0"/>
              <a:t>10.9.2013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8E4B6-D84E-4FC9-88CF-C767B19BB3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73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FIEBRANDT, Alexander. </a:t>
            </a:r>
            <a:r>
              <a:rPr lang="cs-CZ" i="1" dirty="0" smtClean="0"/>
              <a:t>http://commons.wikimedia.org</a:t>
            </a:r>
            <a:r>
              <a:rPr lang="cs-CZ" dirty="0" smtClean="0"/>
              <a:t> [online]. [cit. 21.9.2012]. Dostupný na WWW: &lt;http://commons.wikimedia.org/wiki/</a:t>
            </a:r>
            <a:r>
              <a:rPr lang="cs-CZ" dirty="0" err="1" smtClean="0"/>
              <a:t>File:Addo_Elephant.jpg?uselang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E4B6-D84E-4FC9-88CF-C767B19BB3F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73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Knoz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E4B6-D84E-4FC9-88CF-C767B19BB3F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2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10.9.2013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10.9.2013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10.9.2013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FFFFCC"/>
            </a:gs>
            <a:gs pos="17000">
              <a:schemeClr val="bg1"/>
            </a:gs>
            <a:gs pos="95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/>
            </a:gs>
            <a:gs pos="17000">
              <a:schemeClr val="bg1"/>
            </a:gs>
            <a:gs pos="9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Vývoj a stavba mozku obratlovců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30143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 Biologie -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21. 9. </a:t>
                      </a:r>
                      <a:r>
                        <a:rPr lang="cs-CZ" smtClean="0"/>
                        <a:t>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je určena  k doplnění a shrnutí stavby mozku obratlovců 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prezentace. Úkoly pro samostatné procvičení a jejich řešení strana 10 - 11.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VY_32_INOVACE_33_BHOU05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3" y="188640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Řešte úkoly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2400" b="1" dirty="0"/>
              <a:t>Úkol</a:t>
            </a:r>
            <a:r>
              <a:rPr lang="cs-CZ" sz="2400" b="1" dirty="0" smtClean="0"/>
              <a:t>: </a:t>
            </a:r>
            <a:r>
              <a:rPr lang="cs-CZ" sz="2400" dirty="0"/>
              <a:t>Která část mozku je hlavním centrem u nižších obratlovců a jakou funkci má u vyšších obratlovců</a:t>
            </a:r>
            <a:r>
              <a:rPr lang="cs-CZ" sz="2400" dirty="0" smtClean="0"/>
              <a:t>?</a:t>
            </a: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Řešení</a:t>
            </a:r>
            <a:r>
              <a:rPr lang="cs-CZ" sz="2400" b="1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U nižších obratlovců je hlavním mozkovým centrem střední mozek</a:t>
            </a:r>
            <a:r>
              <a:rPr lang="cs-CZ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cs-CZ" sz="2400" dirty="0" smtClean="0"/>
              <a:t>U </a:t>
            </a:r>
            <a:r>
              <a:rPr lang="cs-CZ" sz="2400" dirty="0"/>
              <a:t>vyšších obratlovců je přepojovacím centrem zrakových a sluchových podnětů.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sz="2400" b="1" dirty="0" smtClean="0"/>
              <a:t>Úkol: </a:t>
            </a:r>
            <a:r>
              <a:rPr lang="cs-CZ" sz="2400" dirty="0" smtClean="0"/>
              <a:t>Která </a:t>
            </a:r>
            <a:r>
              <a:rPr lang="cs-CZ" sz="2400" dirty="0"/>
              <a:t>část mozku je hlavním centrem u vyšších obratlovců a jakou funkci má u nižších obratlovců</a:t>
            </a:r>
            <a:r>
              <a:rPr lang="cs-CZ" sz="2400" dirty="0" smtClean="0"/>
              <a:t>?</a:t>
            </a:r>
          </a:p>
          <a:p>
            <a:pPr marL="0" indent="0">
              <a:buNone/>
            </a:pPr>
            <a:r>
              <a:rPr lang="cs-CZ" sz="2400" b="1" dirty="0"/>
              <a:t>Řešení</a:t>
            </a:r>
            <a:r>
              <a:rPr lang="cs-CZ" sz="2400" b="1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U vyšších obratlovců je hlavní mozkovým centrem koncový </a:t>
            </a:r>
            <a:r>
              <a:rPr lang="cs-CZ" sz="2400" dirty="0" smtClean="0"/>
              <a:t>mozek.</a:t>
            </a:r>
          </a:p>
          <a:p>
            <a:pPr>
              <a:spcAft>
                <a:spcPts val="1200"/>
              </a:spcAft>
            </a:pPr>
            <a:r>
              <a:rPr lang="cs-CZ" sz="2400" dirty="0" smtClean="0"/>
              <a:t>U </a:t>
            </a:r>
            <a:r>
              <a:rPr lang="cs-CZ" sz="2400" dirty="0"/>
              <a:t>nižších obratlovců je centrem čichu</a:t>
            </a:r>
            <a:r>
              <a:rPr lang="cs-CZ" sz="2000" dirty="0" smtClean="0"/>
              <a:t>.</a:t>
            </a:r>
          </a:p>
          <a:p>
            <a:pPr marL="0" indent="0">
              <a:spcAft>
                <a:spcPts val="1200"/>
              </a:spcAft>
              <a:buNone/>
            </a:pPr>
            <a:endParaRPr lang="cs-CZ" sz="2000" dirty="0" smtClean="0"/>
          </a:p>
          <a:p>
            <a:pPr marL="0" indent="0">
              <a:spcAft>
                <a:spcPts val="1200"/>
              </a:spcAft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701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800" b="1" dirty="0"/>
              <a:t>Úkol</a:t>
            </a:r>
            <a:r>
              <a:rPr lang="cs-CZ" sz="2800" b="1" dirty="0" smtClean="0"/>
              <a:t>: 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Popište stavbu páteřní míchy obratlovců.</a:t>
            </a: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Řešení</a:t>
            </a:r>
            <a:r>
              <a:rPr lang="cs-CZ" sz="2800" b="1" dirty="0" smtClean="0"/>
              <a:t>:</a:t>
            </a:r>
          </a:p>
          <a:p>
            <a:r>
              <a:rPr lang="cs-CZ" sz="2800" dirty="0"/>
              <a:t>Je nejstarší částí CNS.</a:t>
            </a:r>
          </a:p>
          <a:p>
            <a:r>
              <a:rPr lang="cs-CZ" sz="2800" dirty="0"/>
              <a:t>Po celé své délce má </a:t>
            </a:r>
            <a:r>
              <a:rPr lang="cs-CZ" sz="2800" dirty="0" smtClean="0"/>
              <a:t>jednotnou stavbu</a:t>
            </a:r>
            <a:r>
              <a:rPr lang="cs-CZ" sz="2800" dirty="0"/>
              <a:t>.</a:t>
            </a:r>
          </a:p>
          <a:p>
            <a:r>
              <a:rPr lang="cs-CZ" sz="2800" dirty="0"/>
              <a:t>Odstupují z ní </a:t>
            </a:r>
            <a:r>
              <a:rPr lang="cs-CZ" sz="2800" dirty="0" smtClean="0"/>
              <a:t>párové míšní </a:t>
            </a:r>
            <a:r>
              <a:rPr lang="cs-CZ" sz="2800" dirty="0"/>
              <a:t>nervy.</a:t>
            </a:r>
          </a:p>
          <a:p>
            <a:r>
              <a:rPr lang="cs-CZ" sz="2800" dirty="0"/>
              <a:t>Jejich hřbetní </a:t>
            </a:r>
            <a:r>
              <a:rPr lang="cs-CZ" sz="2800" dirty="0" smtClean="0"/>
              <a:t>kořeny jsou </a:t>
            </a:r>
            <a:r>
              <a:rPr lang="cs-CZ" sz="2800" dirty="0"/>
              <a:t>dostředivé a </a:t>
            </a:r>
            <a:r>
              <a:rPr lang="cs-CZ" sz="2800" dirty="0" smtClean="0"/>
              <a:t>břišní jsou </a:t>
            </a:r>
            <a:r>
              <a:rPr lang="cs-CZ" sz="2800" dirty="0"/>
              <a:t>odstředivé.</a:t>
            </a:r>
          </a:p>
          <a:p>
            <a:pPr marL="0" indent="0">
              <a:buNone/>
            </a:pPr>
            <a:endParaRPr lang="cs-CZ" sz="2400" b="1" dirty="0"/>
          </a:p>
          <a:p>
            <a:pPr marL="0" lvl="0" indent="0">
              <a:buNone/>
            </a:pPr>
            <a:endParaRPr lang="cs-CZ" sz="2400" dirty="0"/>
          </a:p>
          <a:p>
            <a:pPr marL="514350" lvl="0" indent="-514350">
              <a:buFont typeface="+mj-lt"/>
              <a:buAutoNum type="arabicPeriod"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42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KNOZ</a:t>
            </a:r>
            <a:r>
              <a:rPr lang="cs-CZ" sz="1600" dirty="0"/>
              <a:t>, Jan. </a:t>
            </a:r>
            <a:r>
              <a:rPr lang="cs-CZ" sz="1600" i="1" dirty="0"/>
              <a:t>Obecná zoologie</a:t>
            </a:r>
            <a:r>
              <a:rPr lang="cs-CZ" sz="1600" dirty="0"/>
              <a:t>. Brno: Masarykova universita, 1979, ISBN 17-4644-79.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NOVOTNÝ, Ivan; HRUŠKA, Michal. </a:t>
            </a:r>
            <a:r>
              <a:rPr lang="cs-CZ" sz="1600" i="1" dirty="0"/>
              <a:t>Biologie člověka</a:t>
            </a:r>
            <a:r>
              <a:rPr lang="cs-CZ" sz="1600" dirty="0"/>
              <a:t>. Praha: Fortuna, 1998, ISBN 80-7168-462-7.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1: </a:t>
            </a:r>
            <a:r>
              <a:rPr lang="cs-CZ" sz="1600" dirty="0"/>
              <a:t>FIEBRANDT, Alexander.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21.9.2012]. Dostupný na WWW: &lt;http://commons.wikimedia.org/wiki/</a:t>
            </a:r>
            <a:r>
              <a:rPr lang="cs-CZ" sz="1600" dirty="0" err="1"/>
              <a:t>File:Addo_Elephant.jpg?uselang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</a:p>
          <a:p>
            <a:pPr marL="0" indent="0">
              <a:buNone/>
            </a:pPr>
            <a:r>
              <a:rPr lang="cs-CZ" sz="1600" dirty="0" smtClean="0"/>
              <a:t>Obr. 2: </a:t>
            </a:r>
            <a:r>
              <a:rPr lang="cs-CZ" sz="1600" dirty="0"/>
              <a:t>KNOZ, Jan. </a:t>
            </a:r>
            <a:r>
              <a:rPr lang="cs-CZ" sz="1600" i="1" dirty="0"/>
              <a:t>Obecná zoologie</a:t>
            </a:r>
            <a:r>
              <a:rPr lang="cs-CZ" sz="1600" dirty="0"/>
              <a:t>. Brno: Masarykova universita, 1979, ISBN 17-4644-79.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3: </a:t>
            </a:r>
            <a:r>
              <a:rPr lang="cs-CZ" sz="1600" dirty="0" smtClean="0"/>
              <a:t>autor neuveden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14.10.2012]. Dostupný </a:t>
            </a:r>
            <a:r>
              <a:rPr lang="cs-CZ" sz="1600" dirty="0" smtClean="0"/>
              <a:t>jako volné dílo na </a:t>
            </a:r>
            <a:r>
              <a:rPr lang="cs-CZ" sz="1600" dirty="0"/>
              <a:t>WWW: &lt;http://commons.wikimedia.org/wiki/</a:t>
            </a:r>
            <a:r>
              <a:rPr lang="cs-CZ" sz="1600" dirty="0" err="1"/>
              <a:t>File:Brain-cerebellum.png?uselang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4: LYNCH</a:t>
            </a:r>
            <a:r>
              <a:rPr lang="cs-CZ" sz="1600" dirty="0"/>
              <a:t>, Patrick J..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14.10.2012].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&lt;http://cs.wikipedia.org/wiki/</a:t>
            </a:r>
            <a:r>
              <a:rPr lang="cs-CZ" sz="1600" dirty="0" err="1"/>
              <a:t>Soubor:Brain_human_sagittal_section.svg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5: </a:t>
            </a:r>
            <a:r>
              <a:rPr lang="cs-CZ" sz="1600" dirty="0"/>
              <a:t>převzato z NOVOTNÝ, Ivan; HRUŠKA, Michal. </a:t>
            </a:r>
            <a:r>
              <a:rPr lang="cs-CZ" sz="1600" i="1" dirty="0"/>
              <a:t>Biologie člověka</a:t>
            </a:r>
            <a:r>
              <a:rPr lang="cs-CZ" sz="1600" dirty="0"/>
              <a:t>. Praha: Fortuna, 1998, ISBN 80-7168-462-7. 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46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Obratlovci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800" dirty="0"/>
              <a:t>Nervová soustava je trubicovitá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CNS </a:t>
            </a:r>
            <a:r>
              <a:rPr lang="cs-CZ" sz="2800" dirty="0"/>
              <a:t>tvoří různě vyvinutý mozek a mícha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Také </a:t>
            </a:r>
            <a:r>
              <a:rPr lang="cs-CZ" sz="2800" dirty="0"/>
              <a:t>se zakládá </a:t>
            </a:r>
            <a:r>
              <a:rPr lang="cs-CZ" sz="2800" dirty="0" smtClean="0"/>
              <a:t>velmi vyvinutá periferní </a:t>
            </a:r>
            <a:r>
              <a:rPr lang="cs-CZ" sz="2800" dirty="0"/>
              <a:t>nervová soustava.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9" r="6995"/>
          <a:stretch/>
        </p:blipFill>
        <p:spPr bwMode="auto">
          <a:xfrm>
            <a:off x="4736544" y="1484784"/>
            <a:ext cx="4032448" cy="41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74056" y="5835744"/>
            <a:ext cx="84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062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Popište </a:t>
            </a:r>
            <a:r>
              <a:rPr lang="cs-CZ" sz="4000" b="1" dirty="0" smtClean="0"/>
              <a:t>etapy vývoje mozku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 smtClean="0"/>
              <a:t>Přední </a:t>
            </a:r>
            <a:r>
              <a:rPr lang="cs-CZ" sz="2800" dirty="0"/>
              <a:t>oddíl nervové trubice se rozšiřuje v protáhlý váček.</a:t>
            </a:r>
          </a:p>
          <a:p>
            <a:pPr lvl="0"/>
            <a:r>
              <a:rPr lang="cs-CZ" sz="2800" dirty="0" smtClean="0"/>
              <a:t>Mozkový </a:t>
            </a:r>
            <a:r>
              <a:rPr lang="cs-CZ" sz="2800" dirty="0"/>
              <a:t>váček se dvojím zaškrcením rozliší tři hlavní oddíly mozku: přední váček, střední váček a zadní váček.</a:t>
            </a:r>
          </a:p>
          <a:p>
            <a:pPr lvl="0"/>
            <a:r>
              <a:rPr lang="cs-CZ" sz="2800" dirty="0" smtClean="0"/>
              <a:t>Přední </a:t>
            </a:r>
            <a:r>
              <a:rPr lang="cs-CZ" sz="2800" dirty="0"/>
              <a:t>váček se dělí na koncový mozek a na mezimozek, střední váček dává vznik střednímu mozku a zadní váček se rozliší na mozeček a na prodlouženou míchu.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3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Uzivatel\Documents\Naskenováno\obratlovc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t="28442" r="48457" b="35760"/>
          <a:stretch/>
        </p:blipFill>
        <p:spPr bwMode="auto">
          <a:xfrm>
            <a:off x="1763688" y="476672"/>
            <a:ext cx="5323296" cy="62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5576" y="616530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386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Části mozku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927616"/>
              </p:ext>
            </p:extLst>
          </p:nvPr>
        </p:nvGraphicFramePr>
        <p:xfrm>
          <a:off x="179512" y="1556792"/>
          <a:ext cx="87953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80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CEA164-ECC6-43CB-A241-DDC9E0523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EC243-124A-42B6-9C94-FCBF2257E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76E251-6D78-4250-841F-7C7BB12C0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FB418A-AEF5-48E5-BE91-6331BA568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73B31D-A1F8-49A5-B148-941234CB8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CF5338-F0F1-48F0-8CAC-207E8EAAB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/>
              <a:t>	Prodloužená </a:t>
            </a:r>
            <a:r>
              <a:rPr lang="cs-CZ" sz="4000" b="1" dirty="0"/>
              <a:t>mícha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2800" dirty="0" smtClean="0"/>
              <a:t>Je </a:t>
            </a:r>
            <a:r>
              <a:rPr lang="cs-CZ" sz="2800" dirty="0"/>
              <a:t>pokračováním páteřní míchy</a:t>
            </a:r>
            <a:r>
              <a:rPr lang="cs-CZ" sz="2800" dirty="0" smtClean="0"/>
              <a:t>.</a:t>
            </a:r>
          </a:p>
          <a:p>
            <a:pPr lvl="0">
              <a:spcAft>
                <a:spcPts val="1800"/>
              </a:spcAft>
            </a:pPr>
            <a:r>
              <a:rPr lang="cs-CZ" sz="2800" dirty="0" smtClean="0"/>
              <a:t>Obsahuje </a:t>
            </a:r>
            <a:r>
              <a:rPr lang="cs-CZ" sz="2800" dirty="0"/>
              <a:t>spojovací dráhy</a:t>
            </a:r>
            <a:r>
              <a:rPr lang="cs-CZ" sz="2800" dirty="0" smtClean="0"/>
              <a:t>,</a:t>
            </a:r>
            <a:br>
              <a:rPr lang="cs-CZ" sz="2800" dirty="0" smtClean="0"/>
            </a:br>
            <a:r>
              <a:rPr lang="cs-CZ" sz="2800" dirty="0" smtClean="0"/>
              <a:t>centrum </a:t>
            </a:r>
            <a:r>
              <a:rPr lang="cs-CZ" sz="2800" dirty="0"/>
              <a:t>dýchací, oběhu </a:t>
            </a:r>
            <a:r>
              <a:rPr lang="cs-CZ" sz="2800" dirty="0" smtClean="0"/>
              <a:t>tělních</a:t>
            </a:r>
            <a:br>
              <a:rPr lang="cs-CZ" sz="2800" dirty="0" smtClean="0"/>
            </a:br>
            <a:r>
              <a:rPr lang="cs-CZ" sz="2800" dirty="0" smtClean="0"/>
              <a:t>tekutin</a:t>
            </a:r>
            <a:r>
              <a:rPr lang="cs-CZ" sz="2800" dirty="0"/>
              <a:t>, aktivity a spánku.</a:t>
            </a:r>
          </a:p>
          <a:p>
            <a:pPr marL="0" indent="0">
              <a:buNone/>
            </a:pPr>
            <a:r>
              <a:rPr lang="cs-CZ" sz="4000" b="1" dirty="0" smtClean="0"/>
              <a:t>	Most Varolův</a:t>
            </a:r>
          </a:p>
          <a:p>
            <a:pPr lvl="0"/>
            <a:r>
              <a:rPr lang="cs-CZ" sz="2800" dirty="0" smtClean="0"/>
              <a:t>Je </a:t>
            </a:r>
            <a:r>
              <a:rPr lang="cs-CZ" sz="2800" dirty="0"/>
              <a:t>vytvořen pouze u savců</a:t>
            </a:r>
            <a:r>
              <a:rPr lang="cs-CZ" sz="2800" dirty="0" smtClean="0"/>
              <a:t>,</a:t>
            </a:r>
            <a:br>
              <a:rPr lang="cs-CZ" sz="2800" dirty="0" smtClean="0"/>
            </a:br>
            <a:r>
              <a:rPr lang="cs-CZ" sz="2800" dirty="0" smtClean="0"/>
              <a:t>nachází </a:t>
            </a:r>
            <a:r>
              <a:rPr lang="cs-CZ" sz="2800" dirty="0"/>
              <a:t>se před </a:t>
            </a:r>
            <a:r>
              <a:rPr lang="cs-CZ" sz="2800" dirty="0" smtClean="0"/>
              <a:t>prodlouženou</a:t>
            </a:r>
            <a:br>
              <a:rPr lang="cs-CZ" sz="2800" dirty="0" smtClean="0"/>
            </a:br>
            <a:r>
              <a:rPr lang="cs-CZ" sz="2800" dirty="0" smtClean="0"/>
              <a:t> </a:t>
            </a:r>
            <a:r>
              <a:rPr lang="cs-CZ" sz="2800" dirty="0"/>
              <a:t>míchou a připojuje se k bázi mozečku</a:t>
            </a:r>
            <a:r>
              <a:rPr lang="cs-CZ" sz="2800" dirty="0" smtClean="0"/>
              <a:t>.</a:t>
            </a:r>
          </a:p>
          <a:p>
            <a:pPr lvl="0"/>
            <a:r>
              <a:rPr lang="cs-CZ" sz="2800" dirty="0" smtClean="0"/>
              <a:t>Tvoří </a:t>
            </a:r>
            <a:r>
              <a:rPr lang="cs-CZ" sz="2800" dirty="0"/>
              <a:t>přepojovací centrum.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49" y="1196752"/>
            <a:ext cx="3097906" cy="342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68344" y="4581128"/>
            <a:ext cx="760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4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48064" y="3212976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Varolův most</a:t>
            </a:r>
          </a:p>
          <a:p>
            <a:endParaRPr lang="cs-CZ" sz="2000" dirty="0"/>
          </a:p>
          <a:p>
            <a:r>
              <a:rPr lang="cs-CZ" sz="2000" dirty="0" smtClean="0"/>
              <a:t>Prodloužená </a:t>
            </a:r>
            <a:br>
              <a:rPr lang="cs-CZ" sz="2000" dirty="0" smtClean="0"/>
            </a:br>
            <a:r>
              <a:rPr lang="cs-CZ" sz="2000" dirty="0" smtClean="0"/>
              <a:t>mícha</a:t>
            </a:r>
            <a:endParaRPr lang="cs-CZ" sz="2000" dirty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6747826" y="3212976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6588225" y="3798332"/>
            <a:ext cx="792087" cy="27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Mozeček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800" dirty="0" smtClean="0"/>
              <a:t>Je </a:t>
            </a:r>
            <a:r>
              <a:rPr lang="cs-CZ" sz="2800" dirty="0"/>
              <a:t>ústředím pro polohu těla a koordinaci pohybu</a:t>
            </a:r>
            <a:r>
              <a:rPr lang="cs-CZ" sz="2800" dirty="0" smtClean="0"/>
              <a:t>.</a:t>
            </a:r>
          </a:p>
          <a:p>
            <a:pPr lvl="0">
              <a:spcAft>
                <a:spcPts val="1800"/>
              </a:spcAft>
            </a:pPr>
            <a:r>
              <a:rPr lang="cs-CZ" sz="2800" dirty="0" smtClean="0"/>
              <a:t>Poměrně </a:t>
            </a:r>
            <a:r>
              <a:rPr lang="cs-CZ" sz="2800" dirty="0"/>
              <a:t>největší je u obratlovců</a:t>
            </a:r>
            <a:r>
              <a:rPr lang="cs-CZ" sz="2800" dirty="0" smtClean="0"/>
              <a:t>,</a:t>
            </a:r>
            <a:br>
              <a:rPr lang="cs-CZ" sz="2800" dirty="0" smtClean="0"/>
            </a:br>
            <a:r>
              <a:rPr lang="cs-CZ" sz="2800" dirty="0" smtClean="0"/>
              <a:t>kteří </a:t>
            </a:r>
            <a:r>
              <a:rPr lang="cs-CZ" sz="2800" dirty="0"/>
              <a:t>vykonávají rychlé a </a:t>
            </a:r>
            <a:r>
              <a:rPr lang="cs-CZ" sz="2800" dirty="0" smtClean="0"/>
              <a:t>složité</a:t>
            </a:r>
            <a:br>
              <a:rPr lang="cs-CZ" sz="2800" dirty="0" smtClean="0"/>
            </a:br>
            <a:r>
              <a:rPr lang="cs-CZ" sz="2800" dirty="0" smtClean="0"/>
              <a:t>pohyby </a:t>
            </a:r>
            <a:r>
              <a:rPr lang="cs-CZ" sz="2800" dirty="0"/>
              <a:t>(plazi, ptáci, savci</a:t>
            </a:r>
            <a:r>
              <a:rPr lang="cs-CZ" sz="2800" dirty="0" smtClean="0"/>
              <a:t>).</a:t>
            </a:r>
            <a:br>
              <a:rPr lang="cs-CZ" sz="2800" dirty="0" smtClean="0"/>
            </a:br>
            <a:r>
              <a:rPr lang="cs-CZ" sz="2800" dirty="0" smtClean="0"/>
              <a:t>Mozeček označen modrou barvou.</a:t>
            </a:r>
            <a:endParaRPr lang="cs-CZ" sz="4000" b="1" dirty="0" smtClean="0"/>
          </a:p>
          <a:p>
            <a:pPr marL="0" indent="0" algn="ctr">
              <a:buNone/>
            </a:pPr>
            <a:r>
              <a:rPr lang="cs-CZ" sz="4000" b="1" dirty="0" smtClean="0"/>
              <a:t>Střední </a:t>
            </a:r>
            <a:r>
              <a:rPr lang="cs-CZ" sz="4000" b="1" dirty="0"/>
              <a:t>mozek </a:t>
            </a:r>
            <a:endParaRPr lang="cs-CZ" sz="4000" b="1" dirty="0" smtClean="0"/>
          </a:p>
          <a:p>
            <a:pPr lvl="0"/>
            <a:r>
              <a:rPr lang="cs-CZ" sz="2800" dirty="0" smtClean="0"/>
              <a:t>U </a:t>
            </a:r>
            <a:r>
              <a:rPr lang="cs-CZ" sz="2800" dirty="0"/>
              <a:t>nižších obratlovců je hlavním mozkovým centrem</a:t>
            </a:r>
            <a:r>
              <a:rPr lang="cs-CZ" sz="2800" dirty="0" smtClean="0"/>
              <a:t>.</a:t>
            </a:r>
          </a:p>
          <a:p>
            <a:pPr lvl="0"/>
            <a:r>
              <a:rPr lang="cs-CZ" sz="2800" dirty="0" smtClean="0"/>
              <a:t>U </a:t>
            </a:r>
            <a:r>
              <a:rPr lang="cs-CZ" sz="2800" dirty="0"/>
              <a:t>vyšších obratlovců je přepojovacím centrem zrakových a sluchových podnětů.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84" y="1988840"/>
            <a:ext cx="2448272" cy="205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88224" y="3861048"/>
            <a:ext cx="731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1233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Mezimozek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Je </a:t>
            </a:r>
            <a:r>
              <a:rPr lang="cs-CZ" sz="2800" dirty="0"/>
              <a:t>nadřazen vegetativním funkcím živočichů (např. termoregulace, regulace příjmu potravy, ovulace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Vznikají </a:t>
            </a:r>
            <a:r>
              <a:rPr lang="cs-CZ" sz="2800" dirty="0"/>
              <a:t>z něj buňky oční sítnice</a:t>
            </a:r>
            <a:r>
              <a:rPr lang="cs-CZ" sz="28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cs-CZ" sz="2800" dirty="0" smtClean="0"/>
              <a:t>Jeho </a:t>
            </a:r>
            <a:r>
              <a:rPr lang="cs-CZ" sz="2800" dirty="0"/>
              <a:t>spodní část je propojena s hypofýzou</a:t>
            </a:r>
            <a:r>
              <a:rPr lang="cs-CZ" sz="2800" dirty="0" smtClean="0"/>
              <a:t>.</a:t>
            </a:r>
          </a:p>
          <a:p>
            <a:pPr marL="0" indent="0" algn="ctr">
              <a:buNone/>
            </a:pPr>
            <a:r>
              <a:rPr lang="cs-CZ" sz="4000" b="1" dirty="0"/>
              <a:t>Koncový mozek </a:t>
            </a:r>
            <a:endParaRPr lang="cs-CZ" sz="4000" b="1" dirty="0" smtClean="0"/>
          </a:p>
          <a:p>
            <a:pPr lvl="0"/>
            <a:r>
              <a:rPr lang="cs-CZ" sz="2800" dirty="0" smtClean="0"/>
              <a:t>U </a:t>
            </a:r>
            <a:r>
              <a:rPr lang="cs-CZ" sz="2800" dirty="0"/>
              <a:t>nižších obratlovců je centrem </a:t>
            </a:r>
            <a:r>
              <a:rPr lang="cs-CZ" sz="2800" dirty="0" smtClean="0"/>
              <a:t>čichu.</a:t>
            </a:r>
          </a:p>
          <a:p>
            <a:pPr lvl="0"/>
            <a:r>
              <a:rPr lang="cs-CZ" sz="2800" dirty="0" smtClean="0"/>
              <a:t>U vyšších obratlovců </a:t>
            </a:r>
            <a:r>
              <a:rPr lang="cs-CZ" sz="2800" dirty="0"/>
              <a:t>je hlavní mozkovým centrem.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77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Mícha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Je </a:t>
            </a:r>
            <a:r>
              <a:rPr lang="cs-CZ" sz="2800" dirty="0"/>
              <a:t>nejstarší částí CNS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Po </a:t>
            </a:r>
            <a:r>
              <a:rPr lang="cs-CZ" sz="2800" dirty="0"/>
              <a:t>celé své délce má </a:t>
            </a:r>
            <a:r>
              <a:rPr lang="cs-CZ" sz="2800" dirty="0" smtClean="0"/>
              <a:t>jednotnou</a:t>
            </a:r>
            <a:br>
              <a:rPr lang="cs-CZ" sz="2800" dirty="0" smtClean="0"/>
            </a:br>
            <a:r>
              <a:rPr lang="cs-CZ" sz="2800" dirty="0" smtClean="0"/>
              <a:t>stavbu.</a:t>
            </a:r>
          </a:p>
          <a:p>
            <a:r>
              <a:rPr lang="cs-CZ" sz="2800" dirty="0" smtClean="0"/>
              <a:t>Odstupují </a:t>
            </a:r>
            <a:r>
              <a:rPr lang="cs-CZ" sz="2800" dirty="0"/>
              <a:t>z ní </a:t>
            </a:r>
            <a:r>
              <a:rPr lang="cs-CZ" sz="2800" dirty="0" smtClean="0"/>
              <a:t>párové</a:t>
            </a:r>
            <a:br>
              <a:rPr lang="cs-CZ" sz="2800" dirty="0" smtClean="0"/>
            </a:br>
            <a:r>
              <a:rPr lang="cs-CZ" sz="2800" dirty="0" smtClean="0"/>
              <a:t>míšní </a:t>
            </a:r>
            <a:r>
              <a:rPr lang="cs-CZ" sz="2800" dirty="0"/>
              <a:t>nervy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Jejich </a:t>
            </a:r>
            <a:r>
              <a:rPr lang="cs-CZ" sz="2800" dirty="0"/>
              <a:t>hřbetní </a:t>
            </a:r>
            <a:r>
              <a:rPr lang="cs-CZ" sz="2800" dirty="0" smtClean="0"/>
              <a:t>kořeny</a:t>
            </a:r>
            <a:br>
              <a:rPr lang="cs-CZ" sz="2800" dirty="0" smtClean="0"/>
            </a:br>
            <a:r>
              <a:rPr lang="cs-CZ" sz="2800" dirty="0" smtClean="0"/>
              <a:t>jsou </a:t>
            </a:r>
            <a:r>
              <a:rPr lang="cs-CZ" sz="2800" dirty="0"/>
              <a:t>dostředivé a </a:t>
            </a:r>
            <a:r>
              <a:rPr lang="cs-CZ" sz="2800" dirty="0" smtClean="0"/>
              <a:t>břišní</a:t>
            </a:r>
            <a:br>
              <a:rPr lang="cs-CZ" sz="2800" dirty="0" smtClean="0"/>
            </a:br>
            <a:r>
              <a:rPr lang="cs-CZ" sz="2800" dirty="0" smtClean="0"/>
              <a:t>jsou odstředivé.</a:t>
            </a:r>
            <a:endParaRPr lang="cs-CZ" sz="2800" dirty="0"/>
          </a:p>
        </p:txBody>
      </p:sp>
      <p:pic>
        <p:nvPicPr>
          <p:cNvPr id="1026" name="Picture 2" descr="C:\Users\Uzivatel\Documents\Naskenováno\mícha obratlovci.jpg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3" t="5281" r="52434" b="72412"/>
          <a:stretch/>
        </p:blipFill>
        <p:spPr bwMode="auto">
          <a:xfrm>
            <a:off x="4317017" y="2924944"/>
            <a:ext cx="4496716" cy="34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03848" y="6165304"/>
            <a:ext cx="760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114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652</Words>
  <Application>Microsoft Office PowerPoint</Application>
  <PresentationFormat>Předvádění na obrazovce (4:3)</PresentationFormat>
  <Paragraphs>96</Paragraphs>
  <Slides>12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Vývoj a stavba mozku obratlovců</vt:lpstr>
      <vt:lpstr>Obratlovci</vt:lpstr>
      <vt:lpstr>Popište etapy vývoje mozku</vt:lpstr>
      <vt:lpstr>Prezentace aplikace PowerPoint</vt:lpstr>
      <vt:lpstr>Části mozku</vt:lpstr>
      <vt:lpstr> Prodloužená mícha</vt:lpstr>
      <vt:lpstr>Mozeček</vt:lpstr>
      <vt:lpstr>Mezimozek</vt:lpstr>
      <vt:lpstr>Mícha</vt:lpstr>
      <vt:lpstr>Řešte úkoly</vt:lpstr>
      <vt:lpstr>Řešte úkol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Houšková, Ilona</cp:lastModifiedBy>
  <cp:revision>62</cp:revision>
  <dcterms:created xsi:type="dcterms:W3CDTF">2012-06-18T15:15:37Z</dcterms:created>
  <dcterms:modified xsi:type="dcterms:W3CDTF">2013-09-10T06:46:05Z</dcterms:modified>
</cp:coreProperties>
</file>